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44" r:id="rId1"/>
  </p:sldMasterIdLst>
  <p:notesMasterIdLst>
    <p:notesMasterId r:id="rId39"/>
  </p:notesMasterIdLst>
  <p:sldIdLst>
    <p:sldId id="529" r:id="rId2"/>
    <p:sldId id="595" r:id="rId3"/>
    <p:sldId id="258" r:id="rId4"/>
    <p:sldId id="578" r:id="rId5"/>
    <p:sldId id="622" r:id="rId6"/>
    <p:sldId id="620" r:id="rId7"/>
    <p:sldId id="623" r:id="rId8"/>
    <p:sldId id="626" r:id="rId9"/>
    <p:sldId id="624" r:id="rId10"/>
    <p:sldId id="629" r:id="rId11"/>
    <p:sldId id="621" r:id="rId12"/>
    <p:sldId id="628" r:id="rId13"/>
    <p:sldId id="580" r:id="rId14"/>
    <p:sldId id="630" r:id="rId15"/>
    <p:sldId id="627" r:id="rId16"/>
    <p:sldId id="614" r:id="rId17"/>
    <p:sldId id="581" r:id="rId18"/>
    <p:sldId id="583" r:id="rId19"/>
    <p:sldId id="615" r:id="rId20"/>
    <p:sldId id="617" r:id="rId21"/>
    <p:sldId id="584" r:id="rId22"/>
    <p:sldId id="632" r:id="rId23"/>
    <p:sldId id="618" r:id="rId24"/>
    <p:sldId id="585" r:id="rId25"/>
    <p:sldId id="633" r:id="rId26"/>
    <p:sldId id="619" r:id="rId27"/>
    <p:sldId id="586" r:id="rId28"/>
    <p:sldId id="634" r:id="rId29"/>
    <p:sldId id="587" r:id="rId30"/>
    <p:sldId id="588" r:id="rId31"/>
    <p:sldId id="589" r:id="rId32"/>
    <p:sldId id="590" r:id="rId33"/>
    <p:sldId id="591" r:id="rId34"/>
    <p:sldId id="592" r:id="rId35"/>
    <p:sldId id="593" r:id="rId36"/>
    <p:sldId id="635" r:id="rId37"/>
    <p:sldId id="270" r:id="rId38"/>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505E3EF-67EA-436B-97B2-0124C06EBD24}" styleName="中度样式 4 - 强调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405" autoAdjust="0"/>
    <p:restoredTop sz="83104" autoAdjust="0"/>
  </p:normalViewPr>
  <p:slideViewPr>
    <p:cSldViewPr snapToGrid="0">
      <p:cViewPr varScale="1">
        <p:scale>
          <a:sx n="71" d="100"/>
          <a:sy n="71" d="100"/>
        </p:scale>
        <p:origin x="1752" y="62"/>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6DF1EA-1BF5-40A0-B48E-19735D723F0D}" type="datetimeFigureOut">
              <a:rPr lang="zh-CN" altLang="en-US" smtClean="0"/>
              <a:t>2019/7/26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0C6B5FD-8E4A-4E65-9938-2C0AD94BDF86}" type="slidenum">
              <a:rPr lang="zh-CN" altLang="en-US" smtClean="0"/>
              <a:t>‹#›</a:t>
            </a:fld>
            <a:endParaRPr lang="zh-CN" altLang="en-US"/>
          </a:p>
        </p:txBody>
      </p:sp>
    </p:spTree>
    <p:extLst>
      <p:ext uri="{BB962C8B-B14F-4D97-AF65-F5344CB8AC3E}">
        <p14:creationId xmlns:p14="http://schemas.microsoft.com/office/powerpoint/2010/main" val="26853898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bwMode="auto">
          <a:xfrm>
            <a:off x="1371600" y="1143000"/>
            <a:ext cx="41148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71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4715B39-6C3A-4014-A1C1-3182878D1F65}" type="slidenum">
              <a:rPr lang="zh-CN" altLang="en-US" smtClean="0">
                <a:latin typeface="Arial" panose="020B0604020202020204" pitchFamily="34" charset="0"/>
              </a:rPr>
              <a:pPr>
                <a:spcBef>
                  <a:spcPct val="0"/>
                </a:spcBef>
              </a:pPr>
              <a:t>1</a:t>
            </a:fld>
            <a:endParaRPr lang="en-US" altLang="zh-CN">
              <a:latin typeface="Arial" panose="020B0604020202020204" pitchFamily="34" charset="0"/>
            </a:endParaRPr>
          </a:p>
        </p:txBody>
      </p:sp>
    </p:spTree>
    <p:extLst>
      <p:ext uri="{BB962C8B-B14F-4D97-AF65-F5344CB8AC3E}">
        <p14:creationId xmlns:p14="http://schemas.microsoft.com/office/powerpoint/2010/main" val="3767533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什么叫联合优化</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黑体" panose="02010609060101010101" pitchFamily="49" charset="-122"/>
                <a:ea typeface="黑体" panose="02010609060101010101" pitchFamily="49" charset="-122"/>
              </a:rPr>
              <a:t>在完成服务放置的那一刻，请求调度策略也随之确定</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30C6B5FD-8E4A-4E65-9938-2C0AD94BDF86}" type="slidenum">
              <a:rPr lang="zh-CN" altLang="en-US" smtClean="0"/>
              <a:t>12</a:t>
            </a:fld>
            <a:endParaRPr lang="zh-CN" altLang="en-US"/>
          </a:p>
        </p:txBody>
      </p:sp>
    </p:spTree>
    <p:extLst>
      <p:ext uri="{BB962C8B-B14F-4D97-AF65-F5344CB8AC3E}">
        <p14:creationId xmlns:p14="http://schemas.microsoft.com/office/powerpoint/2010/main" val="443199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dirty="0">
                <a:latin typeface="微软雅黑" panose="020B0503020204020204" pitchFamily="34" charset="-122"/>
                <a:ea typeface="微软雅黑" panose="020B0503020204020204" pitchFamily="34" charset="-122"/>
              </a:rPr>
              <a:t>如目标检测</a:t>
            </a:r>
            <a:r>
              <a:rPr lang="zh-CN" altLang="en-US" dirty="0">
                <a:latin typeface="微软雅黑" panose="020B0503020204020204" pitchFamily="34" charset="-122"/>
                <a:ea typeface="微软雅黑" panose="020B0503020204020204" pitchFamily="34" charset="-122"/>
              </a:rPr>
              <a:t>，共享相同的服务的同时，需要争夺不可共享的</a:t>
            </a:r>
            <a:r>
              <a:rPr lang="en-US" altLang="zh-CN" dirty="0" err="1">
                <a:latin typeface="微软雅黑" panose="020B0503020204020204" pitchFamily="34" charset="-122"/>
                <a:ea typeface="微软雅黑" panose="020B0503020204020204" pitchFamily="34" charset="-122"/>
              </a:rPr>
              <a:t>cpu</a:t>
            </a:r>
            <a:r>
              <a:rPr lang="zh-CN" altLang="en-US" dirty="0">
                <a:latin typeface="微软雅黑" panose="020B0503020204020204" pitchFamily="34" charset="-122"/>
                <a:ea typeface="微软雅黑" panose="020B0503020204020204" pitchFamily="34" charset="-122"/>
              </a:rPr>
              <a:t>、带宽等资源</a:t>
            </a:r>
            <a:endParaRPr lang="zh-CN" altLang="en-US" dirty="0"/>
          </a:p>
        </p:txBody>
      </p:sp>
      <p:sp>
        <p:nvSpPr>
          <p:cNvPr id="4" name="灯片编号占位符 3"/>
          <p:cNvSpPr>
            <a:spLocks noGrp="1"/>
          </p:cNvSpPr>
          <p:nvPr>
            <p:ph type="sldNum" sz="quarter" idx="5"/>
          </p:nvPr>
        </p:nvSpPr>
        <p:spPr/>
        <p:txBody>
          <a:bodyPr/>
          <a:lstStyle/>
          <a:p>
            <a:fld id="{30C6B5FD-8E4A-4E65-9938-2C0AD94BDF86}" type="slidenum">
              <a:rPr lang="zh-CN" altLang="en-US" smtClean="0"/>
              <a:t>13</a:t>
            </a:fld>
            <a:endParaRPr lang="zh-CN" altLang="en-US"/>
          </a:p>
        </p:txBody>
      </p:sp>
    </p:spTree>
    <p:extLst>
      <p:ext uri="{BB962C8B-B14F-4D97-AF65-F5344CB8AC3E}">
        <p14:creationId xmlns:p14="http://schemas.microsoft.com/office/powerpoint/2010/main" val="9821351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宋体"/>
                <a:ea typeface="宋体"/>
              </a:rPr>
              <a:t>▲</a:t>
            </a:r>
            <a:r>
              <a:rPr lang="zh-CN" altLang="en-US" dirty="0"/>
              <a:t>本文提出的方法比单独优化服务放置与请求调度的方法性能提升</a:t>
            </a:r>
            <a:r>
              <a:rPr lang="en-US" altLang="zh-CN" dirty="0"/>
              <a:t>2-3</a:t>
            </a:r>
            <a:r>
              <a:rPr lang="zh-CN" altLang="en-US" dirty="0"/>
              <a:t>倍。（服务更多的用户）</a:t>
            </a:r>
            <a:endParaRPr lang="en-US" altLang="zh-CN" dirty="0"/>
          </a:p>
          <a:p>
            <a:r>
              <a:rPr lang="zh-CN" altLang="en-US" dirty="0">
                <a:latin typeface="宋体"/>
                <a:ea typeface="宋体"/>
              </a:rPr>
              <a:t>▲</a:t>
            </a:r>
            <a:r>
              <a:rPr lang="zh-CN" altLang="en-US" dirty="0"/>
              <a:t>同构：各边缘服务器的性能一致、各任务要求的资源一致</a:t>
            </a:r>
            <a:endParaRPr lang="en-US" altLang="zh-CN" dirty="0">
              <a:latin typeface="Century Gothic" panose="020B0502020202020204" pitchFamily="34" charset="0"/>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Century Gothic" panose="020B0502020202020204" pitchFamily="34" charset="0"/>
                <a:ea typeface="微软雅黑" panose="020B0503020204020204" pitchFamily="34" charset="-122"/>
              </a:rPr>
              <a:t>●</a:t>
            </a:r>
            <a:r>
              <a:rPr lang="zh-CN" altLang="en-US" dirty="0">
                <a:latin typeface="黑体" panose="02010609060101010101" pitchFamily="49" charset="-122"/>
                <a:ea typeface="黑体" panose="02010609060101010101" pitchFamily="49" charset="-122"/>
              </a:rPr>
              <a:t>将问题表示为整数线性规划问题：同时考虑可共享资源与不可共享资源，将问题表示为一个整数线性规划问题。目标是使每个边缘云有限的通信、计算和存储资源来服务最大数量的用户请求。</a:t>
            </a:r>
            <a:endParaRPr lang="en-US" altLang="zh-CN" dirty="0">
              <a:latin typeface="黑体" panose="02010609060101010101" pitchFamily="49" charset="-122"/>
              <a:ea typeface="黑体" panose="02010609060101010101" pitchFamily="49"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Century Gothic" panose="020B0502020202020204" pitchFamily="34" charset="0"/>
                <a:ea typeface="微软雅黑" panose="020B0503020204020204" pitchFamily="34" charset="-122"/>
              </a:rPr>
              <a:t>●</a:t>
            </a:r>
            <a:r>
              <a:rPr lang="zh-CN" altLang="en-US" dirty="0">
                <a:latin typeface="黑体" panose="02010609060101010101" pitchFamily="49" charset="-122"/>
                <a:ea typeface="黑体" panose="02010609060101010101" pitchFamily="49" charset="-122"/>
              </a:rPr>
              <a:t>分析了问题的复杂性：</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1</a:t>
            </a:r>
            <a:r>
              <a:rPr lang="zh-CN" altLang="en-US" dirty="0"/>
              <a:t>、</a:t>
            </a:r>
            <a:r>
              <a:rPr lang="zh-CN" altLang="en-US" dirty="0">
                <a:latin typeface="黑体" panose="02010609060101010101" pitchFamily="49" charset="-122"/>
                <a:ea typeface="黑体" panose="02010609060101010101" pitchFamily="49" charset="-122"/>
              </a:rPr>
              <a:t>同构边缘云和同构服务的特殊情况下该问题是</a:t>
            </a:r>
            <a:r>
              <a:rPr lang="en-US" altLang="zh-CN" dirty="0">
                <a:latin typeface="黑体" panose="02010609060101010101" pitchFamily="49" charset="-122"/>
                <a:ea typeface="黑体" panose="02010609060101010101" pitchFamily="49" charset="-122"/>
              </a:rPr>
              <a:t>NP-hard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黑体" panose="02010609060101010101" pitchFamily="49" charset="-122"/>
                <a:ea typeface="黑体" panose="02010609060101010101" pitchFamily="49" charset="-122"/>
              </a:rPr>
              <a:t>2</a:t>
            </a:r>
            <a:r>
              <a:rPr lang="zh-CN" altLang="en-US" dirty="0">
                <a:latin typeface="黑体" panose="02010609060101010101" pitchFamily="49" charset="-122"/>
                <a:ea typeface="黑体" panose="02010609060101010101" pitchFamily="49" charset="-122"/>
              </a:rPr>
              <a:t>、在同构情况下，</a:t>
            </a:r>
            <a:r>
              <a:rPr lang="en-US" altLang="zh-CN" dirty="0">
                <a:latin typeface="黑体" panose="02010609060101010101" pitchFamily="49" charset="-122"/>
                <a:ea typeface="黑体" panose="02010609060101010101" pitchFamily="49" charset="-122"/>
              </a:rPr>
              <a:t>NP-hard</a:t>
            </a:r>
            <a:r>
              <a:rPr lang="zh-CN" altLang="en-US" dirty="0">
                <a:latin typeface="黑体" panose="02010609060101010101" pitchFamily="49" charset="-122"/>
                <a:ea typeface="黑体" panose="02010609060101010101" pitchFamily="49" charset="-122"/>
              </a:rPr>
              <a:t>是由服务放置子问题引起的</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黑体" panose="02010609060101010101" pitchFamily="49" charset="-122"/>
                <a:ea typeface="黑体" panose="02010609060101010101" pitchFamily="49" charset="-122"/>
              </a:rPr>
              <a:t>3</a:t>
            </a:r>
            <a:r>
              <a:rPr lang="zh-CN" altLang="en-US" dirty="0">
                <a:latin typeface="黑体" panose="02010609060101010101" pitchFamily="49" charset="-122"/>
                <a:ea typeface="黑体" panose="02010609060101010101" pitchFamily="49" charset="-122"/>
              </a:rPr>
              <a:t>、在一般情况下，服务放置子问题和请求调度子问题都是</a:t>
            </a:r>
            <a:r>
              <a:rPr lang="en-US" altLang="zh-CN" dirty="0">
                <a:latin typeface="黑体" panose="02010609060101010101" pitchFamily="49" charset="-122"/>
                <a:ea typeface="黑体" panose="02010609060101010101" pitchFamily="49" charset="-122"/>
              </a:rPr>
              <a:t>NP-hard</a:t>
            </a:r>
            <a:endParaRPr lang="en-US" altLang="zh-CN" dirty="0"/>
          </a:p>
        </p:txBody>
      </p:sp>
      <p:sp>
        <p:nvSpPr>
          <p:cNvPr id="4" name="灯片编号占位符 3"/>
          <p:cNvSpPr>
            <a:spLocks noGrp="1"/>
          </p:cNvSpPr>
          <p:nvPr>
            <p:ph type="sldNum" sz="quarter" idx="10"/>
          </p:nvPr>
        </p:nvSpPr>
        <p:spPr/>
        <p:txBody>
          <a:bodyPr/>
          <a:lstStyle/>
          <a:p>
            <a:fld id="{30C6B5FD-8E4A-4E65-9938-2C0AD94BDF86}" type="slidenum">
              <a:rPr lang="zh-CN" altLang="en-US" smtClean="0"/>
              <a:t>14</a:t>
            </a:fld>
            <a:endParaRPr lang="zh-CN" altLang="en-US"/>
          </a:p>
        </p:txBody>
      </p:sp>
    </p:spTree>
    <p:extLst>
      <p:ext uri="{BB962C8B-B14F-4D97-AF65-F5344CB8AC3E}">
        <p14:creationId xmlns:p14="http://schemas.microsoft.com/office/powerpoint/2010/main" val="17796486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首先，提出在给定服务放置策略下</a:t>
            </a:r>
            <a:r>
              <a:rPr lang="zh-CN" altLang="en-US" dirty="0">
                <a:solidFill>
                  <a:srgbClr val="FF0000"/>
                </a:solidFill>
                <a:latin typeface="黑体" panose="02010609060101010101" pitchFamily="49" charset="-122"/>
                <a:ea typeface="黑体" panose="02010609060101010101" pitchFamily="49" charset="-122"/>
              </a:rPr>
              <a:t>请求调度算法</a:t>
            </a:r>
            <a:r>
              <a:rPr lang="en-US" altLang="zh-CN" dirty="0">
                <a:solidFill>
                  <a:srgbClr val="FF0000"/>
                </a:solidFill>
                <a:latin typeface="黑体" panose="02010609060101010101" pitchFamily="49" charset="-122"/>
                <a:ea typeface="黑体" panose="02010609060101010101" pitchFamily="49" charset="-122"/>
              </a:rPr>
              <a: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然后，将</a:t>
            </a:r>
            <a:r>
              <a:rPr lang="en-US" altLang="zh-CN" dirty="0">
                <a:latin typeface="黑体" panose="02010609060101010101" pitchFamily="49" charset="-122"/>
                <a:ea typeface="黑体" panose="02010609060101010101" pitchFamily="49" charset="-122"/>
              </a:rPr>
              <a:t>ORS</a:t>
            </a:r>
            <a:r>
              <a:rPr lang="zh-CN" altLang="en-US" dirty="0">
                <a:latin typeface="黑体" panose="02010609060101010101" pitchFamily="49" charset="-122"/>
                <a:ea typeface="黑体" panose="02010609060101010101" pitchFamily="49" charset="-122"/>
              </a:rPr>
              <a:t>作为子算法，提出</a:t>
            </a:r>
            <a:r>
              <a:rPr lang="zh-CN" altLang="en-US" dirty="0">
                <a:solidFill>
                  <a:srgbClr val="FF0000"/>
                </a:solidFill>
                <a:latin typeface="黑体" panose="02010609060101010101" pitchFamily="49" charset="-122"/>
                <a:ea typeface="黑体" panose="02010609060101010101" pitchFamily="49" charset="-122"/>
              </a:rPr>
              <a:t>联合优化服务放置与请求调度的算法</a:t>
            </a:r>
            <a:r>
              <a:rPr lang="en-US" altLang="zh-CN" dirty="0">
                <a:solidFill>
                  <a:srgbClr val="FF0000"/>
                </a:solidFill>
                <a:latin typeface="黑体" panose="02010609060101010101" pitchFamily="49" charset="-122"/>
                <a:ea typeface="黑体" panose="02010609060101010101" pitchFamily="49" charset="-122"/>
              </a:rPr>
              <a:t>GSP-ORS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最后，由于</a:t>
            </a:r>
            <a:r>
              <a:rPr lang="en-US" altLang="zh-CN" dirty="0">
                <a:latin typeface="黑体" panose="02010609060101010101" pitchFamily="49" charset="-122"/>
                <a:ea typeface="黑体" panose="02010609060101010101" pitchFamily="49" charset="-122"/>
              </a:rPr>
              <a:t>GSP-ORS</a:t>
            </a:r>
            <a:r>
              <a:rPr lang="zh-CN" altLang="en-US" dirty="0">
                <a:latin typeface="黑体" panose="02010609060101010101" pitchFamily="49" charset="-122"/>
                <a:ea typeface="黑体" panose="02010609060101010101" pitchFamily="49" charset="-122"/>
              </a:rPr>
              <a:t>算法效率较低，又提出了</a:t>
            </a:r>
            <a:r>
              <a:rPr lang="zh-CN" altLang="en-US" dirty="0">
                <a:solidFill>
                  <a:srgbClr val="FF0000"/>
                </a:solidFill>
                <a:latin typeface="黑体" panose="02010609060101010101" pitchFamily="49" charset="-122"/>
                <a:ea typeface="黑体" panose="02010609060101010101" pitchFamily="49" charset="-122"/>
              </a:rPr>
              <a:t>启发式</a:t>
            </a:r>
            <a:r>
              <a:rPr lang="zh-CN" altLang="en-US" dirty="0">
                <a:latin typeface="黑体" panose="02010609060101010101" pitchFamily="49" charset="-122"/>
                <a:ea typeface="黑体" panose="02010609060101010101" pitchFamily="49" charset="-122"/>
              </a:rPr>
              <a:t>的</a:t>
            </a:r>
            <a:r>
              <a:rPr lang="en-US" altLang="zh-CN" dirty="0">
                <a:solidFill>
                  <a:srgbClr val="FF0000"/>
                </a:solidFill>
                <a:latin typeface="黑体" panose="02010609060101010101" pitchFamily="49" charset="-122"/>
                <a:ea typeface="黑体" panose="02010609060101010101" pitchFamily="49" charset="-122"/>
              </a:rPr>
              <a:t>GSP-GRS</a:t>
            </a:r>
            <a:r>
              <a:rPr lang="zh-CN" altLang="en-US" dirty="0">
                <a:solidFill>
                  <a:srgbClr val="FF0000"/>
                </a:solidFill>
                <a:latin typeface="黑体" panose="02010609060101010101" pitchFamily="49" charset="-122"/>
                <a:ea typeface="黑体" panose="02010609060101010101" pitchFamily="49" charset="-122"/>
              </a:rPr>
              <a:t>算法</a:t>
            </a:r>
            <a:r>
              <a:rPr lang="zh-CN" altLang="en-US" dirty="0">
                <a:latin typeface="黑体" panose="02010609060101010101" pitchFamily="49" charset="-122"/>
                <a:ea typeface="黑体" panose="02010609060101010101" pitchFamily="49" charset="-122"/>
              </a:rPr>
              <a:t>与</a:t>
            </a:r>
            <a:r>
              <a:rPr lang="en-US" altLang="zh-CN" dirty="0">
                <a:solidFill>
                  <a:srgbClr val="FF0000"/>
                </a:solidFill>
                <a:latin typeface="黑体" panose="02010609060101010101" pitchFamily="49" charset="-122"/>
                <a:ea typeface="黑体" panose="02010609060101010101" pitchFamily="49" charset="-122"/>
              </a:rPr>
              <a:t>LP</a:t>
            </a:r>
            <a:r>
              <a:rPr lang="zh-CN" altLang="en-US" dirty="0">
                <a:solidFill>
                  <a:srgbClr val="FF0000"/>
                </a:solidFill>
                <a:latin typeface="黑体" panose="02010609060101010101" pitchFamily="49" charset="-122"/>
                <a:ea typeface="黑体" panose="02010609060101010101" pitchFamily="49" charset="-122"/>
              </a:rPr>
              <a:t>算法</a:t>
            </a:r>
            <a:endParaRPr lang="en-US" altLang="zh-CN" dirty="0">
              <a:solidFill>
                <a:srgbClr val="FF0000"/>
              </a:solidFill>
              <a:latin typeface="黑体" panose="02010609060101010101" pitchFamily="49" charset="-122"/>
              <a:ea typeface="黑体" panose="02010609060101010101" pitchFamily="49" charset="-122"/>
            </a:endParaRPr>
          </a:p>
          <a:p>
            <a:endParaRPr lang="zh-CN" altLang="en-US" dirty="0"/>
          </a:p>
        </p:txBody>
      </p:sp>
      <p:sp>
        <p:nvSpPr>
          <p:cNvPr id="4" name="灯片编号占位符 3"/>
          <p:cNvSpPr>
            <a:spLocks noGrp="1"/>
          </p:cNvSpPr>
          <p:nvPr>
            <p:ph type="sldNum" sz="quarter" idx="5"/>
          </p:nvPr>
        </p:nvSpPr>
        <p:spPr/>
        <p:txBody>
          <a:bodyPr/>
          <a:lstStyle/>
          <a:p>
            <a:fld id="{30C6B5FD-8E4A-4E65-9938-2C0AD94BDF86}" type="slidenum">
              <a:rPr lang="zh-CN" altLang="en-US" smtClean="0"/>
              <a:t>15</a:t>
            </a:fld>
            <a:endParaRPr lang="zh-CN" altLang="en-US"/>
          </a:p>
        </p:txBody>
      </p:sp>
    </p:spTree>
    <p:extLst>
      <p:ext uri="{BB962C8B-B14F-4D97-AF65-F5344CB8AC3E}">
        <p14:creationId xmlns:p14="http://schemas.microsoft.com/office/powerpoint/2010/main" val="26050301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问题建模前可以画一幅图，描述整个问题过程</a:t>
            </a:r>
          </a:p>
          <a:p>
            <a:endParaRPr lang="zh-CN" altLang="en-US" dirty="0"/>
          </a:p>
        </p:txBody>
      </p:sp>
      <p:sp>
        <p:nvSpPr>
          <p:cNvPr id="4" name="灯片编号占位符 3"/>
          <p:cNvSpPr>
            <a:spLocks noGrp="1"/>
          </p:cNvSpPr>
          <p:nvPr>
            <p:ph type="sldNum" sz="quarter" idx="5"/>
          </p:nvPr>
        </p:nvSpPr>
        <p:spPr/>
        <p:txBody>
          <a:bodyPr/>
          <a:lstStyle/>
          <a:p>
            <a:fld id="{30C6B5FD-8E4A-4E65-9938-2C0AD94BDF86}" type="slidenum">
              <a:rPr lang="zh-CN" altLang="en-US" smtClean="0"/>
              <a:t>16</a:t>
            </a:fld>
            <a:endParaRPr lang="zh-CN" altLang="en-US"/>
          </a:p>
        </p:txBody>
      </p:sp>
    </p:spTree>
    <p:extLst>
      <p:ext uri="{BB962C8B-B14F-4D97-AF65-F5344CB8AC3E}">
        <p14:creationId xmlns:p14="http://schemas.microsoft.com/office/powerpoint/2010/main" val="14401680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Century Gothic" panose="020B0502020202020204" pitchFamily="34" charset="0"/>
              </a:rPr>
              <a:t>● </a:t>
            </a:r>
            <a:r>
              <a:rPr lang="zh-CN" altLang="en-US" dirty="0"/>
              <a:t>同构：各边缘服务器的资源相同性能一致、各任务要求的资源一致</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latin typeface="Century Gothic" panose="020B0502020202020204" pitchFamily="34" charset="0"/>
              </a:rPr>
              <a:t>▲</a:t>
            </a:r>
            <a:r>
              <a:rPr lang="zh-CN" altLang="en-US" dirty="0">
                <a:latin typeface="Century Gothic" panose="020B0502020202020204" pitchFamily="34" charset="0"/>
              </a:rPr>
              <a:t>文章认为，如果不能由边缘服务器计算的就“丢弃”，“丢弃”指放弃或由云计算中心计算，默认边缘计算收益大于云计算收益，故最大化边缘层服务的请求数量</a:t>
            </a:r>
            <a:endParaRPr lang="en-US" altLang="zh-CN" dirty="0">
              <a:latin typeface="Century Gothic" panose="020B0502020202020204" pitchFamily="34" charset="0"/>
            </a:endParaRPr>
          </a:p>
          <a:p>
            <a:r>
              <a:rPr lang="zh-CN" altLang="en-US" dirty="0">
                <a:latin typeface="Century Gothic" panose="020B0502020202020204" pitchFamily="34" charset="0"/>
              </a:rPr>
              <a:t>●</a:t>
            </a:r>
            <a:r>
              <a:rPr lang="zh-CN" altLang="en-US" dirty="0"/>
              <a:t>同一个用户产生的多个不同的请求被形式化为多个用户。因此</a:t>
            </a:r>
            <a:r>
              <a:rPr lang="en-US" altLang="zh-CN" dirty="0"/>
              <a:t>u</a:t>
            </a:r>
            <a:r>
              <a:rPr lang="zh-CN" altLang="en-US" dirty="0"/>
              <a:t>即可代表用户，也可代表用户请求的任务。</a:t>
            </a:r>
            <a:endParaRPr lang="en-US" altLang="zh-CN" dirty="0"/>
          </a:p>
          <a:p>
            <a:r>
              <a:rPr lang="zh-CN" altLang="en-US" dirty="0">
                <a:latin typeface="Century Gothic" panose="020B0502020202020204" pitchFamily="34" charset="0"/>
              </a:rPr>
              <a:t>●</a:t>
            </a:r>
            <a:r>
              <a:rPr lang="zh-CN" altLang="en-US" dirty="0"/>
              <a:t>服务</a:t>
            </a:r>
            <a:r>
              <a:rPr lang="en-US" altLang="zh-CN" dirty="0"/>
              <a:t>l</a:t>
            </a:r>
            <a:r>
              <a:rPr lang="zh-CN" altLang="en-US" dirty="0"/>
              <a:t>：包括了数据与代码、模型</a:t>
            </a:r>
            <a:endParaRPr lang="en-US" altLang="zh-CN" dirty="0"/>
          </a:p>
          <a:p>
            <a:r>
              <a:rPr lang="zh-CN" altLang="en-US" dirty="0">
                <a:latin typeface="Century Gothic" panose="020B0502020202020204" pitchFamily="34" charset="0"/>
              </a:rPr>
              <a:t>●</a:t>
            </a:r>
            <a:r>
              <a:rPr lang="en-US" altLang="zh-CN" dirty="0">
                <a:latin typeface="Century Gothic" panose="020B0502020202020204" pitchFamily="34" charset="0"/>
              </a:rPr>
              <a:t>nu</a:t>
            </a:r>
            <a:r>
              <a:rPr lang="zh-CN" altLang="en-US" dirty="0">
                <a:latin typeface="Century Gothic" panose="020B0502020202020204" pitchFamily="34" charset="0"/>
              </a:rPr>
              <a:t>：</a:t>
            </a:r>
            <a:r>
              <a:rPr lang="zh-CN" altLang="en-US" dirty="0"/>
              <a:t>每个用户仅与一个边缘服务器直连，但可由所有存有对应服务的边缘服务器服务。必须先卸载到直连边缘服务器，而后调度</a:t>
            </a:r>
            <a:endParaRPr lang="en-US" altLang="zh-CN" dirty="0"/>
          </a:p>
          <a:p>
            <a:r>
              <a:rPr lang="zh-CN" altLang="zh-CN" dirty="0">
                <a:latin typeface="Century Gothic" panose="020B0502020202020204" pitchFamily="34" charset="0"/>
              </a:rPr>
              <a:t>▲</a:t>
            </a:r>
            <a:r>
              <a:rPr lang="en-US" altLang="zh-CN" dirty="0">
                <a:latin typeface="Century Gothic" panose="020B0502020202020204" pitchFamily="34" charset="0"/>
              </a:rPr>
              <a:t>Nu</a:t>
            </a:r>
            <a:r>
              <a:rPr lang="zh-CN" altLang="en-US" dirty="0">
                <a:latin typeface="Century Gothic" panose="020B0502020202020204" pitchFamily="34" charset="0"/>
              </a:rPr>
              <a:t>的资源约束指的是：对各任务，如边缘云的延迟是否符合各任务的要求、是否有</a:t>
            </a:r>
            <a:r>
              <a:rPr lang="en-US" altLang="zh-CN" dirty="0">
                <a:latin typeface="Century Gothic" panose="020B0502020202020204" pitchFamily="34" charset="0"/>
              </a:rPr>
              <a:t>GPU</a:t>
            </a:r>
            <a:r>
              <a:rPr lang="zh-CN" altLang="en-US" dirty="0">
                <a:latin typeface="Century Gothic" panose="020B0502020202020204" pitchFamily="34" charset="0"/>
              </a:rPr>
              <a:t>、安全需求等</a:t>
            </a:r>
            <a:r>
              <a:rPr lang="en-US" altLang="zh-CN" dirty="0">
                <a:latin typeface="Century Gothic" panose="020B0502020202020204" pitchFamily="34" charset="0"/>
              </a:rPr>
              <a:t>….</a:t>
            </a:r>
            <a:r>
              <a:rPr lang="zh-CN" altLang="en-US" dirty="0">
                <a:latin typeface="Century Gothic" panose="020B0502020202020204" pitchFamily="34" charset="0"/>
              </a:rPr>
              <a:t>（文章默认哪些边缘云能够满足哪些任务的需求，这一点是已知的）</a:t>
            </a:r>
            <a:endParaRPr lang="en-US" altLang="zh-CN" dirty="0"/>
          </a:p>
          <a:p>
            <a:r>
              <a:rPr lang="zh-CN" altLang="en-US" dirty="0"/>
              <a:t>约束条件：</a:t>
            </a:r>
            <a:endParaRPr lang="en-US" altLang="zh-CN" dirty="0"/>
          </a:p>
          <a:p>
            <a:r>
              <a:rPr lang="en-US" altLang="zh-CN" dirty="0"/>
              <a:t>1</a:t>
            </a:r>
            <a:r>
              <a:rPr lang="zh-CN" altLang="en-US" dirty="0"/>
              <a:t>、每个请求最多只能调度到一个边缘云</a:t>
            </a:r>
            <a:endParaRPr lang="en-US" altLang="zh-CN" dirty="0"/>
          </a:p>
          <a:p>
            <a:r>
              <a:rPr lang="en-US" altLang="zh-CN" dirty="0"/>
              <a:t>2</a:t>
            </a:r>
            <a:r>
              <a:rPr lang="zh-CN" altLang="en-US" dirty="0"/>
              <a:t>、每个边缘云存储量小于总存储容量</a:t>
            </a:r>
            <a:r>
              <a:rPr lang="en-US" altLang="zh-CN" dirty="0"/>
              <a:t>R</a:t>
            </a:r>
          </a:p>
          <a:p>
            <a:r>
              <a:rPr lang="en-US" altLang="zh-CN" dirty="0"/>
              <a:t>3</a:t>
            </a:r>
            <a:r>
              <a:rPr lang="zh-CN" altLang="en-US" dirty="0"/>
              <a:t>、每个边缘云允许接入的任务数量不超过通信能力</a:t>
            </a:r>
            <a:r>
              <a:rPr lang="en-US" altLang="zh-CN" dirty="0"/>
              <a:t>K</a:t>
            </a:r>
            <a:r>
              <a:rPr lang="zh-CN" altLang="en-US" dirty="0"/>
              <a:t>，通信能力仅考虑与边缘云覆盖的用户将任务卸载到边缘云的数量不超过</a:t>
            </a:r>
            <a:r>
              <a:rPr lang="en-US" altLang="zh-CN" dirty="0"/>
              <a:t>K</a:t>
            </a:r>
            <a:r>
              <a:rPr lang="zh-CN" altLang="en-US" dirty="0"/>
              <a:t>，不考虑边缘云之间的任务迁移。</a:t>
            </a:r>
            <a:endParaRPr lang="en-US" altLang="zh-CN" dirty="0"/>
          </a:p>
          <a:p>
            <a:r>
              <a:rPr lang="zh-CN" altLang="en-US" dirty="0"/>
              <a:t>（此处包括所覆盖用户将任务调度到其他边缘服务器时，也需先卸载给直连服务器）</a:t>
            </a:r>
            <a:endParaRPr lang="en-US" altLang="zh-CN" dirty="0"/>
          </a:p>
          <a:p>
            <a:r>
              <a:rPr lang="en-US" altLang="zh-CN" dirty="0"/>
              <a:t>4</a:t>
            </a:r>
            <a:r>
              <a:rPr lang="zh-CN" altLang="en-US" dirty="0"/>
              <a:t>、调度到同一边缘云的任务数量不超过其计算能力</a:t>
            </a:r>
            <a:r>
              <a:rPr lang="en-US" altLang="zh-CN" dirty="0"/>
              <a:t>W</a:t>
            </a:r>
          </a:p>
          <a:p>
            <a:r>
              <a:rPr lang="en-US" altLang="zh-CN" dirty="0"/>
              <a:t>5</a:t>
            </a:r>
            <a:r>
              <a:rPr lang="zh-CN" altLang="en-US" dirty="0"/>
              <a:t>、判断可否进行服务，只有在候选边缘云上且存有对应的服务才行（资源条件满足任务要求，且存有服务才行）</a:t>
            </a:r>
            <a:endParaRPr lang="en-US" altLang="zh-CN" dirty="0"/>
          </a:p>
          <a:p>
            <a:r>
              <a:rPr lang="en-US" altLang="zh-CN" dirty="0"/>
              <a:t>6</a:t>
            </a:r>
            <a:r>
              <a:rPr lang="zh-CN" altLang="en-US" dirty="0"/>
              <a:t>、离散取值</a:t>
            </a:r>
            <a:endParaRPr lang="en-US" altLang="zh-CN" dirty="0"/>
          </a:p>
        </p:txBody>
      </p:sp>
      <p:sp>
        <p:nvSpPr>
          <p:cNvPr id="4" name="灯片编号占位符 3"/>
          <p:cNvSpPr>
            <a:spLocks noGrp="1"/>
          </p:cNvSpPr>
          <p:nvPr>
            <p:ph type="sldNum" sz="quarter" idx="5"/>
          </p:nvPr>
        </p:nvSpPr>
        <p:spPr/>
        <p:txBody>
          <a:bodyPr/>
          <a:lstStyle/>
          <a:p>
            <a:fld id="{30C6B5FD-8E4A-4E65-9938-2C0AD94BDF86}" type="slidenum">
              <a:rPr lang="zh-CN" altLang="en-US" smtClean="0"/>
              <a:t>17</a:t>
            </a:fld>
            <a:endParaRPr lang="zh-CN" altLang="en-US"/>
          </a:p>
        </p:txBody>
      </p:sp>
    </p:spTree>
    <p:extLst>
      <p:ext uri="{BB962C8B-B14F-4D97-AF65-F5344CB8AC3E}">
        <p14:creationId xmlns:p14="http://schemas.microsoft.com/office/powerpoint/2010/main" val="41985866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Century Gothic" panose="020B0502020202020204" pitchFamily="34" charset="0"/>
              </a:rPr>
              <a:t>●</a:t>
            </a:r>
            <a:r>
              <a:rPr lang="zh-CN" altLang="en-US" dirty="0"/>
              <a:t>特殊的同构情况：就是上一张</a:t>
            </a:r>
            <a:r>
              <a:rPr lang="en-US" altLang="zh-CN" dirty="0"/>
              <a:t>PPT</a:t>
            </a:r>
            <a:r>
              <a:rPr lang="zh-CN" altLang="en-US" dirty="0"/>
              <a:t>建模的情况</a:t>
            </a:r>
            <a:endParaRPr lang="en-US" altLang="zh-CN" dirty="0"/>
          </a:p>
          <a:p>
            <a:r>
              <a:rPr lang="zh-CN" altLang="en-US" dirty="0">
                <a:latin typeface="Century Gothic" panose="020B0502020202020204" pitchFamily="34" charset="0"/>
              </a:rPr>
              <a:t>●无限通信资源：</a:t>
            </a:r>
            <a:r>
              <a:rPr lang="en-US" altLang="zh-CN" dirty="0">
                <a:latin typeface="Century Gothic" panose="020B0502020202020204" pitchFamily="34" charset="0"/>
              </a:rPr>
              <a:t>K&gt;=|U|</a:t>
            </a:r>
            <a:r>
              <a:rPr lang="zh-CN" altLang="en-US" dirty="0">
                <a:latin typeface="Century Gothic" panose="020B0502020202020204" pitchFamily="34" charset="0"/>
              </a:rPr>
              <a:t>，通信资源大于用户总数即可</a:t>
            </a:r>
            <a:endParaRPr lang="en-US" altLang="zh-CN" dirty="0">
              <a:latin typeface="Century Gothic" panose="020B0502020202020204" pitchFamily="34" charset="0"/>
            </a:endParaRPr>
          </a:p>
          <a:p>
            <a:r>
              <a:rPr lang="zh-CN" altLang="en-US" dirty="0">
                <a:latin typeface="Century Gothic" panose="020B0502020202020204" pitchFamily="34" charset="0"/>
              </a:rPr>
              <a:t>●无限计算资源：</a:t>
            </a:r>
            <a:r>
              <a:rPr lang="en-US" altLang="zh-CN" dirty="0">
                <a:latin typeface="Century Gothic" panose="020B0502020202020204" pitchFamily="34" charset="0"/>
              </a:rPr>
              <a:t>W&gt;=|U|</a:t>
            </a:r>
            <a:r>
              <a:rPr lang="zh-CN" altLang="en-US" dirty="0">
                <a:latin typeface="Century Gothic" panose="020B0502020202020204" pitchFamily="34" charset="0"/>
              </a:rPr>
              <a:t>，计算资源大于用户总数即可</a:t>
            </a:r>
            <a:endParaRPr lang="en-US" altLang="zh-CN" dirty="0">
              <a:latin typeface="Century Gothic" panose="020B0502020202020204" pitchFamily="34" charset="0"/>
            </a:endParaRPr>
          </a:p>
          <a:p>
            <a:r>
              <a:rPr lang="zh-CN" altLang="en-US" dirty="0">
                <a:latin typeface="Century Gothic" panose="020B0502020202020204" pitchFamily="34" charset="0"/>
              </a:rPr>
              <a:t>我觉得这种证明思路很好：</a:t>
            </a:r>
            <a:endParaRPr lang="en-US" altLang="zh-CN" dirty="0">
              <a:latin typeface="Century Gothic" panose="020B0502020202020204" pitchFamily="34" charset="0"/>
            </a:endParaRPr>
          </a:p>
          <a:p>
            <a:r>
              <a:rPr lang="zh-CN" altLang="zh-CN" dirty="0">
                <a:latin typeface="Century Gothic" panose="020B0502020202020204" pitchFamily="34" charset="0"/>
              </a:rPr>
              <a:t>▲</a:t>
            </a:r>
            <a:r>
              <a:rPr lang="en-US" altLang="zh-CN" dirty="0">
                <a:latin typeface="Century Gothic" panose="020B0502020202020204" pitchFamily="34" charset="0"/>
              </a:rPr>
              <a:t>1</a:t>
            </a:r>
            <a:r>
              <a:rPr lang="zh-CN" altLang="en-US" dirty="0">
                <a:latin typeface="Century Gothic" panose="020B0502020202020204" pitchFamily="34" charset="0"/>
              </a:rPr>
              <a:t>、通过逐个放松限制来确定</a:t>
            </a:r>
            <a:r>
              <a:rPr lang="en-US" altLang="zh-CN" dirty="0">
                <a:latin typeface="Century Gothic" panose="020B0502020202020204" pitchFamily="34" charset="0"/>
              </a:rPr>
              <a:t>NP-hard</a:t>
            </a:r>
            <a:r>
              <a:rPr lang="zh-CN" altLang="en-US" dirty="0">
                <a:latin typeface="Century Gothic" panose="020B0502020202020204" pitchFamily="34" charset="0"/>
              </a:rPr>
              <a:t>的主要造成因素</a:t>
            </a:r>
            <a:endParaRPr lang="en-US" altLang="zh-CN" dirty="0">
              <a:latin typeface="Century Gothic" panose="020B0502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latin typeface="Century Gothic" panose="020B0502020202020204" pitchFamily="34" charset="0"/>
              </a:rPr>
              <a:t>▲</a:t>
            </a:r>
            <a:r>
              <a:rPr lang="en-US" altLang="zh-CN" dirty="0">
                <a:latin typeface="Century Gothic" panose="020B0502020202020204" pitchFamily="34" charset="0"/>
              </a:rPr>
              <a:t>2</a:t>
            </a:r>
            <a:r>
              <a:rPr lang="zh-CN" altLang="en-US" dirty="0">
                <a:latin typeface="Century Gothic" panose="020B0502020202020204" pitchFamily="34" charset="0"/>
              </a:rPr>
              <a:t>、先证明在特殊的同构情况下是</a:t>
            </a:r>
            <a:r>
              <a:rPr lang="en-US" altLang="zh-CN" dirty="0">
                <a:latin typeface="Century Gothic" panose="020B0502020202020204" pitchFamily="34" charset="0"/>
              </a:rPr>
              <a:t>NP-hard</a:t>
            </a:r>
            <a:r>
              <a:rPr lang="zh-CN" altLang="en-US" dirty="0">
                <a:latin typeface="Century Gothic" panose="020B0502020202020204" pitchFamily="34" charset="0"/>
              </a:rPr>
              <a:t>，以证明在更一般的情况下其也是</a:t>
            </a:r>
            <a:r>
              <a:rPr lang="en-US" altLang="zh-CN" dirty="0">
                <a:latin typeface="Century Gothic" panose="020B0502020202020204" pitchFamily="34" charset="0"/>
              </a:rPr>
              <a:t>NP-hard</a:t>
            </a:r>
          </a:p>
        </p:txBody>
      </p:sp>
      <p:sp>
        <p:nvSpPr>
          <p:cNvPr id="4" name="灯片编号占位符 3"/>
          <p:cNvSpPr>
            <a:spLocks noGrp="1"/>
          </p:cNvSpPr>
          <p:nvPr>
            <p:ph type="sldNum" sz="quarter" idx="5"/>
          </p:nvPr>
        </p:nvSpPr>
        <p:spPr/>
        <p:txBody>
          <a:bodyPr/>
          <a:lstStyle/>
          <a:p>
            <a:fld id="{30C6B5FD-8E4A-4E65-9938-2C0AD94BDF86}" type="slidenum">
              <a:rPr lang="zh-CN" altLang="en-US" smtClean="0"/>
              <a:t>18</a:t>
            </a:fld>
            <a:endParaRPr lang="zh-CN" altLang="en-US"/>
          </a:p>
        </p:txBody>
      </p:sp>
    </p:spTree>
    <p:extLst>
      <p:ext uri="{BB962C8B-B14F-4D97-AF65-F5344CB8AC3E}">
        <p14:creationId xmlns:p14="http://schemas.microsoft.com/office/powerpoint/2010/main" val="23448743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首先，提出在给定服务放置策略下</a:t>
            </a:r>
            <a:r>
              <a:rPr lang="zh-CN" altLang="en-US" dirty="0">
                <a:solidFill>
                  <a:srgbClr val="FF0000"/>
                </a:solidFill>
                <a:latin typeface="黑体" panose="02010609060101010101" pitchFamily="49" charset="-122"/>
                <a:ea typeface="黑体" panose="02010609060101010101" pitchFamily="49" charset="-122"/>
              </a:rPr>
              <a:t>请求调度算法</a:t>
            </a:r>
            <a:r>
              <a:rPr lang="en-US" altLang="zh-CN" dirty="0">
                <a:solidFill>
                  <a:srgbClr val="FF0000"/>
                </a:solidFill>
                <a:latin typeface="黑体" panose="02010609060101010101" pitchFamily="49" charset="-122"/>
                <a:ea typeface="黑体" panose="02010609060101010101" pitchFamily="49" charset="-122"/>
              </a:rPr>
              <a:t>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然后，将</a:t>
            </a:r>
            <a:r>
              <a:rPr lang="en-US" altLang="zh-CN" dirty="0">
                <a:latin typeface="黑体" panose="02010609060101010101" pitchFamily="49" charset="-122"/>
                <a:ea typeface="黑体" panose="02010609060101010101" pitchFamily="49" charset="-122"/>
              </a:rPr>
              <a:t>ORS</a:t>
            </a:r>
            <a:r>
              <a:rPr lang="zh-CN" altLang="en-US" dirty="0">
                <a:latin typeface="黑体" panose="02010609060101010101" pitchFamily="49" charset="-122"/>
                <a:ea typeface="黑体" panose="02010609060101010101" pitchFamily="49" charset="-122"/>
              </a:rPr>
              <a:t>作为子算法，提出</a:t>
            </a:r>
            <a:r>
              <a:rPr lang="zh-CN" altLang="en-US" dirty="0">
                <a:solidFill>
                  <a:srgbClr val="FF0000"/>
                </a:solidFill>
                <a:latin typeface="黑体" panose="02010609060101010101" pitchFamily="49" charset="-122"/>
                <a:ea typeface="黑体" panose="02010609060101010101" pitchFamily="49" charset="-122"/>
              </a:rPr>
              <a:t>联合优化服务放置与请求调度的算法</a:t>
            </a:r>
            <a:r>
              <a:rPr lang="en-US" altLang="zh-CN" dirty="0">
                <a:solidFill>
                  <a:srgbClr val="FF0000"/>
                </a:solidFill>
                <a:latin typeface="黑体" panose="02010609060101010101" pitchFamily="49" charset="-122"/>
                <a:ea typeface="黑体" panose="02010609060101010101" pitchFamily="49" charset="-122"/>
              </a:rPr>
              <a:t>GSP-ORS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最后，由于</a:t>
            </a:r>
            <a:r>
              <a:rPr lang="en-US" altLang="zh-CN" dirty="0">
                <a:latin typeface="黑体" panose="02010609060101010101" pitchFamily="49" charset="-122"/>
                <a:ea typeface="黑体" panose="02010609060101010101" pitchFamily="49" charset="-122"/>
              </a:rPr>
              <a:t>GSP-ORS</a:t>
            </a:r>
            <a:r>
              <a:rPr lang="zh-CN" altLang="en-US" dirty="0">
                <a:latin typeface="黑体" panose="02010609060101010101" pitchFamily="49" charset="-122"/>
                <a:ea typeface="黑体" panose="02010609060101010101" pitchFamily="49" charset="-122"/>
              </a:rPr>
              <a:t>算法效率较低，又提出了</a:t>
            </a:r>
            <a:r>
              <a:rPr lang="zh-CN" altLang="en-US" dirty="0">
                <a:solidFill>
                  <a:srgbClr val="FF0000"/>
                </a:solidFill>
                <a:latin typeface="黑体" panose="02010609060101010101" pitchFamily="49" charset="-122"/>
                <a:ea typeface="黑体" panose="02010609060101010101" pitchFamily="49" charset="-122"/>
              </a:rPr>
              <a:t>启发式</a:t>
            </a:r>
            <a:r>
              <a:rPr lang="zh-CN" altLang="en-US" dirty="0">
                <a:latin typeface="黑体" panose="02010609060101010101" pitchFamily="49" charset="-122"/>
                <a:ea typeface="黑体" panose="02010609060101010101" pitchFamily="49" charset="-122"/>
              </a:rPr>
              <a:t>的</a:t>
            </a:r>
            <a:r>
              <a:rPr lang="en-US" altLang="zh-CN" dirty="0">
                <a:solidFill>
                  <a:srgbClr val="FF0000"/>
                </a:solidFill>
                <a:latin typeface="黑体" panose="02010609060101010101" pitchFamily="49" charset="-122"/>
                <a:ea typeface="黑体" panose="02010609060101010101" pitchFamily="49" charset="-122"/>
              </a:rPr>
              <a:t>GSP-GRS</a:t>
            </a:r>
            <a:r>
              <a:rPr lang="zh-CN" altLang="en-US" dirty="0">
                <a:solidFill>
                  <a:srgbClr val="FF0000"/>
                </a:solidFill>
                <a:latin typeface="黑体" panose="02010609060101010101" pitchFamily="49" charset="-122"/>
                <a:ea typeface="黑体" panose="02010609060101010101" pitchFamily="49" charset="-122"/>
              </a:rPr>
              <a:t>算法</a:t>
            </a:r>
            <a:r>
              <a:rPr lang="zh-CN" altLang="en-US" dirty="0">
                <a:latin typeface="黑体" panose="02010609060101010101" pitchFamily="49" charset="-122"/>
                <a:ea typeface="黑体" panose="02010609060101010101" pitchFamily="49" charset="-122"/>
              </a:rPr>
              <a:t>与</a:t>
            </a:r>
            <a:r>
              <a:rPr lang="en-US" altLang="zh-CN" dirty="0">
                <a:solidFill>
                  <a:srgbClr val="FF0000"/>
                </a:solidFill>
                <a:latin typeface="黑体" panose="02010609060101010101" pitchFamily="49" charset="-122"/>
                <a:ea typeface="黑体" panose="02010609060101010101" pitchFamily="49" charset="-122"/>
              </a:rPr>
              <a:t>LP</a:t>
            </a:r>
            <a:r>
              <a:rPr lang="zh-CN" altLang="en-US" dirty="0">
                <a:solidFill>
                  <a:srgbClr val="FF0000"/>
                </a:solidFill>
                <a:latin typeface="黑体" panose="02010609060101010101" pitchFamily="49" charset="-122"/>
                <a:ea typeface="黑体" panose="02010609060101010101" pitchFamily="49" charset="-122"/>
              </a:rPr>
              <a:t>算法</a:t>
            </a:r>
            <a:endParaRPr lang="en-US" altLang="zh-CN" dirty="0">
              <a:solidFill>
                <a:srgbClr val="FF0000"/>
              </a:solidFill>
              <a:latin typeface="黑体" panose="02010609060101010101" pitchFamily="49" charset="-122"/>
              <a:ea typeface="黑体" panose="02010609060101010101" pitchFamily="49" charset="-122"/>
            </a:endParaRPr>
          </a:p>
          <a:p>
            <a:endParaRPr lang="zh-CN" altLang="en-US" dirty="0"/>
          </a:p>
        </p:txBody>
      </p:sp>
      <p:sp>
        <p:nvSpPr>
          <p:cNvPr id="4" name="灯片编号占位符 3"/>
          <p:cNvSpPr>
            <a:spLocks noGrp="1"/>
          </p:cNvSpPr>
          <p:nvPr>
            <p:ph type="sldNum" sz="quarter" idx="5"/>
          </p:nvPr>
        </p:nvSpPr>
        <p:spPr/>
        <p:txBody>
          <a:bodyPr/>
          <a:lstStyle/>
          <a:p>
            <a:fld id="{30C6B5FD-8E4A-4E65-9938-2C0AD94BDF86}" type="slidenum">
              <a:rPr lang="zh-CN" altLang="en-US" smtClean="0"/>
              <a:t>19</a:t>
            </a:fld>
            <a:endParaRPr lang="zh-CN" altLang="en-US"/>
          </a:p>
        </p:txBody>
      </p:sp>
    </p:spTree>
    <p:extLst>
      <p:ext uri="{BB962C8B-B14F-4D97-AF65-F5344CB8AC3E}">
        <p14:creationId xmlns:p14="http://schemas.microsoft.com/office/powerpoint/2010/main" val="15502728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Century Gothic" panose="020B0502020202020204" pitchFamily="34" charset="0"/>
              </a:rPr>
              <a:t>●</a:t>
            </a:r>
            <a:r>
              <a:rPr lang="en-US" altLang="zh-CN" dirty="0"/>
              <a:t>S</a:t>
            </a:r>
            <a:r>
              <a:rPr lang="zh-CN" altLang="en-US" dirty="0"/>
              <a:t>与</a:t>
            </a:r>
            <a:r>
              <a:rPr lang="en-US" altLang="zh-CN" dirty="0"/>
              <a:t>N1</a:t>
            </a:r>
            <a:r>
              <a:rPr lang="zh-CN" altLang="en-US" dirty="0"/>
              <a:t>中的每个节点连接，通过代表通信能力</a:t>
            </a:r>
            <a:r>
              <a:rPr lang="en-US" altLang="zh-CN" dirty="0"/>
              <a:t>K</a:t>
            </a:r>
            <a:r>
              <a:rPr lang="zh-CN" altLang="en-US" dirty="0"/>
              <a:t>的有向链路进行连接。</a:t>
            </a:r>
            <a:endParaRPr lang="en-US" altLang="zh-CN" dirty="0"/>
          </a:p>
          <a:p>
            <a:r>
              <a:rPr lang="en-US" altLang="zh-CN" dirty="0">
                <a:latin typeface="Century Gothic" panose="020B0502020202020204" pitchFamily="34" charset="0"/>
              </a:rPr>
              <a:t>●</a:t>
            </a:r>
            <a:r>
              <a:rPr lang="zh-CN" altLang="en-US" dirty="0"/>
              <a:t>每个</a:t>
            </a:r>
            <a:r>
              <a:rPr lang="en-US" altLang="zh-CN" dirty="0"/>
              <a:t>N2</a:t>
            </a:r>
            <a:r>
              <a:rPr lang="zh-CN" altLang="en-US" dirty="0"/>
              <a:t>中的节点与</a:t>
            </a:r>
            <a:r>
              <a:rPr lang="en-US" altLang="zh-CN" dirty="0"/>
              <a:t>d</a:t>
            </a:r>
            <a:r>
              <a:rPr lang="zh-CN" altLang="en-US" dirty="0"/>
              <a:t>连接，通过代表计算能力</a:t>
            </a:r>
            <a:r>
              <a:rPr lang="en-US" altLang="zh-CN" dirty="0"/>
              <a:t>W</a:t>
            </a:r>
            <a:r>
              <a:rPr lang="zh-CN" altLang="en-US" dirty="0"/>
              <a:t>的有向链路进行连接。</a:t>
            </a:r>
            <a:endParaRPr lang="en-US" altLang="zh-CN" dirty="0"/>
          </a:p>
          <a:p>
            <a:r>
              <a:rPr lang="en-US" altLang="zh-CN" dirty="0">
                <a:latin typeface="Century Gothic" panose="020B0502020202020204" pitchFamily="34" charset="0"/>
              </a:rPr>
              <a:t>●</a:t>
            </a:r>
            <a:r>
              <a:rPr lang="en-US" altLang="zh-CN" dirty="0"/>
              <a:t>N1</a:t>
            </a:r>
            <a:r>
              <a:rPr lang="zh-CN" altLang="en-US" dirty="0"/>
              <a:t>中的每个节点与</a:t>
            </a:r>
            <a:r>
              <a:rPr lang="en-US" altLang="zh-CN" dirty="0"/>
              <a:t>U</a:t>
            </a:r>
            <a:r>
              <a:rPr lang="zh-CN" altLang="en-US" dirty="0"/>
              <a:t>中节点进行有向连接，只要满足条件：用户被对应的边缘云覆盖（通过一跳直接连接）</a:t>
            </a:r>
            <a:endParaRPr lang="en-US" altLang="zh-CN" dirty="0"/>
          </a:p>
          <a:p>
            <a:r>
              <a:rPr lang="en-US" altLang="zh-CN" dirty="0">
                <a:latin typeface="Century Gothic" panose="020B0502020202020204" pitchFamily="34" charset="0"/>
              </a:rPr>
              <a:t>●</a:t>
            </a:r>
            <a:r>
              <a:rPr lang="en-US" altLang="zh-CN" dirty="0"/>
              <a:t>U</a:t>
            </a:r>
            <a:r>
              <a:rPr lang="zh-CN" altLang="en-US" dirty="0"/>
              <a:t>中的每个节点与</a:t>
            </a:r>
            <a:r>
              <a:rPr lang="en-US" altLang="zh-CN" dirty="0"/>
              <a:t>N2</a:t>
            </a:r>
            <a:r>
              <a:rPr lang="zh-CN" altLang="en-US" dirty="0"/>
              <a:t>中节点进行有向连接， 只要满足条件：</a:t>
            </a:r>
            <a:r>
              <a:rPr lang="en-US" altLang="zh-CN" dirty="0"/>
              <a:t>N2</a:t>
            </a:r>
            <a:r>
              <a:rPr lang="zh-CN" altLang="en-US" dirty="0"/>
              <a:t>能够服务</a:t>
            </a:r>
            <a:r>
              <a:rPr lang="en-US" altLang="zh-CN" dirty="0"/>
              <a:t>u</a:t>
            </a:r>
            <a:r>
              <a:rPr lang="zh-CN" altLang="en-US" dirty="0"/>
              <a:t>的请求即可（</a:t>
            </a:r>
            <a:r>
              <a:rPr lang="en-US" altLang="zh-CN" dirty="0"/>
              <a:t>N2</a:t>
            </a:r>
            <a:r>
              <a:rPr lang="zh-CN" altLang="en-US" dirty="0"/>
              <a:t>中的节点为</a:t>
            </a:r>
            <a:r>
              <a:rPr lang="en-US" altLang="zh-CN" dirty="0"/>
              <a:t>u</a:t>
            </a:r>
            <a:r>
              <a:rPr lang="zh-CN" altLang="en-US" dirty="0"/>
              <a:t>的候选集且存有请求的服务模型）</a:t>
            </a:r>
            <a:endParaRPr lang="en-US" altLang="zh-CN" dirty="0"/>
          </a:p>
          <a:p>
            <a:r>
              <a:rPr lang="en-US" altLang="zh-CN" dirty="0">
                <a:latin typeface="Century Gothic" panose="020B0502020202020204" pitchFamily="34" charset="0"/>
              </a:rPr>
              <a:t>▲s</a:t>
            </a:r>
            <a:r>
              <a:rPr lang="en-US" altLang="zh-CN" dirty="0">
                <a:latin typeface="Century Gothic" panose="020B0502020202020204" pitchFamily="34" charset="0"/>
                <a:sym typeface="Wingdings" panose="05000000000000000000" pitchFamily="2" charset="2"/>
              </a:rPr>
              <a:t>N1:</a:t>
            </a:r>
            <a:r>
              <a:rPr lang="zh-CN" altLang="en-US" dirty="0">
                <a:latin typeface="Century Gothic" panose="020B0502020202020204" pitchFamily="34" charset="0"/>
                <a:sym typeface="Wingdings" panose="05000000000000000000" pitchFamily="2" charset="2"/>
              </a:rPr>
              <a:t>可理解为将任务卸载到直连边缘服务器上，需满足通信资源限制</a:t>
            </a:r>
            <a:r>
              <a:rPr lang="en-US" altLang="zh-CN" dirty="0">
                <a:latin typeface="Century Gothic" panose="020B0502020202020204" pitchFamily="34" charset="0"/>
                <a:sym typeface="Wingdings" panose="05000000000000000000" pitchFamily="2" charset="2"/>
              </a:rPr>
              <a:t>K</a:t>
            </a:r>
          </a:p>
          <a:p>
            <a:r>
              <a:rPr lang="en-US" altLang="zh-CN" dirty="0">
                <a:latin typeface="Century Gothic" panose="020B0502020202020204" pitchFamily="34" charset="0"/>
              </a:rPr>
              <a:t>▲N1</a:t>
            </a:r>
            <a:r>
              <a:rPr lang="en-US" altLang="zh-CN" dirty="0">
                <a:latin typeface="Century Gothic" panose="020B0502020202020204" pitchFamily="34" charset="0"/>
                <a:sym typeface="Wingdings" panose="05000000000000000000" pitchFamily="2" charset="2"/>
              </a:rPr>
              <a:t>U:</a:t>
            </a:r>
            <a:r>
              <a:rPr lang="zh-CN" altLang="en-US" dirty="0">
                <a:latin typeface="Century Gothic" panose="020B0502020202020204" pitchFamily="34" charset="0"/>
                <a:sym typeface="Wingdings" panose="05000000000000000000" pitchFamily="2" charset="2"/>
              </a:rPr>
              <a:t>可理解为从边缘服务器上选择已经卸载的任务</a:t>
            </a:r>
            <a:endParaRPr lang="en-US" altLang="zh-CN" dirty="0">
              <a:latin typeface="Century Gothic" panose="020B0502020202020204" pitchFamily="34" charset="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entury Gothic" panose="020B0502020202020204" pitchFamily="34" charset="0"/>
              </a:rPr>
              <a:t>▲U</a:t>
            </a:r>
            <a:r>
              <a:rPr lang="en-US" altLang="zh-CN" dirty="0">
                <a:latin typeface="Century Gothic" panose="020B0502020202020204" pitchFamily="34" charset="0"/>
                <a:sym typeface="Wingdings" panose="05000000000000000000" pitchFamily="2" charset="2"/>
              </a:rPr>
              <a:t>N2:</a:t>
            </a:r>
            <a:r>
              <a:rPr lang="zh-CN" altLang="en-US" dirty="0">
                <a:latin typeface="Century Gothic" panose="020B0502020202020204" pitchFamily="34" charset="0"/>
                <a:sym typeface="Wingdings" panose="05000000000000000000" pitchFamily="2" charset="2"/>
              </a:rPr>
              <a:t>可理解为将选择的任务调度到对应的边缘服务器上执行计算，判断</a:t>
            </a:r>
            <a:r>
              <a:rPr lang="en-US" altLang="zh-CN" dirty="0">
                <a:latin typeface="Century Gothic" panose="020B0502020202020204" pitchFamily="34" charset="0"/>
                <a:sym typeface="Wingdings" panose="05000000000000000000" pitchFamily="2" charset="2"/>
              </a:rPr>
              <a:t>n2</a:t>
            </a:r>
            <a:r>
              <a:rPr lang="zh-CN" altLang="en-US" dirty="0">
                <a:latin typeface="Century Gothic" panose="020B0502020202020204" pitchFamily="34" charset="0"/>
                <a:sym typeface="Wingdings" panose="05000000000000000000" pitchFamily="2" charset="2"/>
              </a:rPr>
              <a:t>中边缘云是否为</a:t>
            </a:r>
            <a:r>
              <a:rPr lang="en-US" altLang="zh-CN" dirty="0">
                <a:latin typeface="Century Gothic" panose="020B0502020202020204" pitchFamily="34" charset="0"/>
                <a:sym typeface="Wingdings" panose="05000000000000000000" pitchFamily="2" charset="2"/>
              </a:rPr>
              <a:t>u</a:t>
            </a:r>
            <a:r>
              <a:rPr lang="zh-CN" altLang="en-US" dirty="0">
                <a:latin typeface="Century Gothic" panose="020B0502020202020204" pitchFamily="34" charset="0"/>
                <a:sym typeface="Wingdings" panose="05000000000000000000" pitchFamily="2" charset="2"/>
              </a:rPr>
              <a:t>的候选集、是否存有模型</a:t>
            </a:r>
            <a:endParaRPr lang="en-US" altLang="zh-CN" dirty="0">
              <a:latin typeface="Century Gothic" panose="020B0502020202020204" pitchFamily="34" charset="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entury Gothic" panose="020B0502020202020204" pitchFamily="34" charset="0"/>
              </a:rPr>
              <a:t>▲N2</a:t>
            </a:r>
            <a:r>
              <a:rPr lang="en-US" altLang="zh-CN" dirty="0">
                <a:latin typeface="Century Gothic" panose="020B0502020202020204" pitchFamily="34" charset="0"/>
                <a:sym typeface="Wingdings" panose="05000000000000000000" pitchFamily="2" charset="2"/>
              </a:rPr>
              <a:t>d:</a:t>
            </a:r>
            <a:r>
              <a:rPr lang="zh-CN" altLang="en-US" dirty="0">
                <a:latin typeface="Century Gothic" panose="020B0502020202020204" pitchFamily="34" charset="0"/>
                <a:sym typeface="Wingdings" panose="05000000000000000000" pitchFamily="2" charset="2"/>
              </a:rPr>
              <a:t>在进行调度时需要满足计算资源限制</a:t>
            </a:r>
            <a:r>
              <a:rPr lang="en-US" altLang="zh-CN" dirty="0">
                <a:latin typeface="Century Gothic" panose="020B0502020202020204" pitchFamily="34" charset="0"/>
                <a:sym typeface="Wingdings" panose="05000000000000000000" pitchFamily="2" charset="2"/>
              </a:rPr>
              <a:t>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30C6B5FD-8E4A-4E65-9938-2C0AD94BDF86}" type="slidenum">
              <a:rPr lang="zh-CN" altLang="en-US" smtClean="0"/>
              <a:t>20</a:t>
            </a:fld>
            <a:endParaRPr lang="zh-CN" altLang="en-US"/>
          </a:p>
        </p:txBody>
      </p:sp>
    </p:spTree>
    <p:extLst>
      <p:ext uri="{BB962C8B-B14F-4D97-AF65-F5344CB8AC3E}">
        <p14:creationId xmlns:p14="http://schemas.microsoft.com/office/powerpoint/2010/main" val="3462408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latin typeface="Century Gothic" panose="020B0502020202020204" pitchFamily="34" charset="0"/>
              </a:rPr>
              <a:t>●</a:t>
            </a:r>
            <a:r>
              <a:rPr lang="en-US" altLang="zh-CN" dirty="0"/>
              <a:t>S</a:t>
            </a:r>
            <a:r>
              <a:rPr lang="zh-CN" altLang="en-US" dirty="0"/>
              <a:t>与</a:t>
            </a:r>
            <a:r>
              <a:rPr lang="en-US" altLang="zh-CN" dirty="0"/>
              <a:t>N1</a:t>
            </a:r>
            <a:r>
              <a:rPr lang="zh-CN" altLang="en-US" dirty="0"/>
              <a:t>中的每个节点连接，通过代表通信能力</a:t>
            </a:r>
            <a:r>
              <a:rPr lang="en-US" altLang="zh-CN" dirty="0"/>
              <a:t>K</a:t>
            </a:r>
            <a:r>
              <a:rPr lang="zh-CN" altLang="en-US" dirty="0"/>
              <a:t>的有向链路进行连接。</a:t>
            </a:r>
            <a:endParaRPr lang="en-US" altLang="zh-CN" dirty="0"/>
          </a:p>
          <a:p>
            <a:r>
              <a:rPr lang="en-US" altLang="zh-CN" dirty="0">
                <a:latin typeface="Century Gothic" panose="020B0502020202020204" pitchFamily="34" charset="0"/>
              </a:rPr>
              <a:t>●</a:t>
            </a:r>
            <a:r>
              <a:rPr lang="zh-CN" altLang="en-US" dirty="0"/>
              <a:t>每个</a:t>
            </a:r>
            <a:r>
              <a:rPr lang="en-US" altLang="zh-CN" dirty="0"/>
              <a:t>N2</a:t>
            </a:r>
            <a:r>
              <a:rPr lang="zh-CN" altLang="en-US" dirty="0"/>
              <a:t>中的节点与</a:t>
            </a:r>
            <a:r>
              <a:rPr lang="en-US" altLang="zh-CN" dirty="0"/>
              <a:t>d</a:t>
            </a:r>
            <a:r>
              <a:rPr lang="zh-CN" altLang="en-US" dirty="0"/>
              <a:t>连接，通过代表计算能力</a:t>
            </a:r>
            <a:r>
              <a:rPr lang="en-US" altLang="zh-CN" dirty="0"/>
              <a:t>W</a:t>
            </a:r>
            <a:r>
              <a:rPr lang="zh-CN" altLang="en-US" dirty="0"/>
              <a:t>的有向链路进行连接。</a:t>
            </a:r>
            <a:endParaRPr lang="en-US" altLang="zh-CN" dirty="0"/>
          </a:p>
          <a:p>
            <a:r>
              <a:rPr lang="en-US" altLang="zh-CN" dirty="0">
                <a:latin typeface="Century Gothic" panose="020B0502020202020204" pitchFamily="34" charset="0"/>
              </a:rPr>
              <a:t>●</a:t>
            </a:r>
            <a:r>
              <a:rPr lang="en-US" altLang="zh-CN" dirty="0"/>
              <a:t>N1</a:t>
            </a:r>
            <a:r>
              <a:rPr lang="zh-CN" altLang="en-US" dirty="0"/>
              <a:t>中的每个节点与</a:t>
            </a:r>
            <a:r>
              <a:rPr lang="en-US" altLang="zh-CN" dirty="0"/>
              <a:t>U</a:t>
            </a:r>
            <a:r>
              <a:rPr lang="zh-CN" altLang="en-US" dirty="0"/>
              <a:t>中节点进行有向连接，只要满足条件：用户被对应的边缘云覆盖（通过一跳直接连接）</a:t>
            </a:r>
            <a:endParaRPr lang="en-US" altLang="zh-CN" dirty="0"/>
          </a:p>
          <a:p>
            <a:r>
              <a:rPr lang="en-US" altLang="zh-CN" dirty="0">
                <a:latin typeface="Century Gothic" panose="020B0502020202020204" pitchFamily="34" charset="0"/>
              </a:rPr>
              <a:t>●</a:t>
            </a:r>
            <a:r>
              <a:rPr lang="en-US" altLang="zh-CN" dirty="0"/>
              <a:t>U</a:t>
            </a:r>
            <a:r>
              <a:rPr lang="zh-CN" altLang="en-US" dirty="0"/>
              <a:t>中的每个节点与</a:t>
            </a:r>
            <a:r>
              <a:rPr lang="en-US" altLang="zh-CN" dirty="0"/>
              <a:t>N2</a:t>
            </a:r>
            <a:r>
              <a:rPr lang="zh-CN" altLang="en-US" dirty="0"/>
              <a:t>中节点进行有向连接， 只要满足条件：</a:t>
            </a:r>
            <a:r>
              <a:rPr lang="en-US" altLang="zh-CN" dirty="0"/>
              <a:t>N2</a:t>
            </a:r>
            <a:r>
              <a:rPr lang="zh-CN" altLang="en-US" dirty="0"/>
              <a:t>能够服务</a:t>
            </a:r>
            <a:r>
              <a:rPr lang="en-US" altLang="zh-CN" dirty="0"/>
              <a:t>u</a:t>
            </a:r>
            <a:r>
              <a:rPr lang="zh-CN" altLang="en-US" dirty="0"/>
              <a:t>的请求即可（</a:t>
            </a:r>
            <a:r>
              <a:rPr lang="en-US" altLang="zh-CN" dirty="0"/>
              <a:t>N2</a:t>
            </a:r>
            <a:r>
              <a:rPr lang="zh-CN" altLang="en-US" dirty="0"/>
              <a:t>中的节点为</a:t>
            </a:r>
            <a:r>
              <a:rPr lang="en-US" altLang="zh-CN" dirty="0"/>
              <a:t>u</a:t>
            </a:r>
            <a:r>
              <a:rPr lang="zh-CN" altLang="en-US" dirty="0"/>
              <a:t>的候选集且存有请求的服务模型）</a:t>
            </a:r>
            <a:endParaRPr lang="en-US" altLang="zh-CN" dirty="0"/>
          </a:p>
          <a:p>
            <a:r>
              <a:rPr lang="en-US" altLang="zh-CN" dirty="0">
                <a:latin typeface="Century Gothic" panose="020B0502020202020204" pitchFamily="34" charset="0"/>
              </a:rPr>
              <a:t>▲s</a:t>
            </a:r>
            <a:r>
              <a:rPr lang="en-US" altLang="zh-CN" dirty="0">
                <a:latin typeface="Century Gothic" panose="020B0502020202020204" pitchFamily="34" charset="0"/>
                <a:sym typeface="Wingdings" panose="05000000000000000000" pitchFamily="2" charset="2"/>
              </a:rPr>
              <a:t>N1:</a:t>
            </a:r>
            <a:r>
              <a:rPr lang="zh-CN" altLang="en-US" dirty="0">
                <a:latin typeface="Century Gothic" panose="020B0502020202020204" pitchFamily="34" charset="0"/>
                <a:sym typeface="Wingdings" panose="05000000000000000000" pitchFamily="2" charset="2"/>
              </a:rPr>
              <a:t>可理解为将任务卸载到直连边缘服务器上，需满足通信资源限制</a:t>
            </a:r>
            <a:r>
              <a:rPr lang="en-US" altLang="zh-CN" dirty="0">
                <a:latin typeface="Century Gothic" panose="020B0502020202020204" pitchFamily="34" charset="0"/>
                <a:sym typeface="Wingdings" panose="05000000000000000000" pitchFamily="2" charset="2"/>
              </a:rPr>
              <a:t>K</a:t>
            </a:r>
          </a:p>
          <a:p>
            <a:r>
              <a:rPr lang="en-US" altLang="zh-CN" dirty="0">
                <a:latin typeface="Century Gothic" panose="020B0502020202020204" pitchFamily="34" charset="0"/>
              </a:rPr>
              <a:t>▲N1</a:t>
            </a:r>
            <a:r>
              <a:rPr lang="en-US" altLang="zh-CN" dirty="0">
                <a:latin typeface="Century Gothic" panose="020B0502020202020204" pitchFamily="34" charset="0"/>
                <a:sym typeface="Wingdings" panose="05000000000000000000" pitchFamily="2" charset="2"/>
              </a:rPr>
              <a:t>U:</a:t>
            </a:r>
            <a:r>
              <a:rPr lang="zh-CN" altLang="en-US" dirty="0">
                <a:latin typeface="Century Gothic" panose="020B0502020202020204" pitchFamily="34" charset="0"/>
                <a:sym typeface="Wingdings" panose="05000000000000000000" pitchFamily="2" charset="2"/>
              </a:rPr>
              <a:t>可理解为从边缘服务器上选择已经卸载的任务</a:t>
            </a:r>
            <a:endParaRPr lang="en-US" altLang="zh-CN" dirty="0">
              <a:latin typeface="Century Gothic" panose="020B0502020202020204" pitchFamily="34" charset="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entury Gothic" panose="020B0502020202020204" pitchFamily="34" charset="0"/>
              </a:rPr>
              <a:t>▲U</a:t>
            </a:r>
            <a:r>
              <a:rPr lang="en-US" altLang="zh-CN" dirty="0">
                <a:latin typeface="Century Gothic" panose="020B0502020202020204" pitchFamily="34" charset="0"/>
                <a:sym typeface="Wingdings" panose="05000000000000000000" pitchFamily="2" charset="2"/>
              </a:rPr>
              <a:t>N2:</a:t>
            </a:r>
            <a:r>
              <a:rPr lang="zh-CN" altLang="en-US" dirty="0">
                <a:latin typeface="Century Gothic" panose="020B0502020202020204" pitchFamily="34" charset="0"/>
                <a:sym typeface="Wingdings" panose="05000000000000000000" pitchFamily="2" charset="2"/>
              </a:rPr>
              <a:t>可理解为将选择的任务调度到对应的边缘服务器上执行计算</a:t>
            </a:r>
            <a:endParaRPr lang="en-US" altLang="zh-CN" dirty="0">
              <a:latin typeface="Century Gothic" panose="020B0502020202020204" pitchFamily="34" charset="0"/>
              <a:sym typeface="Wingdings" panose="05000000000000000000" pitchFamily="2" charset="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entury Gothic" panose="020B0502020202020204" pitchFamily="34" charset="0"/>
              </a:rPr>
              <a:t>▲N2</a:t>
            </a:r>
            <a:r>
              <a:rPr lang="en-US" altLang="zh-CN" dirty="0">
                <a:latin typeface="Century Gothic" panose="020B0502020202020204" pitchFamily="34" charset="0"/>
                <a:sym typeface="Wingdings" panose="05000000000000000000" pitchFamily="2" charset="2"/>
              </a:rPr>
              <a:t>d:</a:t>
            </a:r>
            <a:r>
              <a:rPr lang="zh-CN" altLang="en-US" dirty="0">
                <a:latin typeface="Century Gothic" panose="020B0502020202020204" pitchFamily="34" charset="0"/>
                <a:sym typeface="Wingdings" panose="05000000000000000000" pitchFamily="2" charset="2"/>
              </a:rPr>
              <a:t>在进行调度时需要满足计算资源限制</a:t>
            </a:r>
            <a:r>
              <a:rPr lang="en-US" altLang="zh-CN" dirty="0">
                <a:latin typeface="Century Gothic" panose="020B0502020202020204" pitchFamily="34" charset="0"/>
                <a:sym typeface="Wingdings" panose="05000000000000000000" pitchFamily="2" charset="2"/>
              </a:rPr>
              <a:t>W</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entury Gothic" panose="020B0502020202020204" pitchFamily="34" charset="0"/>
              </a:rPr>
              <a:t>▲▲▲▲</a:t>
            </a:r>
            <a:r>
              <a:rPr lang="zh-CN" altLang="en-US" dirty="0">
                <a:latin typeface="Century Gothic" panose="020B0502020202020204" pitchFamily="34" charset="0"/>
                <a:sym typeface="Wingdings" panose="05000000000000000000" pitchFamily="2" charset="2"/>
              </a:rPr>
              <a:t>最大流问题可以通过单纯形法或者其他线性规划方法求解，是多项式时间可解的</a:t>
            </a:r>
            <a:endParaRPr lang="en-US" altLang="zh-CN" dirty="0">
              <a:latin typeface="Century Gothic" panose="020B0502020202020204" pitchFamily="34" charset="0"/>
              <a:sym typeface="Wingdings" panose="05000000000000000000" pitchFamily="2" charset="2"/>
            </a:endParaRPr>
          </a:p>
        </p:txBody>
      </p:sp>
      <p:sp>
        <p:nvSpPr>
          <p:cNvPr id="4" name="灯片编号占位符 3"/>
          <p:cNvSpPr>
            <a:spLocks noGrp="1"/>
          </p:cNvSpPr>
          <p:nvPr>
            <p:ph type="sldNum" sz="quarter" idx="5"/>
          </p:nvPr>
        </p:nvSpPr>
        <p:spPr/>
        <p:txBody>
          <a:bodyPr/>
          <a:lstStyle/>
          <a:p>
            <a:fld id="{30C6B5FD-8E4A-4E65-9938-2C0AD94BDF86}" type="slidenum">
              <a:rPr lang="zh-CN" altLang="en-US" smtClean="0"/>
              <a:t>21</a:t>
            </a:fld>
            <a:endParaRPr lang="zh-CN" altLang="en-US"/>
          </a:p>
        </p:txBody>
      </p:sp>
    </p:spTree>
    <p:extLst>
      <p:ext uri="{BB962C8B-B14F-4D97-AF65-F5344CB8AC3E}">
        <p14:creationId xmlns:p14="http://schemas.microsoft.com/office/powerpoint/2010/main" val="28434287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371600" y="1143000"/>
            <a:ext cx="4114800" cy="3086100"/>
          </a:xfrm>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无人驾驶：汽车传感器和摄像头每秒产生</a:t>
            </a:r>
            <a:r>
              <a:rPr lang="en-US" altLang="zh-CN" sz="1200" b="0" i="0" kern="1200" dirty="0">
                <a:solidFill>
                  <a:schemeClr val="tx1"/>
                </a:solidFill>
                <a:effectLst/>
                <a:latin typeface="+mn-lt"/>
                <a:ea typeface="+mn-ea"/>
                <a:cs typeface="+mn-cs"/>
              </a:rPr>
              <a:t>1GB</a:t>
            </a:r>
            <a:r>
              <a:rPr lang="zh-CN" altLang="en-US" sz="1200" b="0" i="0" kern="1200" dirty="0">
                <a:solidFill>
                  <a:schemeClr val="tx1"/>
                </a:solidFill>
                <a:effectLst/>
                <a:latin typeface="+mn-lt"/>
                <a:ea typeface="+mn-ea"/>
                <a:cs typeface="+mn-cs"/>
              </a:rPr>
              <a:t>数据，延迟起码</a:t>
            </a:r>
            <a:r>
              <a:rPr lang="en-US" altLang="zh-CN" sz="1200" b="0" i="0" kern="1200" dirty="0">
                <a:solidFill>
                  <a:schemeClr val="tx1"/>
                </a:solidFill>
                <a:effectLst/>
                <a:latin typeface="+mn-lt"/>
                <a:ea typeface="+mn-ea"/>
                <a:cs typeface="+mn-cs"/>
              </a:rPr>
              <a:t>150~200</a:t>
            </a:r>
            <a:r>
              <a:rPr lang="zh-CN" altLang="en-US" sz="1200" b="0" i="0" kern="1200" dirty="0">
                <a:solidFill>
                  <a:schemeClr val="tx1"/>
                </a:solidFill>
                <a:effectLst/>
                <a:latin typeface="+mn-lt"/>
                <a:ea typeface="+mn-ea"/>
                <a:cs typeface="+mn-cs"/>
              </a:rPr>
              <a:t>毫秒</a:t>
            </a:r>
            <a:r>
              <a:rPr lang="en-US" altLang="zh-CN" sz="1200" b="0" i="0" kern="1200" dirty="0">
                <a:solidFill>
                  <a:schemeClr val="tx1"/>
                </a:solidFill>
                <a:effectLst/>
                <a:latin typeface="+mn-lt"/>
                <a:ea typeface="+mn-ea"/>
                <a:cs typeface="+mn-cs"/>
                <a:sym typeface="Wingdings" panose="05000000000000000000" pitchFamily="2" charset="2"/>
              </a:rPr>
              <a:t>1~10</a:t>
            </a:r>
            <a:r>
              <a:rPr lang="zh-CN" altLang="en-US" sz="1200" b="0" i="0" kern="1200" dirty="0">
                <a:solidFill>
                  <a:schemeClr val="tx1"/>
                </a:solidFill>
                <a:effectLst/>
                <a:latin typeface="+mn-lt"/>
                <a:ea typeface="+mn-ea"/>
                <a:cs typeface="+mn-cs"/>
                <a:sym typeface="Wingdings" panose="05000000000000000000" pitchFamily="2" charset="2"/>
              </a:rPr>
              <a:t>毫秒：</a:t>
            </a:r>
            <a:r>
              <a:rPr lang="en-US" altLang="zh-CN" sz="1200" b="0" i="0" kern="1200" dirty="0">
                <a:solidFill>
                  <a:schemeClr val="tx1"/>
                </a:solidFill>
                <a:effectLst/>
                <a:latin typeface="+mn-lt"/>
                <a:ea typeface="+mn-ea"/>
                <a:cs typeface="+mn-cs"/>
                <a:sym typeface="Wingdings" panose="05000000000000000000" pitchFamily="2" charset="2"/>
              </a:rPr>
              <a:t>100</a:t>
            </a:r>
            <a:r>
              <a:rPr lang="zh-CN" altLang="en-US" sz="1200" b="0" i="0" kern="1200" dirty="0">
                <a:solidFill>
                  <a:schemeClr val="tx1"/>
                </a:solidFill>
                <a:effectLst/>
                <a:latin typeface="+mn-lt"/>
                <a:ea typeface="+mn-ea"/>
                <a:cs typeface="+mn-cs"/>
                <a:sym typeface="Wingdings" panose="05000000000000000000" pitchFamily="2" charset="2"/>
              </a:rPr>
              <a:t>码的车速，延迟会多开出</a:t>
            </a:r>
            <a:r>
              <a:rPr lang="en-US" altLang="zh-CN" sz="1200" b="0" i="0" kern="1200" dirty="0">
                <a:solidFill>
                  <a:schemeClr val="tx1"/>
                </a:solidFill>
                <a:effectLst/>
                <a:latin typeface="+mn-lt"/>
                <a:ea typeface="+mn-ea"/>
                <a:cs typeface="+mn-cs"/>
                <a:sym typeface="Wingdings" panose="05000000000000000000" pitchFamily="2" charset="2"/>
              </a:rPr>
              <a:t>5.5</a:t>
            </a:r>
            <a:r>
              <a:rPr lang="zh-CN" altLang="en-US" sz="1200" b="0" i="0" kern="1200" dirty="0">
                <a:solidFill>
                  <a:schemeClr val="tx1"/>
                </a:solidFill>
                <a:effectLst/>
                <a:latin typeface="+mn-lt"/>
                <a:ea typeface="+mn-ea"/>
                <a:cs typeface="+mn-cs"/>
                <a:sym typeface="Wingdings" panose="05000000000000000000" pitchFamily="2" charset="2"/>
              </a:rPr>
              <a:t>米，拐弯？。</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VR</a:t>
            </a:r>
            <a:r>
              <a:rPr lang="zh-CN" altLang="en-US" sz="1200" b="0" i="0" kern="1200" dirty="0">
                <a:solidFill>
                  <a:schemeClr val="tx1"/>
                </a:solidFill>
                <a:effectLst/>
                <a:latin typeface="+mn-lt"/>
                <a:ea typeface="+mn-ea"/>
                <a:cs typeface="+mn-cs"/>
              </a:rPr>
              <a:t>游戏：游戏卡顿、失真</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医疗保健：可穿戴健康监控器可以本地分析健康数据，防止云故障。实时监控，毫秒级延迟可能意味着生死之间差异的情况，如紧急呼救、智能手术等</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智能消防：实时监控警报、火场情景实时分析确保人员安全（煤气泄漏、易燃物爆炸、消防队员身体情况、搜救被困人员）</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更靠近终端，</a:t>
            </a:r>
            <a:r>
              <a:rPr lang="zh-CN" altLang="zh-CN" dirty="0"/>
              <a:t>减少信息传递的延迟</a:t>
            </a:r>
            <a:r>
              <a:rPr lang="zh-CN" altLang="en-US" dirty="0"/>
              <a:t>。将计算任务分流给边缘服务器与云计算中心，可</a:t>
            </a:r>
            <a:r>
              <a:rPr lang="zh-CN" altLang="zh-CN" dirty="0"/>
              <a:t>缓和云计算中心的带宽需求、传输延迟</a:t>
            </a:r>
            <a:r>
              <a:rPr lang="zh-CN" altLang="en-US" dirty="0"/>
              <a:t>。</a:t>
            </a:r>
            <a:r>
              <a:rPr lang="zh-CN" altLang="en-US" sz="1200" b="0" i="0" kern="1200" dirty="0">
                <a:solidFill>
                  <a:schemeClr val="tx1"/>
                </a:solidFill>
                <a:effectLst/>
                <a:latin typeface="+mn-lt"/>
                <a:ea typeface="+mn-ea"/>
                <a:cs typeface="+mn-cs"/>
              </a:rPr>
              <a:t>可有效降低无线接入网到核心网的传输带宽压力</a:t>
            </a:r>
            <a:endParaRPr lang="en-US" altLang="zh-CN" dirty="0"/>
          </a:p>
        </p:txBody>
      </p:sp>
      <p:sp>
        <p:nvSpPr>
          <p:cNvPr id="4" name="灯片编号占位符 3"/>
          <p:cNvSpPr>
            <a:spLocks noGrp="1"/>
          </p:cNvSpPr>
          <p:nvPr>
            <p:ph type="sldNum" sz="quarter" idx="5"/>
          </p:nvPr>
        </p:nvSpPr>
        <p:spPr/>
        <p:txBody>
          <a:bodyPr/>
          <a:lstStyle/>
          <a:p>
            <a:fld id="{30C6B5FD-8E4A-4E65-9938-2C0AD94BDF86}" type="slidenum">
              <a:rPr lang="zh-CN" altLang="en-US" smtClean="0"/>
              <a:t>3</a:t>
            </a:fld>
            <a:endParaRPr lang="zh-CN" altLang="en-US"/>
          </a:p>
        </p:txBody>
      </p:sp>
    </p:spTree>
    <p:extLst>
      <p:ext uri="{BB962C8B-B14F-4D97-AF65-F5344CB8AC3E}">
        <p14:creationId xmlns:p14="http://schemas.microsoft.com/office/powerpoint/2010/main" val="13205270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latin typeface="Century Gothic" panose="020B0502020202020204" pitchFamily="34" charset="0"/>
                  </a:rPr>
                  <a:t>●Line3</a:t>
                </a:r>
                <a:r>
                  <a:rPr lang="zh-CN" altLang="en-US" dirty="0">
                    <a:latin typeface="Century Gothic" panose="020B0502020202020204" pitchFamily="34" charset="0"/>
                  </a:rPr>
                  <a:t>：</a:t>
                </a:r>
                <a:r>
                  <a:rPr lang="en-US" altLang="zh-CN" dirty="0">
                    <a:latin typeface="Century Gothic" panose="020B0502020202020204" pitchFamily="34" charset="0"/>
                  </a:rPr>
                  <a:t>S</a:t>
                </a:r>
                <a:r>
                  <a:rPr lang="zh-CN" altLang="en-US" dirty="0">
                    <a:latin typeface="Century Gothic" panose="020B0502020202020204" pitchFamily="34" charset="0"/>
                  </a:rPr>
                  <a:t>表示当前放置策略，</a:t>
                </a:r>
                <a:r>
                  <a:rPr lang="en-US" altLang="zh-CN" dirty="0">
                    <a:latin typeface="Century Gothic" panose="020B0502020202020204" pitchFamily="34" charset="0"/>
                  </a:rPr>
                  <a:t>Sn</a:t>
                </a:r>
                <a:r>
                  <a:rPr lang="zh-CN" altLang="en-US" dirty="0">
                    <a:latin typeface="Century Gothic" panose="020B0502020202020204" pitchFamily="34" charset="0"/>
                  </a:rPr>
                  <a:t>表示在边缘云</a:t>
                </a:r>
                <a:r>
                  <a:rPr lang="en-US" altLang="zh-CN" dirty="0">
                    <a:latin typeface="Century Gothic" panose="020B0502020202020204" pitchFamily="34" charset="0"/>
                  </a:rPr>
                  <a:t>n</a:t>
                </a:r>
                <a:r>
                  <a:rPr lang="zh-CN" altLang="en-US" dirty="0">
                    <a:latin typeface="Century Gothic" panose="020B0502020202020204" pitchFamily="34" charset="0"/>
                  </a:rPr>
                  <a:t>上所有可能的放置策略</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entury Gothic" panose="020B0502020202020204" pitchFamily="34" charset="0"/>
                  </a:rPr>
                  <a:t>●Line5</a:t>
                </a:r>
                <a:r>
                  <a:rPr lang="zh-CN" altLang="en-US" dirty="0">
                    <a:latin typeface="Century Gothic" panose="020B0502020202020204" pitchFamily="34" charset="0"/>
                  </a:rPr>
                  <a:t>：如果存在在当前边缘云</a:t>
                </a:r>
                <a:r>
                  <a:rPr lang="en-US" altLang="zh-CN" dirty="0">
                    <a:latin typeface="Century Gothic" panose="020B0502020202020204" pitchFamily="34" charset="0"/>
                  </a:rPr>
                  <a:t>n</a:t>
                </a:r>
                <a:r>
                  <a:rPr lang="zh-CN" altLang="en-US" dirty="0">
                    <a:latin typeface="Century Gothic" panose="020B0502020202020204" pitchFamily="34" charset="0"/>
                  </a:rPr>
                  <a:t>上还未放置的服务</a:t>
                </a:r>
                <a:r>
                  <a:rPr lang="en-US" altLang="zh-CN" dirty="0">
                    <a:latin typeface="Century Gothic" panose="020B0502020202020204" pitchFamily="34" charset="0"/>
                  </a:rPr>
                  <a:t>l</a:t>
                </a:r>
                <a:r>
                  <a:rPr lang="zh-CN" altLang="en-US" dirty="0">
                    <a:latin typeface="Century Gothic" panose="020B0502020202020204" pitchFamily="34" charset="0"/>
                  </a:rPr>
                  <a:t>，且当前边缘云</a:t>
                </a:r>
                <a:r>
                  <a:rPr lang="en-US" altLang="zh-CN" dirty="0">
                    <a:latin typeface="Century Gothic" panose="020B0502020202020204" pitchFamily="34" charset="0"/>
                  </a:rPr>
                  <a:t>n</a:t>
                </a:r>
                <a:r>
                  <a:rPr lang="zh-CN" altLang="en-US" dirty="0">
                    <a:latin typeface="Century Gothic" panose="020B0502020202020204" pitchFamily="34" charset="0"/>
                  </a:rPr>
                  <a:t>还有剩余存储空间</a:t>
                </a:r>
                <a:endParaRPr lang="en-US" altLang="zh-CN" dirty="0">
                  <a:latin typeface="Century Gothic" panose="020B0502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entury Gothic" panose="020B0502020202020204" pitchFamily="34" charset="0"/>
                  </a:rPr>
                  <a:t>●Line6-9</a:t>
                </a:r>
                <a:r>
                  <a:rPr lang="zh-CN" altLang="en-US" dirty="0">
                    <a:latin typeface="Century Gothic" panose="020B0502020202020204" pitchFamily="34" charset="0"/>
                  </a:rPr>
                  <a:t>：找到放置后可使目标值最大的一组放置策略，并更新当前最大值（可服务的最大用户数）</a:t>
                </a:r>
                <a:endParaRPr lang="en-US" altLang="zh-CN" dirty="0">
                  <a:latin typeface="Century Gothic" panose="020B0502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entury Gothic" panose="020B0502020202020204" pitchFamily="34" charset="0"/>
                  </a:rPr>
                  <a:t>●Line10-11</a:t>
                </a:r>
                <a:r>
                  <a:rPr lang="zh-CN" altLang="en-US" dirty="0">
                    <a:latin typeface="Century Gothic" panose="020B0502020202020204" pitchFamily="34" charset="0"/>
                  </a:rPr>
                  <a:t>：如果新找到的一组放置策略（</a:t>
                </a:r>
                <a:r>
                  <a:rPr lang="en-US" altLang="zh-CN" dirty="0">
                    <a:latin typeface="Century Gothic" panose="020B0502020202020204" pitchFamily="34" charset="0"/>
                  </a:rPr>
                  <a:t>l</a:t>
                </a:r>
                <a:r>
                  <a:rPr lang="zh-CN" altLang="en-US" dirty="0">
                    <a:latin typeface="Century Gothic" panose="020B0502020202020204" pitchFamily="34" charset="0"/>
                  </a:rPr>
                  <a:t>*</a:t>
                </a:r>
                <a:r>
                  <a:rPr lang="en-US" altLang="zh-CN" dirty="0">
                    <a:latin typeface="Century Gothic" panose="020B0502020202020204" pitchFamily="34" charset="0"/>
                  </a:rPr>
                  <a:t>,n</a:t>
                </a:r>
                <a:r>
                  <a:rPr lang="zh-CN" altLang="en-US" dirty="0">
                    <a:latin typeface="Century Gothic" panose="020B0502020202020204" pitchFamily="34" charset="0"/>
                  </a:rPr>
                  <a:t>*）不为空，则将其存储到边缘云</a:t>
                </a:r>
                <a:r>
                  <a:rPr lang="en-US" altLang="zh-CN" dirty="0">
                    <a:latin typeface="Century Gothic" panose="020B0502020202020204" pitchFamily="34" charset="0"/>
                  </a:rPr>
                  <a:t>n</a:t>
                </a:r>
                <a:r>
                  <a:rPr lang="zh-CN" altLang="en-US" dirty="0">
                    <a:latin typeface="Century Gothic" panose="020B0502020202020204" pitchFamily="34" charset="0"/>
                  </a:rPr>
                  <a:t>中</a:t>
                </a:r>
                <a:endParaRPr lang="en-US" altLang="zh-CN" dirty="0">
                  <a:latin typeface="Century Gothic" panose="020B0502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en-US" altLang="zh-CN" dirty="0">
                    <a:latin typeface="Century Gothic" panose="020B0502020202020204" pitchFamily="34" charset="0"/>
                  </a:rPr>
                  <a:t>▲</a:t>
                </a:r>
                <a:r>
                  <a:rPr lang="en-US" altLang="zh-CN" dirty="0"/>
                  <a:t>Line6</a:t>
                </a:r>
                <a:r>
                  <a:rPr lang="zh-CN" altLang="en-US" dirty="0"/>
                  <a:t>需要调用算法</a:t>
                </a:r>
                <a:r>
                  <a:rPr lang="en-US" altLang="zh-CN" dirty="0"/>
                  <a:t>1</a:t>
                </a:r>
                <a:r>
                  <a:rPr lang="zh-CN" altLang="en-US" dirty="0"/>
                  <a:t>：</a:t>
                </a:r>
                <a:r>
                  <a:rPr lang="en-US" altLang="zh-CN" dirty="0"/>
                  <a:t>ORS</a:t>
                </a:r>
                <a:r>
                  <a:rPr lang="zh-CN" altLang="en-US" dirty="0"/>
                  <a:t>算法（通过最大流来计算其最多可服务的用户数量）</a:t>
                </a:r>
                <a:endParaRPr lang="en-US" altLang="zh-CN" dirty="0"/>
              </a:p>
              <a:p>
                <a:r>
                  <a:rPr lang="en-US" altLang="zh-CN" dirty="0">
                    <a:latin typeface="Century Gothic" panose="020B0502020202020204" pitchFamily="34" charset="0"/>
                  </a:rPr>
                  <a:t>▲</a:t>
                </a:r>
                <a:r>
                  <a:rPr lang="en-US" altLang="zh-CN" dirty="0"/>
                  <a:t>Line5-line9</a:t>
                </a:r>
                <a:r>
                  <a:rPr lang="zh-CN" altLang="en-US" dirty="0"/>
                  <a:t>这一段效率较低可以优化，每次存入一个新的服务</a:t>
                </a:r>
                <a:r>
                  <a:rPr lang="en-US" altLang="zh-CN" dirty="0"/>
                  <a:t>l</a:t>
                </a:r>
                <a:r>
                  <a:rPr lang="zh-CN" altLang="en-US" dirty="0"/>
                  <a:t>都将</a:t>
                </a:r>
                <a:r>
                  <a:rPr lang="en-US" altLang="zh-CN" dirty="0"/>
                  <a:t>n</a:t>
                </a:r>
                <a:r>
                  <a:rPr lang="zh-CN" altLang="en-US" dirty="0"/>
                  <a:t>中所有的</a:t>
                </a:r>
                <a14:m>
                  <m:oMath xmlns:m="http://schemas.openxmlformats.org/officeDocument/2006/math">
                    <m:r>
                      <m:rPr>
                        <m:sty m:val="p"/>
                      </m:rPr>
                      <a:rPr lang="el-GR" altLang="zh-CN" i="1" smtClean="0">
                        <a:latin typeface="Cambria Math" panose="02040503050406030204" pitchFamily="18" charset="0"/>
                        <a:ea typeface="Cambria Math" panose="02040503050406030204" pitchFamily="18" charset="0"/>
                      </a:rPr>
                      <m:t>Ω</m:t>
                    </m:r>
                  </m:oMath>
                </a14:m>
                <a:r>
                  <a:rPr lang="zh-CN" altLang="en-US" dirty="0"/>
                  <a:t>值全都求一遍，然后选取大的那个（对于已经确定的放置服务反复求了很多遍）</a:t>
                </a:r>
              </a:p>
            </p:txBody>
          </p:sp>
        </mc:Choice>
        <mc:Fallback xmlns="">
          <p:sp>
            <p:nvSpPr>
              <p:cNvPr id="3" name="备注占位符 2"/>
              <p:cNvSpPr>
                <a:spLocks noGrp="1"/>
              </p:cNvSpPr>
              <p:nvPr>
                <p:ph type="body" idx="1"/>
              </p:nvPr>
            </p:nvSpPr>
            <p:spPr/>
            <p:txBody>
              <a:bodyPr/>
              <a:lstStyle/>
              <a:p>
                <a:r>
                  <a:rPr lang="en-US" altLang="zh-CN" dirty="0"/>
                  <a:t>Line6</a:t>
                </a:r>
                <a:r>
                  <a:rPr lang="zh-CN" altLang="en-US" dirty="0"/>
                  <a:t>需要调用算法</a:t>
                </a:r>
                <a:r>
                  <a:rPr lang="en-US" altLang="zh-CN" dirty="0"/>
                  <a:t>1</a:t>
                </a:r>
                <a:r>
                  <a:rPr lang="zh-CN" altLang="en-US" dirty="0"/>
                  <a:t>：</a:t>
                </a:r>
                <a:r>
                  <a:rPr lang="en-US" altLang="zh-CN" dirty="0"/>
                  <a:t>ORS</a:t>
                </a:r>
                <a:r>
                  <a:rPr lang="zh-CN" altLang="en-US" dirty="0"/>
                  <a:t>算法（通过最大流来计算其最多可服务的用户数量）</a:t>
                </a:r>
                <a:endParaRPr lang="en-US" altLang="zh-CN" dirty="0"/>
              </a:p>
              <a:p>
                <a:r>
                  <a:rPr lang="en-US" altLang="zh-CN" dirty="0"/>
                  <a:t>Line5-line9</a:t>
                </a:r>
                <a:r>
                  <a:rPr lang="zh-CN" altLang="en-US" dirty="0"/>
                  <a:t>这一段效率较低可以优化，每次存入一个新的服务</a:t>
                </a:r>
                <a:r>
                  <a:rPr lang="en-US" altLang="zh-CN" dirty="0"/>
                  <a:t>l</a:t>
                </a:r>
                <a:r>
                  <a:rPr lang="zh-CN" altLang="en-US" dirty="0"/>
                  <a:t>都将</a:t>
                </a:r>
                <a:r>
                  <a:rPr lang="en-US" altLang="zh-CN" dirty="0"/>
                  <a:t>n</a:t>
                </a:r>
                <a:r>
                  <a:rPr lang="zh-CN" altLang="en-US" dirty="0"/>
                  <a:t>中所有的</a:t>
                </a:r>
                <a:r>
                  <a:rPr lang="el-GR" altLang="zh-CN" i="0">
                    <a:latin typeface="Cambria Math" panose="02040503050406030204" pitchFamily="18" charset="0"/>
                    <a:ea typeface="Cambria Math" panose="02040503050406030204" pitchFamily="18" charset="0"/>
                  </a:rPr>
                  <a:t>Ω</a:t>
                </a:r>
                <a:r>
                  <a:rPr lang="zh-CN" altLang="en-US" dirty="0"/>
                  <a:t>值全都求一遍，然后选取大的那个</a:t>
                </a:r>
              </a:p>
            </p:txBody>
          </p:sp>
        </mc:Fallback>
      </mc:AlternateContent>
      <p:sp>
        <p:nvSpPr>
          <p:cNvPr id="4" name="灯片编号占位符 3"/>
          <p:cNvSpPr>
            <a:spLocks noGrp="1"/>
          </p:cNvSpPr>
          <p:nvPr>
            <p:ph type="sldNum" sz="quarter" idx="5"/>
          </p:nvPr>
        </p:nvSpPr>
        <p:spPr/>
        <p:txBody>
          <a:bodyPr/>
          <a:lstStyle/>
          <a:p>
            <a:fld id="{30C6B5FD-8E4A-4E65-9938-2C0AD94BDF86}" type="slidenum">
              <a:rPr lang="zh-CN" altLang="en-US" smtClean="0"/>
              <a:t>23</a:t>
            </a:fld>
            <a:endParaRPr lang="zh-CN" altLang="en-US"/>
          </a:p>
        </p:txBody>
      </p:sp>
    </p:spTree>
    <p:extLst>
      <p:ext uri="{BB962C8B-B14F-4D97-AF65-F5344CB8AC3E}">
        <p14:creationId xmlns:p14="http://schemas.microsoft.com/office/powerpoint/2010/main" val="37492047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latin typeface="Century Gothic" panose="020B0502020202020204" pitchFamily="34" charset="0"/>
                  </a:rPr>
                  <a:t>●Line3</a:t>
                </a:r>
                <a:r>
                  <a:rPr lang="zh-CN" altLang="en-US" dirty="0">
                    <a:latin typeface="Century Gothic" panose="020B0502020202020204" pitchFamily="34" charset="0"/>
                  </a:rPr>
                  <a:t>：表示还有剩余的存储资源。</a:t>
                </a:r>
                <a:r>
                  <a:rPr lang="en-US" altLang="zh-CN" dirty="0">
                    <a:latin typeface="Century Gothic" panose="020B0502020202020204" pitchFamily="34" charset="0"/>
                  </a:rPr>
                  <a:t>S</a:t>
                </a:r>
                <a:r>
                  <a:rPr lang="zh-CN" altLang="en-US" dirty="0">
                    <a:latin typeface="Century Gothic" panose="020B0502020202020204" pitchFamily="34" charset="0"/>
                  </a:rPr>
                  <a:t>表示当前放置策略，</a:t>
                </a:r>
                <a:r>
                  <a:rPr lang="en-US" altLang="zh-CN" dirty="0">
                    <a:latin typeface="Century Gothic" panose="020B0502020202020204" pitchFamily="34" charset="0"/>
                  </a:rPr>
                  <a:t>Sn</a:t>
                </a:r>
                <a:r>
                  <a:rPr lang="zh-CN" altLang="en-US" dirty="0">
                    <a:latin typeface="Century Gothic" panose="020B0502020202020204" pitchFamily="34" charset="0"/>
                  </a:rPr>
                  <a:t>表示在边缘云</a:t>
                </a:r>
                <a:r>
                  <a:rPr lang="en-US" altLang="zh-CN" dirty="0">
                    <a:latin typeface="Century Gothic" panose="020B0502020202020204" pitchFamily="34" charset="0"/>
                  </a:rPr>
                  <a:t>n</a:t>
                </a:r>
                <a:r>
                  <a:rPr lang="zh-CN" altLang="en-US" dirty="0">
                    <a:latin typeface="Century Gothic" panose="020B0502020202020204" pitchFamily="34" charset="0"/>
                  </a:rPr>
                  <a:t>上所有可能的放置策略</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entury Gothic" panose="020B0502020202020204" pitchFamily="34" charset="0"/>
                  </a:rPr>
                  <a:t>●Line5</a:t>
                </a:r>
                <a:r>
                  <a:rPr lang="zh-CN" altLang="en-US" dirty="0">
                    <a:latin typeface="Century Gothic" panose="020B0502020202020204" pitchFamily="34" charset="0"/>
                  </a:rPr>
                  <a:t>：如果存在在当前边缘云</a:t>
                </a:r>
                <a:r>
                  <a:rPr lang="en-US" altLang="zh-CN" dirty="0">
                    <a:latin typeface="Century Gothic" panose="020B0502020202020204" pitchFamily="34" charset="0"/>
                  </a:rPr>
                  <a:t>n</a:t>
                </a:r>
                <a:r>
                  <a:rPr lang="zh-CN" altLang="en-US" dirty="0">
                    <a:latin typeface="Century Gothic" panose="020B0502020202020204" pitchFamily="34" charset="0"/>
                  </a:rPr>
                  <a:t>上还未放置的服务</a:t>
                </a:r>
                <a:r>
                  <a:rPr lang="en-US" altLang="zh-CN" dirty="0">
                    <a:latin typeface="Century Gothic" panose="020B0502020202020204" pitchFamily="34" charset="0"/>
                  </a:rPr>
                  <a:t>l</a:t>
                </a:r>
                <a:r>
                  <a:rPr lang="zh-CN" altLang="en-US" dirty="0">
                    <a:latin typeface="Century Gothic" panose="020B0502020202020204" pitchFamily="34" charset="0"/>
                  </a:rPr>
                  <a:t>，且当前边缘云</a:t>
                </a:r>
                <a:r>
                  <a:rPr lang="en-US" altLang="zh-CN" dirty="0">
                    <a:latin typeface="Century Gothic" panose="020B0502020202020204" pitchFamily="34" charset="0"/>
                  </a:rPr>
                  <a:t>n</a:t>
                </a:r>
                <a:r>
                  <a:rPr lang="zh-CN" altLang="en-US" dirty="0">
                    <a:latin typeface="Century Gothic" panose="020B0502020202020204" pitchFamily="34" charset="0"/>
                  </a:rPr>
                  <a:t>还有剩余存储空间</a:t>
                </a:r>
                <a:endParaRPr lang="en-US" altLang="zh-CN" dirty="0">
                  <a:latin typeface="Century Gothic" panose="020B0502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entury Gothic" panose="020B0502020202020204" pitchFamily="34" charset="0"/>
                  </a:rPr>
                  <a:t>●Line6-9</a:t>
                </a:r>
                <a:r>
                  <a:rPr lang="zh-CN" altLang="en-US" dirty="0">
                    <a:latin typeface="Century Gothic" panose="020B0502020202020204" pitchFamily="34" charset="0"/>
                  </a:rPr>
                  <a:t>：找到放置后可使目标值最大的一组放置策略，并更新当前最大值（可服务的最大用户数）</a:t>
                </a:r>
                <a:endParaRPr lang="en-US" altLang="zh-CN" dirty="0">
                  <a:latin typeface="Century Gothic" panose="020B0502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entury Gothic" panose="020B0502020202020204" pitchFamily="34" charset="0"/>
                  </a:rPr>
                  <a:t>●Line10-11</a:t>
                </a:r>
                <a:r>
                  <a:rPr lang="zh-CN" altLang="en-US" dirty="0">
                    <a:latin typeface="Century Gothic" panose="020B0502020202020204" pitchFamily="34" charset="0"/>
                  </a:rPr>
                  <a:t>：如果新找到的一组放置策略（</a:t>
                </a:r>
                <a:r>
                  <a:rPr lang="en-US" altLang="zh-CN" dirty="0">
                    <a:latin typeface="Century Gothic" panose="020B0502020202020204" pitchFamily="34" charset="0"/>
                  </a:rPr>
                  <a:t>l</a:t>
                </a:r>
                <a:r>
                  <a:rPr lang="zh-CN" altLang="en-US" dirty="0">
                    <a:latin typeface="Century Gothic" panose="020B0502020202020204" pitchFamily="34" charset="0"/>
                  </a:rPr>
                  <a:t>*</a:t>
                </a:r>
                <a:r>
                  <a:rPr lang="en-US" altLang="zh-CN" dirty="0">
                    <a:latin typeface="Century Gothic" panose="020B0502020202020204" pitchFamily="34" charset="0"/>
                  </a:rPr>
                  <a:t>,n</a:t>
                </a:r>
                <a:r>
                  <a:rPr lang="zh-CN" altLang="en-US" dirty="0">
                    <a:latin typeface="Century Gothic" panose="020B0502020202020204" pitchFamily="34" charset="0"/>
                  </a:rPr>
                  <a:t>*）不为空，则将其存储到边缘云</a:t>
                </a:r>
                <a:r>
                  <a:rPr lang="en-US" altLang="zh-CN" dirty="0">
                    <a:latin typeface="Century Gothic" panose="020B0502020202020204" pitchFamily="34" charset="0"/>
                  </a:rPr>
                  <a:t>n</a:t>
                </a:r>
                <a:r>
                  <a:rPr lang="zh-CN" altLang="en-US" dirty="0">
                    <a:latin typeface="Century Gothic" panose="020B0502020202020204" pitchFamily="34" charset="0"/>
                  </a:rPr>
                  <a:t>中</a:t>
                </a:r>
                <a:endParaRPr lang="en-US" altLang="zh-CN" dirty="0">
                  <a:latin typeface="Century Gothic" panose="020B0502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r>
                  <a:rPr lang="en-US" altLang="zh-CN" dirty="0">
                    <a:latin typeface="Century Gothic" panose="020B0502020202020204" pitchFamily="34" charset="0"/>
                  </a:rPr>
                  <a:t>▲</a:t>
                </a:r>
                <a:r>
                  <a:rPr lang="en-US" altLang="zh-CN" dirty="0"/>
                  <a:t>Line6</a:t>
                </a:r>
                <a:r>
                  <a:rPr lang="zh-CN" altLang="en-US" dirty="0"/>
                  <a:t>需要调用算法</a:t>
                </a:r>
                <a:r>
                  <a:rPr lang="en-US" altLang="zh-CN" dirty="0"/>
                  <a:t>1</a:t>
                </a:r>
                <a:r>
                  <a:rPr lang="zh-CN" altLang="en-US" dirty="0"/>
                  <a:t>：</a:t>
                </a:r>
                <a:r>
                  <a:rPr lang="en-US" altLang="zh-CN" dirty="0"/>
                  <a:t>ORS</a:t>
                </a:r>
                <a:r>
                  <a:rPr lang="zh-CN" altLang="en-US" dirty="0"/>
                  <a:t>算法（通过最大流来计算其最多可服务的用户数量）</a:t>
                </a:r>
                <a:endParaRPr lang="en-US" altLang="zh-CN" dirty="0"/>
              </a:p>
              <a:p>
                <a:r>
                  <a:rPr lang="en-US" altLang="zh-CN" dirty="0">
                    <a:latin typeface="Century Gothic" panose="020B0502020202020204" pitchFamily="34" charset="0"/>
                  </a:rPr>
                  <a:t>▲</a:t>
                </a:r>
                <a:r>
                  <a:rPr lang="en-US" altLang="zh-CN" dirty="0"/>
                  <a:t>Line5-line9</a:t>
                </a:r>
                <a:r>
                  <a:rPr lang="zh-CN" altLang="en-US" dirty="0"/>
                  <a:t>这一段效率较低可以优化，每次存入一个新的服务</a:t>
                </a:r>
                <a:r>
                  <a:rPr lang="en-US" altLang="zh-CN" dirty="0"/>
                  <a:t>l</a:t>
                </a:r>
                <a:r>
                  <a:rPr lang="zh-CN" altLang="en-US" dirty="0"/>
                  <a:t>都将</a:t>
                </a:r>
                <a:r>
                  <a:rPr lang="en-US" altLang="zh-CN" dirty="0"/>
                  <a:t>n</a:t>
                </a:r>
                <a:r>
                  <a:rPr lang="zh-CN" altLang="en-US" dirty="0"/>
                  <a:t>中所有的</a:t>
                </a:r>
                <a14:m>
                  <m:oMath xmlns:m="http://schemas.openxmlformats.org/officeDocument/2006/math">
                    <m:r>
                      <m:rPr>
                        <m:sty m:val="p"/>
                      </m:rPr>
                      <a:rPr lang="el-GR" altLang="zh-CN" i="1" smtClean="0">
                        <a:latin typeface="Cambria Math" panose="02040503050406030204" pitchFamily="18" charset="0"/>
                        <a:ea typeface="Cambria Math" panose="02040503050406030204" pitchFamily="18" charset="0"/>
                      </a:rPr>
                      <m:t>Ω</m:t>
                    </m:r>
                  </m:oMath>
                </a14:m>
                <a:r>
                  <a:rPr lang="zh-CN" altLang="en-US" dirty="0"/>
                  <a:t>值全都求一遍，然后选取大的那个（对于已经确定的放置服务反复求了很多遍）</a:t>
                </a:r>
              </a:p>
            </p:txBody>
          </p:sp>
        </mc:Choice>
        <mc:Fallback xmlns="">
          <p:sp>
            <p:nvSpPr>
              <p:cNvPr id="3" name="备注占位符 2"/>
              <p:cNvSpPr>
                <a:spLocks noGrp="1"/>
              </p:cNvSpPr>
              <p:nvPr>
                <p:ph type="body" idx="1"/>
              </p:nvPr>
            </p:nvSpPr>
            <p:spPr/>
            <p:txBody>
              <a:bodyPr/>
              <a:lstStyle/>
              <a:p>
                <a:r>
                  <a:rPr lang="en-US" altLang="zh-CN" dirty="0"/>
                  <a:t>Line6</a:t>
                </a:r>
                <a:r>
                  <a:rPr lang="zh-CN" altLang="en-US" dirty="0"/>
                  <a:t>需要调用算法</a:t>
                </a:r>
                <a:r>
                  <a:rPr lang="en-US" altLang="zh-CN" dirty="0"/>
                  <a:t>1</a:t>
                </a:r>
                <a:r>
                  <a:rPr lang="zh-CN" altLang="en-US" dirty="0"/>
                  <a:t>：</a:t>
                </a:r>
                <a:r>
                  <a:rPr lang="en-US" altLang="zh-CN" dirty="0"/>
                  <a:t>ORS</a:t>
                </a:r>
                <a:r>
                  <a:rPr lang="zh-CN" altLang="en-US" dirty="0"/>
                  <a:t>算法（通过最大流来计算其最多可服务的用户数量）</a:t>
                </a:r>
                <a:endParaRPr lang="en-US" altLang="zh-CN" dirty="0"/>
              </a:p>
              <a:p>
                <a:r>
                  <a:rPr lang="en-US" altLang="zh-CN" dirty="0"/>
                  <a:t>Line5-line9</a:t>
                </a:r>
                <a:r>
                  <a:rPr lang="zh-CN" altLang="en-US" dirty="0"/>
                  <a:t>这一段效率较低可以优化，每次存入一个新的服务</a:t>
                </a:r>
                <a:r>
                  <a:rPr lang="en-US" altLang="zh-CN" dirty="0"/>
                  <a:t>l</a:t>
                </a:r>
                <a:r>
                  <a:rPr lang="zh-CN" altLang="en-US" dirty="0"/>
                  <a:t>都将</a:t>
                </a:r>
                <a:r>
                  <a:rPr lang="en-US" altLang="zh-CN" dirty="0"/>
                  <a:t>n</a:t>
                </a:r>
                <a:r>
                  <a:rPr lang="zh-CN" altLang="en-US" dirty="0"/>
                  <a:t>中所有的</a:t>
                </a:r>
                <a:r>
                  <a:rPr lang="el-GR" altLang="zh-CN" i="0">
                    <a:latin typeface="Cambria Math" panose="02040503050406030204" pitchFamily="18" charset="0"/>
                    <a:ea typeface="Cambria Math" panose="02040503050406030204" pitchFamily="18" charset="0"/>
                  </a:rPr>
                  <a:t>Ω</a:t>
                </a:r>
                <a:r>
                  <a:rPr lang="zh-CN" altLang="en-US" dirty="0"/>
                  <a:t>值全都求一遍，然后选取大的那个</a:t>
                </a:r>
              </a:p>
            </p:txBody>
          </p:sp>
        </mc:Fallback>
      </mc:AlternateContent>
      <p:sp>
        <p:nvSpPr>
          <p:cNvPr id="4" name="灯片编号占位符 3"/>
          <p:cNvSpPr>
            <a:spLocks noGrp="1"/>
          </p:cNvSpPr>
          <p:nvPr>
            <p:ph type="sldNum" sz="quarter" idx="5"/>
          </p:nvPr>
        </p:nvSpPr>
        <p:spPr/>
        <p:txBody>
          <a:bodyPr/>
          <a:lstStyle/>
          <a:p>
            <a:fld id="{30C6B5FD-8E4A-4E65-9938-2C0AD94BDF86}" type="slidenum">
              <a:rPr lang="zh-CN" altLang="en-US" smtClean="0"/>
              <a:t>24</a:t>
            </a:fld>
            <a:endParaRPr lang="zh-CN" altLang="en-US"/>
          </a:p>
        </p:txBody>
      </p:sp>
    </p:spTree>
    <p:extLst>
      <p:ext uri="{BB962C8B-B14F-4D97-AF65-F5344CB8AC3E}">
        <p14:creationId xmlns:p14="http://schemas.microsoft.com/office/powerpoint/2010/main" val="35950905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latin typeface="Century Gothic" panose="020B0502020202020204" pitchFamily="34" charset="0"/>
                  </a:rPr>
                  <a:t>K</a:t>
                </a:r>
                <a:r>
                  <a:rPr lang="zh-CN" altLang="en-US" dirty="0">
                    <a:latin typeface="Century Gothic" panose="020B0502020202020204" pitchFamily="34" charset="0"/>
                  </a:rPr>
                  <a:t>表示通信资源，</a:t>
                </a:r>
                <a:r>
                  <a:rPr lang="en-US" altLang="zh-CN" dirty="0">
                    <a:latin typeface="Century Gothic" panose="020B0502020202020204" pitchFamily="34" charset="0"/>
                  </a:rPr>
                  <a:t>W</a:t>
                </a:r>
                <a:r>
                  <a:rPr lang="zh-CN" altLang="en-US" dirty="0">
                    <a:latin typeface="Century Gothic" panose="020B0502020202020204" pitchFamily="34" charset="0"/>
                  </a:rPr>
                  <a:t>计算资源，</a:t>
                </a:r>
                <a:r>
                  <a:rPr lang="en-US" altLang="zh-CN" dirty="0">
                    <a:latin typeface="Century Gothic" panose="020B0502020202020204" pitchFamily="34" charset="0"/>
                  </a:rPr>
                  <a:t>R</a:t>
                </a:r>
                <a:r>
                  <a:rPr lang="zh-CN" altLang="en-US" dirty="0">
                    <a:latin typeface="Century Gothic" panose="020B0502020202020204" pitchFamily="34" charset="0"/>
                  </a:rPr>
                  <a:t>存储资源</a:t>
                </a:r>
                <a:endParaRPr lang="en-US" altLang="zh-CN" dirty="0">
                  <a:latin typeface="Century Gothic" panose="020B0502020202020204" pitchFamily="34" charset="0"/>
                </a:endParaRPr>
              </a:p>
              <a:p>
                <a:r>
                  <a:rPr lang="en-US" altLang="zh-CN" dirty="0">
                    <a:latin typeface="Century Gothic" panose="020B0502020202020204" pitchFamily="34" charset="0"/>
                  </a:rPr>
                  <a:t>●  </a:t>
                </a:r>
                <a14:m>
                  <m:oMath xmlns:m="http://schemas.openxmlformats.org/officeDocument/2006/math">
                    <m:acc>
                      <m:accPr>
                        <m:chr m:val="̃"/>
                        <m:ctrlPr>
                          <a:rPr lang="en-US" altLang="zh-CN" i="1" smtClean="0">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i="1">
                                <a:latin typeface="Cambria Math" panose="02040503050406030204" pitchFamily="18" charset="0"/>
                              </a:rPr>
                              <m:t>𝑈</m:t>
                            </m:r>
                          </m:e>
                          <m:sub>
                            <m:r>
                              <a:rPr lang="en-US" altLang="zh-CN" b="0" i="1" smtClean="0">
                                <a:latin typeface="Cambria Math" panose="02040503050406030204" pitchFamily="18" charset="0"/>
                              </a:rPr>
                              <m:t>𝑙</m:t>
                            </m:r>
                            <m:r>
                              <m:rPr>
                                <m:sty m:val="p"/>
                              </m:rPr>
                              <a:rPr lang="en-US" altLang="zh-CN" i="1">
                                <a:latin typeface="Cambria Math" panose="02040503050406030204" pitchFamily="18" charset="0"/>
                              </a:rPr>
                              <m:t>n</m:t>
                            </m:r>
                            <m:r>
                              <a:rPr lang="zh-CN" altLang="en-US" i="1">
                                <a:latin typeface="Cambria Math" panose="02040503050406030204" pitchFamily="18" charset="0"/>
                              </a:rPr>
                              <m:t>’</m:t>
                            </m:r>
                          </m:sub>
                        </m:sSub>
                      </m:e>
                    </m:acc>
                  </m:oMath>
                </a14:m>
                <a:r>
                  <a:rPr lang="zh-CN" altLang="en-US" dirty="0"/>
                  <a:t>表示在邻居服务器</a:t>
                </a:r>
                <a:r>
                  <a:rPr lang="en-US" altLang="zh-CN" dirty="0"/>
                  <a:t>n</a:t>
                </a:r>
                <a:r>
                  <a:rPr lang="zh-CN" altLang="en-US" dirty="0"/>
                  <a:t>’中未处理的对服务</a:t>
                </a:r>
                <a:r>
                  <a:rPr lang="en-US" altLang="zh-CN" dirty="0"/>
                  <a:t>l</a:t>
                </a:r>
                <a:r>
                  <a:rPr lang="zh-CN" altLang="en-US" dirty="0"/>
                  <a:t>的请求任务，</a:t>
                </a:r>
                <a:endParaRPr lang="en-US" altLang="zh-CN" dirty="0"/>
              </a:p>
              <a:p>
                <a:r>
                  <a:rPr lang="en-US" altLang="zh-CN" dirty="0">
                    <a:latin typeface="Century Gothic" panose="020B0502020202020204" pitchFamily="34" charset="0"/>
                  </a:rPr>
                  <a:t>● </a:t>
                </a:r>
                <a14:m>
                  <m:oMath xmlns:m="http://schemas.openxmlformats.org/officeDocument/2006/math">
                    <m:r>
                      <a:rPr lang="en-US" altLang="zh-CN" i="1" smtClean="0">
                        <a:latin typeface="Cambria Math" panose="02040503050406030204" pitchFamily="18" charset="0"/>
                      </a:rPr>
                      <m:t>|</m:t>
                    </m:r>
                    <m:acc>
                      <m:accPr>
                        <m:chr m:val="̃"/>
                        <m:ctrlPr>
                          <a:rPr lang="en-US" altLang="zh-CN" i="1" smtClean="0">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i="1">
                                <a:latin typeface="Cambria Math" panose="02040503050406030204" pitchFamily="18" charset="0"/>
                              </a:rPr>
                              <m:t>𝑈</m:t>
                            </m:r>
                          </m:e>
                          <m:sub>
                            <m:r>
                              <a:rPr lang="en-US" altLang="zh-CN" b="0" i="1" smtClean="0">
                                <a:latin typeface="Cambria Math" panose="02040503050406030204" pitchFamily="18" charset="0"/>
                              </a:rPr>
                              <m:t>𝑙</m:t>
                            </m:r>
                            <m:r>
                              <m:rPr>
                                <m:sty m:val="p"/>
                              </m:rPr>
                              <a:rPr lang="en-US" altLang="zh-CN" i="1">
                                <a:latin typeface="Cambria Math" panose="02040503050406030204" pitchFamily="18" charset="0"/>
                              </a:rPr>
                              <m:t>n</m:t>
                            </m:r>
                            <m:r>
                              <a:rPr lang="zh-CN" altLang="en-US" i="1">
                                <a:latin typeface="Cambria Math" panose="02040503050406030204" pitchFamily="18" charset="0"/>
                              </a:rPr>
                              <m:t>’</m:t>
                            </m:r>
                          </m:sub>
                        </m:sSub>
                      </m:e>
                    </m:acc>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𝑉</m:t>
                        </m:r>
                      </m:e>
                      <m:sub>
                        <m:r>
                          <m:rPr>
                            <m:sty m:val="p"/>
                          </m:rPr>
                          <a:rPr lang="en-US" altLang="zh-CN" i="1">
                            <a:latin typeface="Cambria Math" panose="02040503050406030204" pitchFamily="18" charset="0"/>
                            <a:ea typeface="Cambria Math" panose="02040503050406030204" pitchFamily="18" charset="0"/>
                          </a:rPr>
                          <m:t>n</m:t>
                        </m:r>
                      </m:sub>
                    </m:sSub>
                    <m:r>
                      <a:rPr lang="en-US" altLang="zh-CN" i="1" smtClean="0">
                        <a:latin typeface="Cambria Math" panose="02040503050406030204" pitchFamily="18" charset="0"/>
                      </a:rPr>
                      <m:t>|</m:t>
                    </m:r>
                  </m:oMath>
                </a14:m>
                <a:r>
                  <a:rPr lang="zh-CN" altLang="en-US" sz="1200" kern="1200" dirty="0">
                    <a:solidFill>
                      <a:schemeClr val="tx1"/>
                    </a:solidFill>
                    <a:latin typeface="+mn-lt"/>
                    <a:ea typeface="+mn-ea"/>
                    <a:cs typeface="+mn-cs"/>
                  </a:rPr>
                  <a:t>表示</a:t>
                </a:r>
                <a14:m>
                  <m:oMath xmlns:m="http://schemas.openxmlformats.org/officeDocument/2006/math">
                    <m:r>
                      <a:rPr lang="zh-CN" altLang="en-US" sz="1200" kern="1200" dirty="0" smtClean="0">
                        <a:solidFill>
                          <a:schemeClr val="tx1"/>
                        </a:solidFill>
                        <a:latin typeface="Cambria Math" panose="02040503050406030204" pitchFamily="18" charset="0"/>
                        <a:ea typeface="+mn-ea"/>
                        <a:cs typeface="+mn-cs"/>
                      </a:rPr>
                      <m:t>从</m:t>
                    </m:r>
                    <m:r>
                      <a:rPr lang="zh-CN" altLang="en-US" sz="1200" kern="1200" smtClean="0">
                        <a:solidFill>
                          <a:schemeClr val="tx1"/>
                        </a:solidFill>
                        <a:latin typeface="Cambria Math" panose="02040503050406030204" pitchFamily="18" charset="0"/>
                        <a:ea typeface="+mn-ea"/>
                        <a:cs typeface="+mn-cs"/>
                      </a:rPr>
                      <m:t>邻居服务器</m:t>
                    </m:r>
                    <m:r>
                      <m:rPr>
                        <m:sty m:val="p"/>
                      </m:rPr>
                      <a:rPr lang="en-US" altLang="zh-CN" sz="1200" kern="1200" smtClean="0">
                        <a:solidFill>
                          <a:schemeClr val="tx1"/>
                        </a:solidFill>
                        <a:latin typeface="Cambria Math" panose="02040503050406030204" pitchFamily="18" charset="0"/>
                        <a:ea typeface="+mn-ea"/>
                        <a:cs typeface="+mn-cs"/>
                      </a:rPr>
                      <m:t>n</m:t>
                    </m:r>
                  </m:oMath>
                </a14:m>
                <a:r>
                  <a:rPr lang="zh-CN" altLang="en-US" dirty="0"/>
                  <a:t>’可迁移到边缘云</a:t>
                </a:r>
                <a:r>
                  <a:rPr lang="en-US" altLang="zh-CN" dirty="0"/>
                  <a:t>n</a:t>
                </a:r>
                <a:r>
                  <a:rPr lang="zh-CN" altLang="en-US" dirty="0"/>
                  <a:t>进行处理的任务数量</a:t>
                </a:r>
                <a:endParaRPr lang="en-US" altLang="zh-CN" dirty="0"/>
              </a:p>
              <a:p>
                <a:r>
                  <a:rPr lang="en-US" altLang="zh-CN" dirty="0">
                    <a:latin typeface="Century Gothic" panose="020B0502020202020204" pitchFamily="34" charset="0"/>
                  </a:rPr>
                  <a:t>● </a:t>
                </a:r>
                <a:r>
                  <a:rPr lang="zh-CN" altLang="en-US" dirty="0"/>
                  <a:t>从</a:t>
                </a:r>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i="1">
                                <a:latin typeface="Cambria Math" panose="02040503050406030204" pitchFamily="18" charset="0"/>
                              </a:rPr>
                              <m:t>𝐾</m:t>
                            </m:r>
                          </m:e>
                          <m:sub>
                            <m:r>
                              <m:rPr>
                                <m:sty m:val="p"/>
                              </m:rPr>
                              <a:rPr lang="en-US" altLang="zh-CN" i="1">
                                <a:latin typeface="Cambria Math" panose="02040503050406030204" pitchFamily="18" charset="0"/>
                              </a:rPr>
                              <m:t>n</m:t>
                            </m:r>
                            <m:r>
                              <a:rPr lang="zh-CN" altLang="en-US" i="1">
                                <a:latin typeface="Cambria Math" panose="02040503050406030204" pitchFamily="18" charset="0"/>
                              </a:rPr>
                              <m:t>’</m:t>
                            </m:r>
                          </m:sub>
                        </m:sSub>
                      </m:e>
                    </m:acc>
                  </m:oMath>
                </a14:m>
                <a:r>
                  <a:rPr lang="zh-CN" altLang="en-US" dirty="0"/>
                  <a:t>表示邻居服务器</a:t>
                </a:r>
                <a:r>
                  <a:rPr lang="en-US" altLang="zh-CN" dirty="0"/>
                  <a:t>n</a:t>
                </a:r>
                <a:r>
                  <a:rPr lang="zh-CN" altLang="en-US" dirty="0"/>
                  <a:t>’的剩余通信能力</a:t>
                </a:r>
                <a:endParaRPr lang="en-US" altLang="zh-CN" dirty="0"/>
              </a:p>
              <a:p>
                <a:r>
                  <a:rPr lang="en-US" altLang="zh-CN" dirty="0">
                    <a:latin typeface="Century Gothic" panose="020B0502020202020204" pitchFamily="34" charset="0"/>
                  </a:rPr>
                  <a:t>● </a:t>
                </a:r>
                <a14:m>
                  <m:oMath xmlns:m="http://schemas.openxmlformats.org/officeDocument/2006/math">
                    <m:r>
                      <m:rPr>
                        <m:sty m:val="p"/>
                      </m:rPr>
                      <a:rPr lang="en-US" altLang="zh-CN" i="1" smtClean="0">
                        <a:latin typeface="Cambria Math" panose="02040503050406030204" pitchFamily="18" charset="0"/>
                      </a:rPr>
                      <m:t>min</m:t>
                    </m:r>
                    <m:d>
                      <m:dPr>
                        <m:ctrlPr>
                          <a:rPr lang="en-US" altLang="zh-CN" i="1" smtClean="0">
                            <a:latin typeface="Cambria Math" panose="02040503050406030204" pitchFamily="18" charset="0"/>
                          </a:rPr>
                        </m:ctrlPr>
                      </m:dPr>
                      <m:e>
                        <m:r>
                          <a:rPr lang="en-US" altLang="zh-CN" i="1">
                            <a:latin typeface="Cambria Math" panose="02040503050406030204" pitchFamily="18" charset="0"/>
                          </a:rPr>
                          <m:t>|</m:t>
                        </m:r>
                        <m:acc>
                          <m:accPr>
                            <m:chr m:val="̃"/>
                            <m:ctrlPr>
                              <a:rPr lang="en-US" altLang="zh-CN" i="1" smtClean="0">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i="1">
                                    <a:latin typeface="Cambria Math" panose="02040503050406030204" pitchFamily="18" charset="0"/>
                                  </a:rPr>
                                  <m:t>𝑈</m:t>
                                </m:r>
                              </m:e>
                              <m:sub>
                                <m:r>
                                  <a:rPr lang="en-US" altLang="zh-CN" b="0" i="1" smtClean="0">
                                    <a:latin typeface="Cambria Math" panose="02040503050406030204" pitchFamily="18" charset="0"/>
                                  </a:rPr>
                                  <m:t>𝑙</m:t>
                                </m:r>
                                <m:r>
                                  <m:rPr>
                                    <m:sty m:val="p"/>
                                  </m:rPr>
                                  <a:rPr lang="en-US" altLang="zh-CN" i="1">
                                    <a:latin typeface="Cambria Math" panose="02040503050406030204" pitchFamily="18" charset="0"/>
                                  </a:rPr>
                                  <m:t>n</m:t>
                                </m:r>
                                <m:r>
                                  <a:rPr lang="zh-CN" altLang="en-US" i="1">
                                    <a:latin typeface="Cambria Math" panose="02040503050406030204" pitchFamily="18" charset="0"/>
                                  </a:rPr>
                                  <m:t>’</m:t>
                                </m:r>
                              </m:sub>
                            </m:sSub>
                          </m:e>
                        </m:acc>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𝑉</m:t>
                            </m:r>
                          </m:e>
                          <m:sub>
                            <m:r>
                              <m:rPr>
                                <m:sty m:val="p"/>
                              </m:rPr>
                              <a:rPr lang="en-US" altLang="zh-CN" i="1">
                                <a:latin typeface="Cambria Math" panose="02040503050406030204" pitchFamily="18" charset="0"/>
                                <a:ea typeface="Cambria Math" panose="02040503050406030204" pitchFamily="18" charset="0"/>
                              </a:rPr>
                              <m:t>n</m:t>
                            </m:r>
                          </m:sub>
                        </m:sSub>
                        <m:r>
                          <a:rPr lang="en-US" altLang="zh-CN" i="1" smtClean="0">
                            <a:latin typeface="Cambria Math" panose="02040503050406030204" pitchFamily="18" charset="0"/>
                          </a:rPr>
                          <m:t>|</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i="1">
                                    <a:latin typeface="Cambria Math" panose="02040503050406030204" pitchFamily="18" charset="0"/>
                                  </a:rPr>
                                  <m:t>𝐾</m:t>
                                </m:r>
                              </m:e>
                              <m:sub>
                                <m:r>
                                  <m:rPr>
                                    <m:sty m:val="p"/>
                                  </m:rPr>
                                  <a:rPr lang="en-US" altLang="zh-CN" i="1">
                                    <a:latin typeface="Cambria Math" panose="02040503050406030204" pitchFamily="18" charset="0"/>
                                  </a:rPr>
                                  <m:t>n</m:t>
                                </m:r>
                                <m:r>
                                  <a:rPr lang="zh-CN" altLang="en-US" i="1">
                                    <a:latin typeface="Cambria Math" panose="02040503050406030204" pitchFamily="18" charset="0"/>
                                  </a:rPr>
                                  <m:t>’</m:t>
                                </m:r>
                              </m:sub>
                            </m:sSub>
                          </m:e>
                        </m:acc>
                      </m:e>
                    </m:d>
                    <m:r>
                      <a:rPr lang="zh-CN" altLang="en-US" i="1">
                        <a:latin typeface="Cambria Math" panose="02040503050406030204" pitchFamily="18" charset="0"/>
                      </a:rPr>
                      <m:t>表示</m:t>
                    </m:r>
                  </m:oMath>
                </a14:m>
                <a:r>
                  <a:rPr lang="zh-CN" altLang="en-US" dirty="0"/>
                  <a:t>实际从邻居服务器</a:t>
                </a:r>
                <a:r>
                  <a:rPr lang="en-US" altLang="zh-CN" dirty="0"/>
                  <a:t>n</a:t>
                </a:r>
                <a:r>
                  <a:rPr lang="zh-CN" altLang="en-US" dirty="0"/>
                  <a:t>’最多可迁移到边缘云</a:t>
                </a:r>
                <a:r>
                  <a:rPr lang="en-US" altLang="zh-CN" dirty="0"/>
                  <a:t>n</a:t>
                </a:r>
                <a:r>
                  <a:rPr lang="zh-CN" altLang="en-US" dirty="0"/>
                  <a:t>进行处理的任务数量</a:t>
                </a:r>
                <a:endParaRPr lang="en-US" altLang="zh-CN" dirty="0"/>
              </a:p>
              <a:p>
                <a:r>
                  <a:rPr lang="en-US" altLang="zh-CN" dirty="0">
                    <a:latin typeface="Century Gothic" panose="020B0502020202020204" pitchFamily="34" charset="0"/>
                  </a:rPr>
                  <a:t>▲Line1-Line7</a:t>
                </a:r>
                <a:r>
                  <a:rPr lang="zh-CN" altLang="en-US" dirty="0">
                    <a:latin typeface="Century Gothic" panose="020B0502020202020204" pitchFamily="34" charset="0"/>
                  </a:rPr>
                  <a:t>：将各值初始化</a:t>
                </a:r>
                <a:endParaRPr lang="en-US" altLang="zh-CN" dirty="0">
                  <a:latin typeface="Century Gothic" panose="020B0502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entury Gothic" panose="020B0502020202020204" pitchFamily="34" charset="0"/>
                  </a:rPr>
                  <a:t>▲Line8</a:t>
                </a:r>
                <a:r>
                  <a:rPr lang="zh-CN" altLang="en-US" dirty="0">
                    <a:latin typeface="Century Gothic" panose="020B0502020202020204" pitchFamily="34" charset="0"/>
                  </a:rPr>
                  <a:t>：当仍存在可放置的候选方案时，进入</a:t>
                </a:r>
                <a:r>
                  <a:rPr lang="en-US" altLang="zh-CN" dirty="0">
                    <a:latin typeface="Century Gothic" panose="020B0502020202020204" pitchFamily="34" charset="0"/>
                  </a:rPr>
                  <a:t>while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entury Gothic" panose="020B0502020202020204" pitchFamily="34" charset="0"/>
                  </a:rPr>
                  <a:t>▲Line9</a:t>
                </a:r>
                <a:r>
                  <a:rPr lang="zh-CN" altLang="en-US" dirty="0">
                    <a:latin typeface="Century Gothic" panose="020B0502020202020204" pitchFamily="34" charset="0"/>
                  </a:rPr>
                  <a:t>：从候选方案中找出使得新增的服务任务数量最大的（</a:t>
                </a:r>
                <a:r>
                  <a:rPr lang="en-US" altLang="zh-CN" dirty="0">
                    <a:latin typeface="Century Gothic" panose="020B0502020202020204" pitchFamily="34" charset="0"/>
                  </a:rPr>
                  <a:t>l</a:t>
                </a:r>
                <a:r>
                  <a:rPr lang="zh-CN" altLang="en-US" dirty="0">
                    <a:latin typeface="Century Gothic" panose="020B0502020202020204" pitchFamily="34" charset="0"/>
                  </a:rPr>
                  <a:t>，</a:t>
                </a:r>
                <a:r>
                  <a:rPr lang="en-US" altLang="zh-CN" dirty="0">
                    <a:latin typeface="Century Gothic" panose="020B0502020202020204" pitchFamily="34" charset="0"/>
                  </a:rPr>
                  <a:t>n</a:t>
                </a:r>
                <a:r>
                  <a:rPr lang="zh-CN" altLang="en-US" dirty="0">
                    <a:latin typeface="Century Gothic" panose="020B0502020202020204" pitchFamily="34"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entury Gothic" panose="020B0502020202020204" pitchFamily="34" charset="0"/>
                  </a:rPr>
                  <a:t>▲Line10-Line13</a:t>
                </a:r>
                <a:r>
                  <a:rPr lang="zh-CN" altLang="en-US" dirty="0">
                    <a:latin typeface="Century Gothic" panose="020B0502020202020204" pitchFamily="34" charset="0"/>
                  </a:rPr>
                  <a:t>：放置该服务并更新</a:t>
                </a:r>
                <a:r>
                  <a:rPr lang="en-US" altLang="zh-CN" dirty="0">
                    <a:latin typeface="Century Gothic" panose="020B0502020202020204" pitchFamily="34" charset="0"/>
                  </a:rPr>
                  <a:t>-</a:t>
                </a:r>
                <a:r>
                  <a:rPr lang="zh-CN" altLang="en-US" dirty="0">
                    <a:latin typeface="Century Gothic" panose="020B0502020202020204" pitchFamily="34" charset="0"/>
                  </a:rPr>
                  <a:t>新增的服务用户数量，若数量为</a:t>
                </a:r>
                <a:r>
                  <a:rPr lang="en-US" altLang="zh-CN" dirty="0">
                    <a:latin typeface="Century Gothic" panose="020B0502020202020204" pitchFamily="34" charset="0"/>
                  </a:rPr>
                  <a:t>0</a:t>
                </a:r>
                <a:r>
                  <a:rPr lang="zh-CN" altLang="en-US" dirty="0">
                    <a:latin typeface="Century Gothic" panose="020B0502020202020204" pitchFamily="34" charset="0"/>
                  </a:rPr>
                  <a:t>则停止算法</a:t>
                </a:r>
                <a:endParaRPr lang="en-US" altLang="zh-CN" dirty="0">
                  <a:latin typeface="Century Gothic" panose="020B0502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entury Gothic" panose="020B0502020202020204" pitchFamily="34" charset="0"/>
                  </a:rPr>
                  <a:t>▲Line14</a:t>
                </a:r>
                <a:r>
                  <a:rPr lang="zh-CN" altLang="en-US" dirty="0">
                    <a:latin typeface="Century Gothic" panose="020B0502020202020204" pitchFamily="34" charset="0"/>
                  </a:rPr>
                  <a:t>：更新边缘云</a:t>
                </a:r>
                <a:r>
                  <a:rPr lang="en-US" altLang="zh-CN" dirty="0">
                    <a:latin typeface="Century Gothic" panose="020B0502020202020204" pitchFamily="34" charset="0"/>
                  </a:rPr>
                  <a:t>n</a:t>
                </a:r>
                <a:r>
                  <a:rPr lang="zh-CN" altLang="en-US" dirty="0">
                    <a:latin typeface="Century Gothic" panose="020B0502020202020204" pitchFamily="34" charset="0"/>
                  </a:rPr>
                  <a:t>*的剩余计算能力</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entury Gothic" panose="020B0502020202020204" pitchFamily="34" charset="0"/>
                  </a:rPr>
                  <a:t>▲Line15</a:t>
                </a:r>
                <a:r>
                  <a:rPr lang="zh-CN" altLang="en-US" dirty="0">
                    <a:latin typeface="Century Gothic" panose="020B0502020202020204" pitchFamily="34" charset="0"/>
                  </a:rPr>
                  <a:t>：</a:t>
                </a:r>
                <a:r>
                  <a:rPr lang="en-US" altLang="zh-CN" dirty="0">
                    <a:latin typeface="Century Gothic" panose="020B0502020202020204" pitchFamily="34" charset="0"/>
                  </a:rPr>
                  <a:t>for</a:t>
                </a:r>
                <a:r>
                  <a:rPr lang="zh-CN" altLang="en-US" dirty="0">
                    <a:latin typeface="Century Gothic" panose="020B0502020202020204" pitchFamily="34" charset="0"/>
                  </a:rPr>
                  <a:t>循环作用是进行请求调度，</a:t>
                </a:r>
                <a:r>
                  <a:rPr lang="zh-CN" altLang="en-US" dirty="0">
                    <a:latin typeface="Century Gothic" panose="020B0502020202020204" pitchFamily="34" charset="0"/>
                    <a:ea typeface="黑体" panose="02010609060101010101" pitchFamily="49" charset="-122"/>
                  </a:rPr>
                  <a:t>依次遍历边缘云来调度符合条件的未服务用户并更新剩余容量。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entury Gothic" panose="020B0502020202020204" pitchFamily="34" charset="0"/>
                  </a:rPr>
                  <a:t>▲Line16</a:t>
                </a:r>
                <a:r>
                  <a:rPr lang="zh-CN" altLang="en-US" dirty="0">
                    <a:latin typeface="Century Gothic" panose="020B0502020202020204" pitchFamily="34" charset="0"/>
                  </a:rPr>
                  <a:t>：从边缘服务器</a:t>
                </a:r>
                <a:r>
                  <a:rPr lang="en-US" altLang="zh-CN" dirty="0">
                    <a:latin typeface="Century Gothic" panose="020B0502020202020204" pitchFamily="34" charset="0"/>
                  </a:rPr>
                  <a:t>n</a:t>
                </a:r>
                <a:r>
                  <a:rPr lang="zh-CN" altLang="en-US" dirty="0">
                    <a:latin typeface="Century Gothic" panose="020B0502020202020204" pitchFamily="34" charset="0"/>
                  </a:rPr>
                  <a:t>可向当前边缘服务器</a:t>
                </a:r>
                <a:r>
                  <a:rPr lang="en-US" altLang="zh-CN" dirty="0">
                    <a:latin typeface="Century Gothic" panose="020B0502020202020204" pitchFamily="34" charset="0"/>
                  </a:rPr>
                  <a:t>n</a:t>
                </a:r>
                <a:r>
                  <a:rPr lang="zh-CN" altLang="en-US" dirty="0">
                    <a:latin typeface="Century Gothic" panose="020B0502020202020204" pitchFamily="34" charset="0"/>
                  </a:rPr>
                  <a:t>*实际迁移进行处理的任务数量</a:t>
                </a:r>
                <a:endParaRPr lang="en-US" altLang="zh-CN" dirty="0">
                  <a:latin typeface="Century Gothic" panose="020B0502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entury Gothic" panose="020B0502020202020204" pitchFamily="34" charset="0"/>
                  </a:rPr>
                  <a:t>▲Line17</a:t>
                </a:r>
                <a:r>
                  <a:rPr lang="zh-CN" altLang="en-US" dirty="0">
                    <a:latin typeface="Century Gothic" panose="020B0502020202020204" pitchFamily="34" charset="0"/>
                  </a:rPr>
                  <a:t>：更新边缘云</a:t>
                </a:r>
                <a:r>
                  <a:rPr lang="en-US" altLang="zh-CN" dirty="0">
                    <a:latin typeface="Century Gothic" panose="020B0502020202020204" pitchFamily="34" charset="0"/>
                  </a:rPr>
                  <a:t>n</a:t>
                </a:r>
                <a:r>
                  <a:rPr lang="zh-CN" altLang="en-US" dirty="0">
                    <a:latin typeface="Century Gothic" panose="020B0502020202020204" pitchFamily="34" charset="0"/>
                  </a:rPr>
                  <a:t>的剩余通信资源</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entury Gothic" panose="020B0502020202020204" pitchFamily="34" charset="0"/>
                  </a:rPr>
                  <a:t>▲Line18-20</a:t>
                </a:r>
                <a:r>
                  <a:rPr lang="zh-CN" altLang="en-US" dirty="0">
                    <a:latin typeface="Century Gothic" panose="020B0502020202020204" pitchFamily="34" charset="0"/>
                  </a:rPr>
                  <a:t>：从边缘云</a:t>
                </a:r>
                <a:r>
                  <a:rPr lang="en-US" altLang="zh-CN" dirty="0">
                    <a:latin typeface="Century Gothic" panose="020B0502020202020204" pitchFamily="34" charset="0"/>
                  </a:rPr>
                  <a:t>n</a:t>
                </a:r>
                <a:r>
                  <a:rPr lang="zh-CN" altLang="en-US" dirty="0">
                    <a:latin typeface="Century Gothic" panose="020B0502020202020204" pitchFamily="34" charset="0"/>
                  </a:rPr>
                  <a:t>*可处理的候选任务中选取数量为</a:t>
                </a:r>
                <a:r>
                  <a:rPr lang="en-US" altLang="zh-CN" dirty="0">
                    <a:latin typeface="Century Gothic" panose="020B0502020202020204" pitchFamily="34" charset="0"/>
                  </a:rPr>
                  <a:t>o</a:t>
                </a:r>
                <a:r>
                  <a:rPr lang="zh-CN" altLang="en-US" dirty="0">
                    <a:latin typeface="Century Gothic" panose="020B0502020202020204" pitchFamily="34" charset="0"/>
                  </a:rPr>
                  <a:t>的进行标记，并放置</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entury Gothic" panose="020B0502020202020204" pitchFamily="34" charset="0"/>
                  </a:rPr>
                  <a:t>▲Line21-22</a:t>
                </a:r>
                <a:r>
                  <a:rPr lang="zh-CN" altLang="en-US" dirty="0">
                    <a:latin typeface="Century Gothic" panose="020B0502020202020204" pitchFamily="34" charset="0"/>
                  </a:rPr>
                  <a:t>：更新剩余的变量值</a:t>
                </a:r>
                <a:endParaRPr lang="en-US" altLang="zh-CN" dirty="0"/>
              </a:p>
            </p:txBody>
          </p:sp>
        </mc:Choice>
        <mc:Fallback xmlns="">
          <p:sp>
            <p:nvSpPr>
              <p:cNvPr id="3" name="备注占位符 2"/>
              <p:cNvSpPr>
                <a:spLocks noGrp="1"/>
              </p:cNvSpPr>
              <p:nvPr>
                <p:ph type="body" idx="1"/>
              </p:nvPr>
            </p:nvSpPr>
            <p:spPr/>
            <p:txBody>
              <a:bodyPr/>
              <a:lstStyle/>
              <a:p>
                <a:r>
                  <a:rPr lang="en-US" altLang="zh-CN" dirty="0">
                    <a:latin typeface="Century Gothic" panose="020B0502020202020204" pitchFamily="34" charset="0"/>
                  </a:rPr>
                  <a:t>●  </a:t>
                </a:r>
                <a:r>
                  <a:rPr lang="en-US" altLang="zh-CN" i="0">
                    <a:latin typeface="Cambria Math" panose="02040503050406030204" pitchFamily="18" charset="0"/>
                  </a:rPr>
                  <a:t>(𝑈_(</a:t>
                </a:r>
                <a:r>
                  <a:rPr lang="en-US" altLang="zh-CN" b="0" i="0">
                    <a:latin typeface="Cambria Math" panose="02040503050406030204" pitchFamily="18" charset="0"/>
                  </a:rPr>
                  <a:t>𝑙</a:t>
                </a:r>
                <a:r>
                  <a:rPr lang="en-US" altLang="zh-CN" i="0">
                    <a:latin typeface="Cambria Math" panose="02040503050406030204" pitchFamily="18" charset="0"/>
                  </a:rPr>
                  <a:t>n</a:t>
                </a:r>
                <a:r>
                  <a:rPr lang="zh-CN" altLang="en-US" i="0">
                    <a:latin typeface="Cambria Math" panose="02040503050406030204" pitchFamily="18" charset="0"/>
                  </a:rPr>
                  <a:t>’</a:t>
                </a:r>
                <a:r>
                  <a:rPr lang="en-US" altLang="zh-CN" i="0">
                    <a:latin typeface="Cambria Math" panose="02040503050406030204" pitchFamily="18" charset="0"/>
                  </a:rPr>
                  <a:t>)</a:t>
                </a:r>
                <a:r>
                  <a:rPr lang="zh-CN" altLang="en-US" i="0">
                    <a:latin typeface="Cambria Math" panose="02040503050406030204" pitchFamily="18" charset="0"/>
                  </a:rPr>
                  <a:t> </a:t>
                </a:r>
                <a:r>
                  <a:rPr lang="en-US" altLang="zh-CN" i="0">
                    <a:latin typeface="Cambria Math" panose="02040503050406030204" pitchFamily="18" charset="0"/>
                  </a:rPr>
                  <a:t>) ̃</a:t>
                </a:r>
                <a:r>
                  <a:rPr lang="zh-CN" altLang="en-US" dirty="0"/>
                  <a:t>表示在邻居服务器</a:t>
                </a:r>
                <a:r>
                  <a:rPr lang="en-US" altLang="zh-CN" dirty="0"/>
                  <a:t>n</a:t>
                </a:r>
                <a:r>
                  <a:rPr lang="zh-CN" altLang="en-US" dirty="0"/>
                  <a:t>’中未处理的对服务</a:t>
                </a:r>
                <a:r>
                  <a:rPr lang="en-US" altLang="zh-CN" dirty="0"/>
                  <a:t>l</a:t>
                </a:r>
                <a:r>
                  <a:rPr lang="zh-CN" altLang="en-US" dirty="0"/>
                  <a:t>的请求任务，</a:t>
                </a:r>
                <a:endParaRPr lang="en-US" altLang="zh-CN" dirty="0"/>
              </a:p>
              <a:p>
                <a:r>
                  <a:rPr lang="en-US" altLang="zh-CN" dirty="0">
                    <a:latin typeface="Century Gothic" panose="020B0502020202020204" pitchFamily="34" charset="0"/>
                  </a:rPr>
                  <a:t>● </a:t>
                </a:r>
                <a:r>
                  <a:rPr lang="en-US" altLang="zh-CN" i="0">
                    <a:latin typeface="Cambria Math" panose="02040503050406030204" pitchFamily="18" charset="0"/>
                  </a:rPr>
                  <a:t>|(𝑈_(</a:t>
                </a:r>
                <a:r>
                  <a:rPr lang="en-US" altLang="zh-CN" b="0" i="0">
                    <a:latin typeface="Cambria Math" panose="02040503050406030204" pitchFamily="18" charset="0"/>
                  </a:rPr>
                  <a:t>𝑙</a:t>
                </a:r>
                <a:r>
                  <a:rPr lang="en-US" altLang="zh-CN" i="0">
                    <a:latin typeface="Cambria Math" panose="02040503050406030204" pitchFamily="18" charset="0"/>
                  </a:rPr>
                  <a:t>n</a:t>
                </a:r>
                <a:r>
                  <a:rPr lang="zh-CN" altLang="en-US" i="0">
                    <a:latin typeface="Cambria Math" panose="02040503050406030204" pitchFamily="18" charset="0"/>
                  </a:rPr>
                  <a:t>’</a:t>
                </a:r>
                <a:r>
                  <a:rPr lang="en-US" altLang="zh-CN" i="0">
                    <a:latin typeface="Cambria Math" panose="02040503050406030204" pitchFamily="18" charset="0"/>
                  </a:rPr>
                  <a:t>)</a:t>
                </a:r>
                <a:r>
                  <a:rPr lang="zh-CN" altLang="en-US" i="0">
                    <a:latin typeface="Cambria Math" panose="02040503050406030204" pitchFamily="18" charset="0"/>
                  </a:rPr>
                  <a:t> </a:t>
                </a:r>
                <a:r>
                  <a:rPr lang="en-US" altLang="zh-CN" i="0">
                    <a:latin typeface="Cambria Math" panose="02040503050406030204" pitchFamily="18" charset="0"/>
                  </a:rPr>
                  <a:t>) ̃</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𝑉_</a:t>
                </a:r>
                <a:r>
                  <a:rPr lang="en-US" altLang="zh-CN" i="0">
                    <a:latin typeface="Cambria Math" panose="02040503050406030204" pitchFamily="18" charset="0"/>
                    <a:ea typeface="Cambria Math" panose="02040503050406030204" pitchFamily="18" charset="0"/>
                  </a:rPr>
                  <a:t>n </a:t>
                </a:r>
                <a:r>
                  <a:rPr lang="en-US" altLang="zh-CN" i="0">
                    <a:latin typeface="Cambria Math" panose="02040503050406030204" pitchFamily="18" charset="0"/>
                  </a:rPr>
                  <a:t>|</a:t>
                </a:r>
                <a:r>
                  <a:rPr lang="zh-CN" altLang="en-US" sz="1200" kern="1200" dirty="0">
                    <a:solidFill>
                      <a:schemeClr val="tx1"/>
                    </a:solidFill>
                    <a:latin typeface="+mn-lt"/>
                    <a:ea typeface="+mn-ea"/>
                    <a:cs typeface="+mn-cs"/>
                  </a:rPr>
                  <a:t>表示</a:t>
                </a:r>
                <a:r>
                  <a:rPr lang="zh-CN" altLang="en-US" sz="1200" i="0" kern="1200" dirty="0">
                    <a:solidFill>
                      <a:schemeClr val="tx1"/>
                    </a:solidFill>
                    <a:latin typeface="+mn-lt"/>
                    <a:ea typeface="+mn-ea"/>
                    <a:cs typeface="+mn-cs"/>
                  </a:rPr>
                  <a:t>从</a:t>
                </a:r>
                <a:r>
                  <a:rPr lang="zh-CN" altLang="en-US" sz="1200" i="0" kern="1200">
                    <a:solidFill>
                      <a:schemeClr val="tx1"/>
                    </a:solidFill>
                    <a:latin typeface="+mn-lt"/>
                    <a:ea typeface="+mn-ea"/>
                    <a:cs typeface="+mn-cs"/>
                  </a:rPr>
                  <a:t>邻居服务器</a:t>
                </a:r>
                <a:r>
                  <a:rPr lang="en-US" altLang="zh-CN" sz="1200" i="0" kern="1200">
                    <a:solidFill>
                      <a:schemeClr val="tx1"/>
                    </a:solidFill>
                    <a:latin typeface="+mn-lt"/>
                    <a:ea typeface="+mn-ea"/>
                    <a:cs typeface="+mn-cs"/>
                  </a:rPr>
                  <a:t>n</a:t>
                </a:r>
                <a:r>
                  <a:rPr lang="zh-CN" altLang="en-US" dirty="0"/>
                  <a:t>’可迁移到边缘云</a:t>
                </a:r>
                <a:r>
                  <a:rPr lang="en-US" altLang="zh-CN" dirty="0"/>
                  <a:t>n</a:t>
                </a:r>
                <a:r>
                  <a:rPr lang="zh-CN" altLang="en-US" dirty="0"/>
                  <a:t>进行处理的任务数量</a:t>
                </a:r>
                <a:endParaRPr lang="en-US" altLang="zh-CN" dirty="0"/>
              </a:p>
              <a:p>
                <a:r>
                  <a:rPr lang="en-US" altLang="zh-CN" dirty="0">
                    <a:latin typeface="Century Gothic" panose="020B0502020202020204" pitchFamily="34" charset="0"/>
                  </a:rPr>
                  <a:t>● </a:t>
                </a:r>
                <a:r>
                  <a:rPr lang="zh-CN" altLang="en-US" dirty="0"/>
                  <a:t>从</a:t>
                </a:r>
                <a:r>
                  <a:rPr lang="zh-CN" altLang="en-US" i="0">
                    <a:latin typeface="Cambria Math" panose="02040503050406030204" pitchFamily="18" charset="0"/>
                  </a:rPr>
                  <a:t>(</a:t>
                </a:r>
                <a:r>
                  <a:rPr lang="en-US" altLang="zh-CN" i="0">
                    <a:latin typeface="Cambria Math" panose="02040503050406030204" pitchFamily="18" charset="0"/>
                  </a:rPr>
                  <a:t>𝐾_(n</a:t>
                </a:r>
                <a:r>
                  <a:rPr lang="zh-CN" altLang="en-US" i="0">
                    <a:latin typeface="Cambria Math" panose="02040503050406030204" pitchFamily="18" charset="0"/>
                  </a:rPr>
                  <a:t>’</a:t>
                </a:r>
                <a:r>
                  <a:rPr lang="en-US" altLang="zh-CN" i="0">
                    <a:latin typeface="Cambria Math" panose="02040503050406030204" pitchFamily="18" charset="0"/>
                  </a:rPr>
                  <a:t>)</a:t>
                </a:r>
                <a:r>
                  <a:rPr lang="zh-CN" altLang="en-US" i="0">
                    <a:latin typeface="Cambria Math" panose="02040503050406030204" pitchFamily="18" charset="0"/>
                  </a:rPr>
                  <a:t> ) ̃</a:t>
                </a:r>
                <a:r>
                  <a:rPr lang="zh-CN" altLang="en-US" dirty="0"/>
                  <a:t>表示邻居服务器</a:t>
                </a:r>
                <a:r>
                  <a:rPr lang="en-US" altLang="zh-CN" dirty="0"/>
                  <a:t>n</a:t>
                </a:r>
                <a:r>
                  <a:rPr lang="zh-CN" altLang="en-US" dirty="0"/>
                  <a:t>’的剩余通信能力</a:t>
                </a:r>
                <a:endParaRPr lang="en-US" altLang="zh-CN" dirty="0"/>
              </a:p>
              <a:p>
                <a:r>
                  <a:rPr lang="en-US" altLang="zh-CN" dirty="0">
                    <a:latin typeface="Century Gothic" panose="020B0502020202020204" pitchFamily="34" charset="0"/>
                  </a:rPr>
                  <a:t>● </a:t>
                </a:r>
                <a:r>
                  <a:rPr lang="en-US" altLang="zh-CN" i="0">
                    <a:latin typeface="Cambria Math" panose="02040503050406030204" pitchFamily="18" charset="0"/>
                  </a:rPr>
                  <a:t>min(|(𝑈_(</a:t>
                </a:r>
                <a:r>
                  <a:rPr lang="en-US" altLang="zh-CN" b="0" i="0">
                    <a:latin typeface="Cambria Math" panose="02040503050406030204" pitchFamily="18" charset="0"/>
                  </a:rPr>
                  <a:t>𝑙</a:t>
                </a:r>
                <a:r>
                  <a:rPr lang="en-US" altLang="zh-CN" i="0">
                    <a:latin typeface="Cambria Math" panose="02040503050406030204" pitchFamily="18" charset="0"/>
                  </a:rPr>
                  <a:t>n</a:t>
                </a:r>
                <a:r>
                  <a:rPr lang="zh-CN" altLang="en-US" i="0">
                    <a:latin typeface="Cambria Math" panose="02040503050406030204" pitchFamily="18" charset="0"/>
                  </a:rPr>
                  <a:t>’</a:t>
                </a:r>
                <a:r>
                  <a:rPr lang="en-US" altLang="zh-CN" i="0">
                    <a:latin typeface="Cambria Math" panose="02040503050406030204" pitchFamily="18" charset="0"/>
                  </a:rPr>
                  <a:t>)</a:t>
                </a:r>
                <a:r>
                  <a:rPr lang="zh-CN" altLang="en-US" i="0">
                    <a:latin typeface="Cambria Math" panose="02040503050406030204" pitchFamily="18" charset="0"/>
                  </a:rPr>
                  <a:t> </a:t>
                </a:r>
                <a:r>
                  <a:rPr lang="en-US" altLang="zh-CN" i="0">
                    <a:latin typeface="Cambria Math" panose="02040503050406030204" pitchFamily="18" charset="0"/>
                  </a:rPr>
                  <a:t>) ̃</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𝑉_</a:t>
                </a:r>
                <a:r>
                  <a:rPr lang="en-US" altLang="zh-CN" i="0">
                    <a:latin typeface="Cambria Math" panose="02040503050406030204" pitchFamily="18" charset="0"/>
                    <a:ea typeface="Cambria Math" panose="02040503050406030204" pitchFamily="18" charset="0"/>
                  </a:rPr>
                  <a:t>n </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i="0">
                    <a:latin typeface="Cambria Math" panose="02040503050406030204" pitchFamily="18" charset="0"/>
                  </a:rPr>
                  <a:t>𝐾_(n</a:t>
                </a:r>
                <a:r>
                  <a:rPr lang="zh-CN" altLang="en-US" i="0">
                    <a:latin typeface="Cambria Math" panose="02040503050406030204" pitchFamily="18" charset="0"/>
                  </a:rPr>
                  <a:t>’</a:t>
                </a:r>
                <a:r>
                  <a:rPr lang="en-US" altLang="zh-CN" i="0">
                    <a:latin typeface="Cambria Math" panose="02040503050406030204" pitchFamily="18" charset="0"/>
                  </a:rPr>
                  <a:t>)</a:t>
                </a:r>
                <a:r>
                  <a:rPr lang="zh-CN" altLang="en-US" i="0">
                    <a:latin typeface="Cambria Math" panose="02040503050406030204" pitchFamily="18" charset="0"/>
                  </a:rPr>
                  <a:t> ) ̃ )表示</a:t>
                </a:r>
                <a:r>
                  <a:rPr lang="zh-CN" altLang="en-US" dirty="0"/>
                  <a:t>实际从邻居服务器</a:t>
                </a:r>
                <a:r>
                  <a:rPr lang="en-US" altLang="zh-CN" dirty="0"/>
                  <a:t>n</a:t>
                </a:r>
                <a:r>
                  <a:rPr lang="zh-CN" altLang="en-US" dirty="0"/>
                  <a:t>’最多可迁移到边缘云</a:t>
                </a:r>
                <a:r>
                  <a:rPr lang="en-US" altLang="zh-CN" dirty="0"/>
                  <a:t>n</a:t>
                </a:r>
                <a:r>
                  <a:rPr lang="zh-CN" altLang="en-US" dirty="0"/>
                  <a:t>进行处理的任务数量</a:t>
                </a:r>
                <a:endParaRPr lang="en-US" altLang="zh-CN" dirty="0"/>
              </a:p>
              <a:p>
                <a:r>
                  <a:rPr lang="en-US" altLang="zh-CN" dirty="0">
                    <a:latin typeface="Century Gothic" panose="020B0502020202020204" pitchFamily="34" charset="0"/>
                  </a:rPr>
                  <a:t>▲Line1-Line7</a:t>
                </a:r>
                <a:r>
                  <a:rPr lang="zh-CN" altLang="en-US" dirty="0">
                    <a:latin typeface="Century Gothic" panose="020B0502020202020204" pitchFamily="34" charset="0"/>
                  </a:rPr>
                  <a:t>：将各值初始化</a:t>
                </a:r>
                <a:endParaRPr lang="en-US" altLang="zh-CN" dirty="0">
                  <a:latin typeface="Century Gothic" panose="020B0502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entury Gothic" panose="020B0502020202020204" pitchFamily="34" charset="0"/>
                  </a:rPr>
                  <a:t>▲Line8</a:t>
                </a:r>
                <a:r>
                  <a:rPr lang="zh-CN" altLang="en-US" dirty="0">
                    <a:latin typeface="Century Gothic" panose="020B0502020202020204" pitchFamily="34" charset="0"/>
                  </a:rPr>
                  <a:t>：当仍存在可放置的候选方案时，进入</a:t>
                </a:r>
                <a:r>
                  <a:rPr lang="en-US" altLang="zh-CN" dirty="0">
                    <a:latin typeface="Century Gothic" panose="020B0502020202020204" pitchFamily="34" charset="0"/>
                  </a:rPr>
                  <a:t>while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entury Gothic" panose="020B0502020202020204" pitchFamily="34" charset="0"/>
                  </a:rPr>
                  <a:t>▲Line9</a:t>
                </a:r>
                <a:r>
                  <a:rPr lang="zh-CN" altLang="en-US" dirty="0">
                    <a:latin typeface="Century Gothic" panose="020B0502020202020204" pitchFamily="34" charset="0"/>
                  </a:rPr>
                  <a:t>：从候选方案中找出使得新增的服务任务数量最大的（</a:t>
                </a:r>
                <a:r>
                  <a:rPr lang="en-US" altLang="zh-CN" dirty="0">
                    <a:latin typeface="Century Gothic" panose="020B0502020202020204" pitchFamily="34" charset="0"/>
                  </a:rPr>
                  <a:t>l</a:t>
                </a:r>
                <a:r>
                  <a:rPr lang="zh-CN" altLang="en-US" dirty="0">
                    <a:latin typeface="Century Gothic" panose="020B0502020202020204" pitchFamily="34" charset="0"/>
                  </a:rPr>
                  <a:t>，</a:t>
                </a:r>
                <a:r>
                  <a:rPr lang="en-US" altLang="zh-CN" dirty="0">
                    <a:latin typeface="Century Gothic" panose="020B0502020202020204" pitchFamily="34" charset="0"/>
                  </a:rPr>
                  <a:t>n</a:t>
                </a:r>
                <a:r>
                  <a:rPr lang="zh-CN" altLang="en-US" dirty="0">
                    <a:latin typeface="Century Gothic" panose="020B0502020202020204" pitchFamily="34"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entury Gothic" panose="020B0502020202020204" pitchFamily="34" charset="0"/>
                  </a:rPr>
                  <a:t>▲Line10-Line13</a:t>
                </a:r>
                <a:r>
                  <a:rPr lang="zh-CN" altLang="en-US" dirty="0">
                    <a:latin typeface="Century Gothic" panose="020B0502020202020204" pitchFamily="34" charset="0"/>
                  </a:rPr>
                  <a:t>：放置该服务并更新</a:t>
                </a:r>
                <a:r>
                  <a:rPr lang="en-US" altLang="zh-CN" dirty="0">
                    <a:latin typeface="Century Gothic" panose="020B0502020202020204" pitchFamily="34" charset="0"/>
                  </a:rPr>
                  <a:t>-</a:t>
                </a:r>
                <a:r>
                  <a:rPr lang="zh-CN" altLang="en-US" dirty="0">
                    <a:latin typeface="Century Gothic" panose="020B0502020202020204" pitchFamily="34" charset="0"/>
                  </a:rPr>
                  <a:t>新增的服务用户数量，若数量为</a:t>
                </a:r>
                <a:r>
                  <a:rPr lang="en-US" altLang="zh-CN" dirty="0">
                    <a:latin typeface="Century Gothic" panose="020B0502020202020204" pitchFamily="34" charset="0"/>
                  </a:rPr>
                  <a:t>0</a:t>
                </a:r>
                <a:r>
                  <a:rPr lang="zh-CN" altLang="en-US" dirty="0">
                    <a:latin typeface="Century Gothic" panose="020B0502020202020204" pitchFamily="34" charset="0"/>
                  </a:rPr>
                  <a:t>则停止算法</a:t>
                </a:r>
                <a:endParaRPr lang="en-US" altLang="zh-CN" dirty="0">
                  <a:latin typeface="Century Gothic" panose="020B0502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entury Gothic" panose="020B0502020202020204" pitchFamily="34" charset="0"/>
                  </a:rPr>
                  <a:t>▲Line14</a:t>
                </a:r>
                <a:r>
                  <a:rPr lang="zh-CN" altLang="en-US" dirty="0">
                    <a:latin typeface="Century Gothic" panose="020B0502020202020204" pitchFamily="34" charset="0"/>
                  </a:rPr>
                  <a:t>：更新边缘云</a:t>
                </a:r>
                <a:r>
                  <a:rPr lang="en-US" altLang="zh-CN" dirty="0">
                    <a:latin typeface="Century Gothic" panose="020B0502020202020204" pitchFamily="34" charset="0"/>
                  </a:rPr>
                  <a:t>n</a:t>
                </a:r>
                <a:r>
                  <a:rPr lang="zh-CN" altLang="en-US" dirty="0">
                    <a:latin typeface="Century Gothic" panose="020B0502020202020204" pitchFamily="34" charset="0"/>
                  </a:rPr>
                  <a:t>*的剩余计算能力</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entury Gothic" panose="020B0502020202020204" pitchFamily="34" charset="0"/>
                  </a:rPr>
                  <a:t>▲Line15</a:t>
                </a:r>
                <a:r>
                  <a:rPr lang="zh-CN" altLang="en-US" dirty="0">
                    <a:latin typeface="Century Gothic" panose="020B0502020202020204" pitchFamily="34" charset="0"/>
                  </a:rPr>
                  <a:t>：</a:t>
                </a:r>
                <a:r>
                  <a:rPr lang="en-US" altLang="zh-CN" dirty="0">
                    <a:latin typeface="Century Gothic" panose="020B0502020202020204" pitchFamily="34" charset="0"/>
                  </a:rPr>
                  <a:t>for</a:t>
                </a:r>
                <a:r>
                  <a:rPr lang="zh-CN" altLang="en-US" dirty="0">
                    <a:latin typeface="Century Gothic" panose="020B0502020202020204" pitchFamily="34" charset="0"/>
                  </a:rPr>
                  <a:t>循环作用是进行请求调度，</a:t>
                </a:r>
                <a:r>
                  <a:rPr lang="zh-CN" altLang="en-US" dirty="0">
                    <a:latin typeface="Century Gothic" panose="020B0502020202020204" pitchFamily="34" charset="0"/>
                    <a:ea typeface="黑体" panose="02010609060101010101" pitchFamily="49" charset="-122"/>
                  </a:rPr>
                  <a:t>依次遍历边缘云来调度符合条件的未服务用户并更新剩余容量。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entury Gothic" panose="020B0502020202020204" pitchFamily="34" charset="0"/>
                  </a:rPr>
                  <a:t>▲Line16</a:t>
                </a:r>
                <a:r>
                  <a:rPr lang="zh-CN" altLang="en-US" dirty="0">
                    <a:latin typeface="Century Gothic" panose="020B0502020202020204" pitchFamily="34" charset="0"/>
                  </a:rPr>
                  <a:t>：从边缘服务器</a:t>
                </a:r>
                <a:r>
                  <a:rPr lang="en-US" altLang="zh-CN" dirty="0">
                    <a:latin typeface="Century Gothic" panose="020B0502020202020204" pitchFamily="34" charset="0"/>
                  </a:rPr>
                  <a:t>n</a:t>
                </a:r>
                <a:r>
                  <a:rPr lang="zh-CN" altLang="en-US" dirty="0">
                    <a:latin typeface="Century Gothic" panose="020B0502020202020204" pitchFamily="34" charset="0"/>
                  </a:rPr>
                  <a:t>可向当前边缘服务器</a:t>
                </a:r>
                <a:r>
                  <a:rPr lang="en-US" altLang="zh-CN" dirty="0">
                    <a:latin typeface="Century Gothic" panose="020B0502020202020204" pitchFamily="34" charset="0"/>
                  </a:rPr>
                  <a:t>n</a:t>
                </a:r>
                <a:r>
                  <a:rPr lang="zh-CN" altLang="en-US" dirty="0">
                    <a:latin typeface="Century Gothic" panose="020B0502020202020204" pitchFamily="34" charset="0"/>
                  </a:rPr>
                  <a:t>*实际迁移进行处理的任务数量</a:t>
                </a:r>
                <a:endParaRPr lang="en-US" altLang="zh-CN" dirty="0">
                  <a:latin typeface="Century Gothic" panose="020B0502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entury Gothic" panose="020B0502020202020204" pitchFamily="34" charset="0"/>
                  </a:rPr>
                  <a:t>▲Line17</a:t>
                </a:r>
                <a:r>
                  <a:rPr lang="zh-CN" altLang="en-US" dirty="0">
                    <a:latin typeface="Century Gothic" panose="020B0502020202020204" pitchFamily="34" charset="0"/>
                  </a:rPr>
                  <a:t>：更新边缘云</a:t>
                </a:r>
                <a:r>
                  <a:rPr lang="en-US" altLang="zh-CN" dirty="0">
                    <a:latin typeface="Century Gothic" panose="020B0502020202020204" pitchFamily="34" charset="0"/>
                  </a:rPr>
                  <a:t>n</a:t>
                </a:r>
                <a:r>
                  <a:rPr lang="zh-CN" altLang="en-US" dirty="0">
                    <a:latin typeface="Century Gothic" panose="020B0502020202020204" pitchFamily="34" charset="0"/>
                  </a:rPr>
                  <a:t>的剩余通信资源</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entury Gothic" panose="020B0502020202020204" pitchFamily="34" charset="0"/>
                  </a:rPr>
                  <a:t>▲Line18-20</a:t>
                </a:r>
                <a:r>
                  <a:rPr lang="zh-CN" altLang="en-US" dirty="0">
                    <a:latin typeface="Century Gothic" panose="020B0502020202020204" pitchFamily="34" charset="0"/>
                  </a:rPr>
                  <a:t>：从边缘云</a:t>
                </a:r>
                <a:r>
                  <a:rPr lang="en-US" altLang="zh-CN" dirty="0">
                    <a:latin typeface="Century Gothic" panose="020B0502020202020204" pitchFamily="34" charset="0"/>
                  </a:rPr>
                  <a:t>n</a:t>
                </a:r>
                <a:r>
                  <a:rPr lang="zh-CN" altLang="en-US" dirty="0">
                    <a:latin typeface="Century Gothic" panose="020B0502020202020204" pitchFamily="34" charset="0"/>
                  </a:rPr>
                  <a:t>*可处理的候选任务中选取数量为</a:t>
                </a:r>
                <a:r>
                  <a:rPr lang="en-US" altLang="zh-CN" dirty="0">
                    <a:latin typeface="Century Gothic" panose="020B0502020202020204" pitchFamily="34" charset="0"/>
                  </a:rPr>
                  <a:t>o</a:t>
                </a:r>
                <a:r>
                  <a:rPr lang="zh-CN" altLang="en-US" dirty="0">
                    <a:latin typeface="Century Gothic" panose="020B0502020202020204" pitchFamily="34" charset="0"/>
                  </a:rPr>
                  <a:t>的进行标记，并放置</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entury Gothic" panose="020B0502020202020204" pitchFamily="34" charset="0"/>
                  </a:rPr>
                  <a:t>▲Line21-22</a:t>
                </a:r>
                <a:r>
                  <a:rPr lang="zh-CN" altLang="en-US" dirty="0">
                    <a:latin typeface="Century Gothic" panose="020B0502020202020204" pitchFamily="34" charset="0"/>
                  </a:rPr>
                  <a:t>：更新剩余的变量值</a:t>
                </a:r>
                <a:endParaRPr lang="en-US" altLang="zh-CN" dirty="0"/>
              </a:p>
            </p:txBody>
          </p:sp>
        </mc:Fallback>
      </mc:AlternateContent>
      <p:sp>
        <p:nvSpPr>
          <p:cNvPr id="4" name="灯片编号占位符 3"/>
          <p:cNvSpPr>
            <a:spLocks noGrp="1"/>
          </p:cNvSpPr>
          <p:nvPr>
            <p:ph type="sldNum" sz="quarter" idx="5"/>
          </p:nvPr>
        </p:nvSpPr>
        <p:spPr/>
        <p:txBody>
          <a:bodyPr/>
          <a:lstStyle/>
          <a:p>
            <a:fld id="{30C6B5FD-8E4A-4E65-9938-2C0AD94BDF86}" type="slidenum">
              <a:rPr lang="zh-CN" altLang="en-US" smtClean="0"/>
              <a:t>26</a:t>
            </a:fld>
            <a:endParaRPr lang="zh-CN" altLang="en-US"/>
          </a:p>
        </p:txBody>
      </p:sp>
    </p:spTree>
    <p:extLst>
      <p:ext uri="{BB962C8B-B14F-4D97-AF65-F5344CB8AC3E}">
        <p14:creationId xmlns:p14="http://schemas.microsoft.com/office/powerpoint/2010/main" val="39837518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latin typeface="Century Gothic" panose="020B0502020202020204" pitchFamily="34" charset="0"/>
                  </a:rPr>
                  <a:t>●  </a:t>
                </a:r>
                <a14:m>
                  <m:oMath xmlns:m="http://schemas.openxmlformats.org/officeDocument/2006/math">
                    <m:acc>
                      <m:accPr>
                        <m:chr m:val="̃"/>
                        <m:ctrlPr>
                          <a:rPr lang="en-US" altLang="zh-CN" i="1" smtClean="0">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i="1">
                                <a:latin typeface="Cambria Math" panose="02040503050406030204" pitchFamily="18" charset="0"/>
                              </a:rPr>
                              <m:t>𝑈</m:t>
                            </m:r>
                          </m:e>
                          <m:sub>
                            <m:r>
                              <a:rPr lang="en-US" altLang="zh-CN" b="0" i="1" smtClean="0">
                                <a:latin typeface="Cambria Math" panose="02040503050406030204" pitchFamily="18" charset="0"/>
                              </a:rPr>
                              <m:t>𝑙</m:t>
                            </m:r>
                            <m:r>
                              <m:rPr>
                                <m:sty m:val="p"/>
                              </m:rPr>
                              <a:rPr lang="en-US" altLang="zh-CN" i="1">
                                <a:latin typeface="Cambria Math" panose="02040503050406030204" pitchFamily="18" charset="0"/>
                              </a:rPr>
                              <m:t>n</m:t>
                            </m:r>
                            <m:r>
                              <a:rPr lang="zh-CN" altLang="en-US" i="1">
                                <a:latin typeface="Cambria Math" panose="02040503050406030204" pitchFamily="18" charset="0"/>
                              </a:rPr>
                              <m:t>’</m:t>
                            </m:r>
                          </m:sub>
                        </m:sSub>
                      </m:e>
                    </m:acc>
                  </m:oMath>
                </a14:m>
                <a:r>
                  <a:rPr lang="zh-CN" altLang="en-US" dirty="0"/>
                  <a:t>表示在邻居服务器</a:t>
                </a:r>
                <a:r>
                  <a:rPr lang="en-US" altLang="zh-CN" dirty="0"/>
                  <a:t>n</a:t>
                </a:r>
                <a:r>
                  <a:rPr lang="zh-CN" altLang="en-US" dirty="0"/>
                  <a:t>’中未处理的对服务</a:t>
                </a:r>
                <a:r>
                  <a:rPr lang="en-US" altLang="zh-CN" dirty="0"/>
                  <a:t>l</a:t>
                </a:r>
                <a:r>
                  <a:rPr lang="zh-CN" altLang="en-US" dirty="0"/>
                  <a:t>的请求任务，</a:t>
                </a:r>
                <a:endParaRPr lang="en-US" altLang="zh-CN" dirty="0"/>
              </a:p>
              <a:p>
                <a:r>
                  <a:rPr lang="en-US" altLang="zh-CN" dirty="0">
                    <a:latin typeface="Century Gothic" panose="020B0502020202020204" pitchFamily="34" charset="0"/>
                  </a:rPr>
                  <a:t>● </a:t>
                </a:r>
                <a14:m>
                  <m:oMath xmlns:m="http://schemas.openxmlformats.org/officeDocument/2006/math">
                    <m:r>
                      <a:rPr lang="en-US" altLang="zh-CN" i="1" smtClean="0">
                        <a:latin typeface="Cambria Math" panose="02040503050406030204" pitchFamily="18" charset="0"/>
                      </a:rPr>
                      <m:t>|</m:t>
                    </m:r>
                    <m:acc>
                      <m:accPr>
                        <m:chr m:val="̃"/>
                        <m:ctrlPr>
                          <a:rPr lang="en-US" altLang="zh-CN" i="1" smtClean="0">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i="1">
                                <a:latin typeface="Cambria Math" panose="02040503050406030204" pitchFamily="18" charset="0"/>
                              </a:rPr>
                              <m:t>𝑈</m:t>
                            </m:r>
                          </m:e>
                          <m:sub>
                            <m:r>
                              <a:rPr lang="en-US" altLang="zh-CN" b="0" i="1" smtClean="0">
                                <a:latin typeface="Cambria Math" panose="02040503050406030204" pitchFamily="18" charset="0"/>
                              </a:rPr>
                              <m:t>𝑙</m:t>
                            </m:r>
                            <m:r>
                              <m:rPr>
                                <m:sty m:val="p"/>
                              </m:rPr>
                              <a:rPr lang="en-US" altLang="zh-CN" i="1">
                                <a:latin typeface="Cambria Math" panose="02040503050406030204" pitchFamily="18" charset="0"/>
                              </a:rPr>
                              <m:t>n</m:t>
                            </m:r>
                            <m:r>
                              <a:rPr lang="zh-CN" altLang="en-US" i="1">
                                <a:latin typeface="Cambria Math" panose="02040503050406030204" pitchFamily="18" charset="0"/>
                              </a:rPr>
                              <m:t>’</m:t>
                            </m:r>
                          </m:sub>
                        </m:sSub>
                      </m:e>
                    </m:acc>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𝑉</m:t>
                        </m:r>
                      </m:e>
                      <m:sub>
                        <m:r>
                          <m:rPr>
                            <m:sty m:val="p"/>
                          </m:rPr>
                          <a:rPr lang="en-US" altLang="zh-CN" i="1">
                            <a:latin typeface="Cambria Math" panose="02040503050406030204" pitchFamily="18" charset="0"/>
                            <a:ea typeface="Cambria Math" panose="02040503050406030204" pitchFamily="18" charset="0"/>
                          </a:rPr>
                          <m:t>n</m:t>
                        </m:r>
                      </m:sub>
                    </m:sSub>
                    <m:r>
                      <a:rPr lang="en-US" altLang="zh-CN" i="1" smtClean="0">
                        <a:latin typeface="Cambria Math" panose="02040503050406030204" pitchFamily="18" charset="0"/>
                      </a:rPr>
                      <m:t>|</m:t>
                    </m:r>
                  </m:oMath>
                </a14:m>
                <a:r>
                  <a:rPr lang="zh-CN" altLang="en-US" sz="1200" kern="1200" dirty="0">
                    <a:solidFill>
                      <a:schemeClr val="tx1"/>
                    </a:solidFill>
                    <a:latin typeface="+mn-lt"/>
                    <a:ea typeface="+mn-ea"/>
                    <a:cs typeface="+mn-cs"/>
                  </a:rPr>
                  <a:t>表示</a:t>
                </a:r>
                <a14:m>
                  <m:oMath xmlns:m="http://schemas.openxmlformats.org/officeDocument/2006/math">
                    <m:r>
                      <a:rPr lang="zh-CN" altLang="en-US" sz="1200" kern="1200" dirty="0" smtClean="0">
                        <a:solidFill>
                          <a:schemeClr val="tx1"/>
                        </a:solidFill>
                        <a:latin typeface="Cambria Math" panose="02040503050406030204" pitchFamily="18" charset="0"/>
                        <a:ea typeface="+mn-ea"/>
                        <a:cs typeface="+mn-cs"/>
                      </a:rPr>
                      <m:t>从</m:t>
                    </m:r>
                    <m:r>
                      <a:rPr lang="zh-CN" altLang="en-US" sz="1200" kern="1200" smtClean="0">
                        <a:solidFill>
                          <a:schemeClr val="tx1"/>
                        </a:solidFill>
                        <a:latin typeface="Cambria Math" panose="02040503050406030204" pitchFamily="18" charset="0"/>
                        <a:ea typeface="+mn-ea"/>
                        <a:cs typeface="+mn-cs"/>
                      </a:rPr>
                      <m:t>邻居服务器</m:t>
                    </m:r>
                    <m:r>
                      <m:rPr>
                        <m:sty m:val="p"/>
                      </m:rPr>
                      <a:rPr lang="en-US" altLang="zh-CN" sz="1200" kern="1200" smtClean="0">
                        <a:solidFill>
                          <a:schemeClr val="tx1"/>
                        </a:solidFill>
                        <a:latin typeface="Cambria Math" panose="02040503050406030204" pitchFamily="18" charset="0"/>
                        <a:ea typeface="+mn-ea"/>
                        <a:cs typeface="+mn-cs"/>
                      </a:rPr>
                      <m:t>n</m:t>
                    </m:r>
                  </m:oMath>
                </a14:m>
                <a:r>
                  <a:rPr lang="zh-CN" altLang="en-US" dirty="0"/>
                  <a:t>’可迁移到边缘云</a:t>
                </a:r>
                <a:r>
                  <a:rPr lang="en-US" altLang="zh-CN" dirty="0"/>
                  <a:t>n</a:t>
                </a:r>
                <a:r>
                  <a:rPr lang="zh-CN" altLang="en-US" dirty="0"/>
                  <a:t>进行处理的任务数量</a:t>
                </a:r>
                <a:endParaRPr lang="en-US" altLang="zh-CN" dirty="0"/>
              </a:p>
              <a:p>
                <a:r>
                  <a:rPr lang="en-US" altLang="zh-CN" dirty="0">
                    <a:latin typeface="Century Gothic" panose="020B0502020202020204" pitchFamily="34" charset="0"/>
                  </a:rPr>
                  <a:t>● </a:t>
                </a:r>
                <a:r>
                  <a:rPr lang="zh-CN" altLang="en-US" dirty="0"/>
                  <a:t>从</a:t>
                </a:r>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i="1">
                                <a:latin typeface="Cambria Math" panose="02040503050406030204" pitchFamily="18" charset="0"/>
                              </a:rPr>
                              <m:t>𝐾</m:t>
                            </m:r>
                          </m:e>
                          <m:sub>
                            <m:r>
                              <m:rPr>
                                <m:sty m:val="p"/>
                              </m:rPr>
                              <a:rPr lang="en-US" altLang="zh-CN" i="1">
                                <a:latin typeface="Cambria Math" panose="02040503050406030204" pitchFamily="18" charset="0"/>
                              </a:rPr>
                              <m:t>n</m:t>
                            </m:r>
                            <m:r>
                              <a:rPr lang="zh-CN" altLang="en-US" i="1">
                                <a:latin typeface="Cambria Math" panose="02040503050406030204" pitchFamily="18" charset="0"/>
                              </a:rPr>
                              <m:t>’</m:t>
                            </m:r>
                          </m:sub>
                        </m:sSub>
                      </m:e>
                    </m:acc>
                  </m:oMath>
                </a14:m>
                <a:r>
                  <a:rPr lang="zh-CN" altLang="en-US" dirty="0"/>
                  <a:t>表示邻居服务器</a:t>
                </a:r>
                <a:r>
                  <a:rPr lang="en-US" altLang="zh-CN" dirty="0"/>
                  <a:t>n</a:t>
                </a:r>
                <a:r>
                  <a:rPr lang="zh-CN" altLang="en-US" dirty="0"/>
                  <a:t>’的剩余通信能力</a:t>
                </a:r>
                <a:endParaRPr lang="en-US" altLang="zh-CN" dirty="0"/>
              </a:p>
              <a:p>
                <a:r>
                  <a:rPr lang="en-US" altLang="zh-CN" dirty="0">
                    <a:latin typeface="Century Gothic" panose="020B0502020202020204" pitchFamily="34" charset="0"/>
                  </a:rPr>
                  <a:t>● </a:t>
                </a:r>
                <a14:m>
                  <m:oMath xmlns:m="http://schemas.openxmlformats.org/officeDocument/2006/math">
                    <m:r>
                      <m:rPr>
                        <m:sty m:val="p"/>
                      </m:rPr>
                      <a:rPr lang="en-US" altLang="zh-CN" i="1" smtClean="0">
                        <a:latin typeface="Cambria Math" panose="02040503050406030204" pitchFamily="18" charset="0"/>
                      </a:rPr>
                      <m:t>min</m:t>
                    </m:r>
                    <m:d>
                      <m:dPr>
                        <m:ctrlPr>
                          <a:rPr lang="en-US" altLang="zh-CN" i="1" smtClean="0">
                            <a:latin typeface="Cambria Math" panose="02040503050406030204" pitchFamily="18" charset="0"/>
                          </a:rPr>
                        </m:ctrlPr>
                      </m:dPr>
                      <m:e>
                        <m:r>
                          <a:rPr lang="en-US" altLang="zh-CN" i="1">
                            <a:latin typeface="Cambria Math" panose="02040503050406030204" pitchFamily="18" charset="0"/>
                          </a:rPr>
                          <m:t>|</m:t>
                        </m:r>
                        <m:acc>
                          <m:accPr>
                            <m:chr m:val="̃"/>
                            <m:ctrlPr>
                              <a:rPr lang="en-US" altLang="zh-CN" i="1" smtClean="0">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i="1">
                                    <a:latin typeface="Cambria Math" panose="02040503050406030204" pitchFamily="18" charset="0"/>
                                  </a:rPr>
                                  <m:t>𝑈</m:t>
                                </m:r>
                              </m:e>
                              <m:sub>
                                <m:r>
                                  <a:rPr lang="en-US" altLang="zh-CN" b="0" i="1" smtClean="0">
                                    <a:latin typeface="Cambria Math" panose="02040503050406030204" pitchFamily="18" charset="0"/>
                                  </a:rPr>
                                  <m:t>𝑙</m:t>
                                </m:r>
                                <m:r>
                                  <m:rPr>
                                    <m:sty m:val="p"/>
                                  </m:rPr>
                                  <a:rPr lang="en-US" altLang="zh-CN" i="1">
                                    <a:latin typeface="Cambria Math" panose="02040503050406030204" pitchFamily="18" charset="0"/>
                                  </a:rPr>
                                  <m:t>n</m:t>
                                </m:r>
                                <m:r>
                                  <a:rPr lang="zh-CN" altLang="en-US" i="1">
                                    <a:latin typeface="Cambria Math" panose="02040503050406030204" pitchFamily="18" charset="0"/>
                                  </a:rPr>
                                  <m:t>’</m:t>
                                </m:r>
                              </m:sub>
                            </m:sSub>
                          </m:e>
                        </m:acc>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𝑉</m:t>
                            </m:r>
                          </m:e>
                          <m:sub>
                            <m:r>
                              <m:rPr>
                                <m:sty m:val="p"/>
                              </m:rPr>
                              <a:rPr lang="en-US" altLang="zh-CN" i="1">
                                <a:latin typeface="Cambria Math" panose="02040503050406030204" pitchFamily="18" charset="0"/>
                                <a:ea typeface="Cambria Math" panose="02040503050406030204" pitchFamily="18" charset="0"/>
                              </a:rPr>
                              <m:t>n</m:t>
                            </m:r>
                          </m:sub>
                        </m:sSub>
                        <m:r>
                          <a:rPr lang="en-US" altLang="zh-CN" i="1" smtClean="0">
                            <a:latin typeface="Cambria Math" panose="02040503050406030204" pitchFamily="18" charset="0"/>
                          </a:rPr>
                          <m:t>|</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i="1">
                                    <a:latin typeface="Cambria Math" panose="02040503050406030204" pitchFamily="18" charset="0"/>
                                  </a:rPr>
                                  <m:t>𝐾</m:t>
                                </m:r>
                              </m:e>
                              <m:sub>
                                <m:r>
                                  <m:rPr>
                                    <m:sty m:val="p"/>
                                  </m:rPr>
                                  <a:rPr lang="en-US" altLang="zh-CN" i="1">
                                    <a:latin typeface="Cambria Math" panose="02040503050406030204" pitchFamily="18" charset="0"/>
                                  </a:rPr>
                                  <m:t>n</m:t>
                                </m:r>
                                <m:r>
                                  <a:rPr lang="zh-CN" altLang="en-US" i="1">
                                    <a:latin typeface="Cambria Math" panose="02040503050406030204" pitchFamily="18" charset="0"/>
                                  </a:rPr>
                                  <m:t>’</m:t>
                                </m:r>
                              </m:sub>
                            </m:sSub>
                          </m:e>
                        </m:acc>
                      </m:e>
                    </m:d>
                    <m:r>
                      <a:rPr lang="zh-CN" altLang="en-US" i="1">
                        <a:latin typeface="Cambria Math" panose="02040503050406030204" pitchFamily="18" charset="0"/>
                      </a:rPr>
                      <m:t>表示</m:t>
                    </m:r>
                  </m:oMath>
                </a14:m>
                <a:r>
                  <a:rPr lang="zh-CN" altLang="en-US" dirty="0"/>
                  <a:t>实际从邻居服务器</a:t>
                </a:r>
                <a:r>
                  <a:rPr lang="en-US" altLang="zh-CN" dirty="0"/>
                  <a:t>n</a:t>
                </a:r>
                <a:r>
                  <a:rPr lang="zh-CN" altLang="en-US" dirty="0"/>
                  <a:t>’最多可迁移到边缘云</a:t>
                </a:r>
                <a:r>
                  <a:rPr lang="en-US" altLang="zh-CN" dirty="0"/>
                  <a:t>n</a:t>
                </a:r>
                <a:r>
                  <a:rPr lang="zh-CN" altLang="en-US" dirty="0"/>
                  <a:t>进行处理的任务数量</a:t>
                </a:r>
                <a:endParaRPr lang="en-US" altLang="zh-CN" dirty="0"/>
              </a:p>
              <a:p>
                <a:r>
                  <a:rPr lang="en-US" altLang="zh-CN" dirty="0">
                    <a:latin typeface="Century Gothic" panose="020B0502020202020204" pitchFamily="34" charset="0"/>
                  </a:rPr>
                  <a:t>▲Line1-Line7</a:t>
                </a:r>
                <a:r>
                  <a:rPr lang="zh-CN" altLang="en-US" dirty="0">
                    <a:latin typeface="Century Gothic" panose="020B0502020202020204" pitchFamily="34" charset="0"/>
                  </a:rPr>
                  <a:t>：将各值初始化</a:t>
                </a:r>
                <a:endParaRPr lang="en-US" altLang="zh-CN" dirty="0">
                  <a:latin typeface="Century Gothic" panose="020B0502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entury Gothic" panose="020B0502020202020204" pitchFamily="34" charset="0"/>
                  </a:rPr>
                  <a:t>▲Line8</a:t>
                </a:r>
                <a:r>
                  <a:rPr lang="zh-CN" altLang="en-US" dirty="0">
                    <a:latin typeface="Century Gothic" panose="020B0502020202020204" pitchFamily="34" charset="0"/>
                  </a:rPr>
                  <a:t>：当仍存在可放置的候选方案时，进入</a:t>
                </a:r>
                <a:r>
                  <a:rPr lang="en-US" altLang="zh-CN" dirty="0">
                    <a:latin typeface="Century Gothic" panose="020B0502020202020204" pitchFamily="34" charset="0"/>
                  </a:rPr>
                  <a:t>while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entury Gothic" panose="020B0502020202020204" pitchFamily="34" charset="0"/>
                  </a:rPr>
                  <a:t>▲Line9</a:t>
                </a:r>
                <a:r>
                  <a:rPr lang="zh-CN" altLang="en-US" dirty="0">
                    <a:latin typeface="Century Gothic" panose="020B0502020202020204" pitchFamily="34" charset="0"/>
                  </a:rPr>
                  <a:t>：从候选方案中找出使得新增的服务任务数量最大的（</a:t>
                </a:r>
                <a:r>
                  <a:rPr lang="en-US" altLang="zh-CN" dirty="0">
                    <a:latin typeface="Century Gothic" panose="020B0502020202020204" pitchFamily="34" charset="0"/>
                  </a:rPr>
                  <a:t>l</a:t>
                </a:r>
                <a:r>
                  <a:rPr lang="zh-CN" altLang="en-US" dirty="0">
                    <a:latin typeface="Century Gothic" panose="020B0502020202020204" pitchFamily="34" charset="0"/>
                  </a:rPr>
                  <a:t>，</a:t>
                </a:r>
                <a:r>
                  <a:rPr lang="en-US" altLang="zh-CN" dirty="0">
                    <a:latin typeface="Century Gothic" panose="020B0502020202020204" pitchFamily="34" charset="0"/>
                  </a:rPr>
                  <a:t>n</a:t>
                </a:r>
                <a:r>
                  <a:rPr lang="zh-CN" altLang="en-US" dirty="0">
                    <a:latin typeface="Century Gothic" panose="020B0502020202020204" pitchFamily="34"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entury Gothic" panose="020B0502020202020204" pitchFamily="34" charset="0"/>
                  </a:rPr>
                  <a:t>▲Line10-Line13</a:t>
                </a:r>
                <a:r>
                  <a:rPr lang="zh-CN" altLang="en-US" dirty="0">
                    <a:latin typeface="Century Gothic" panose="020B0502020202020204" pitchFamily="34" charset="0"/>
                  </a:rPr>
                  <a:t>：放置该服务并更新</a:t>
                </a:r>
                <a:r>
                  <a:rPr lang="en-US" altLang="zh-CN" dirty="0">
                    <a:latin typeface="Century Gothic" panose="020B0502020202020204" pitchFamily="34" charset="0"/>
                  </a:rPr>
                  <a:t>-</a:t>
                </a:r>
                <a:r>
                  <a:rPr lang="zh-CN" altLang="en-US" dirty="0">
                    <a:latin typeface="Century Gothic" panose="020B0502020202020204" pitchFamily="34" charset="0"/>
                  </a:rPr>
                  <a:t>新增的服务用户数量，若数量为</a:t>
                </a:r>
                <a:r>
                  <a:rPr lang="en-US" altLang="zh-CN" dirty="0">
                    <a:latin typeface="Century Gothic" panose="020B0502020202020204" pitchFamily="34" charset="0"/>
                  </a:rPr>
                  <a:t>0</a:t>
                </a:r>
                <a:r>
                  <a:rPr lang="zh-CN" altLang="en-US" dirty="0">
                    <a:latin typeface="Century Gothic" panose="020B0502020202020204" pitchFamily="34" charset="0"/>
                  </a:rPr>
                  <a:t>则停止算法</a:t>
                </a:r>
                <a:endParaRPr lang="en-US" altLang="zh-CN" dirty="0">
                  <a:latin typeface="Century Gothic" panose="020B0502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entury Gothic" panose="020B0502020202020204" pitchFamily="34" charset="0"/>
                  </a:rPr>
                  <a:t>▲Line14</a:t>
                </a:r>
                <a:r>
                  <a:rPr lang="zh-CN" altLang="en-US" dirty="0">
                    <a:latin typeface="Century Gothic" panose="020B0502020202020204" pitchFamily="34" charset="0"/>
                  </a:rPr>
                  <a:t>：更新边缘云</a:t>
                </a:r>
                <a:r>
                  <a:rPr lang="en-US" altLang="zh-CN" dirty="0">
                    <a:latin typeface="Century Gothic" panose="020B0502020202020204" pitchFamily="34" charset="0"/>
                  </a:rPr>
                  <a:t>n</a:t>
                </a:r>
                <a:r>
                  <a:rPr lang="zh-CN" altLang="en-US" dirty="0">
                    <a:latin typeface="Century Gothic" panose="020B0502020202020204" pitchFamily="34" charset="0"/>
                  </a:rPr>
                  <a:t>*的剩余计算能力</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entury Gothic" panose="020B0502020202020204" pitchFamily="34" charset="0"/>
                  </a:rPr>
                  <a:t>▲Line15</a:t>
                </a:r>
                <a:r>
                  <a:rPr lang="zh-CN" altLang="en-US" dirty="0">
                    <a:latin typeface="Century Gothic" panose="020B0502020202020204" pitchFamily="34" charset="0"/>
                  </a:rPr>
                  <a:t>：</a:t>
                </a:r>
                <a:r>
                  <a:rPr lang="en-US" altLang="zh-CN" dirty="0">
                    <a:latin typeface="Century Gothic" panose="020B0502020202020204" pitchFamily="34" charset="0"/>
                  </a:rPr>
                  <a:t>for</a:t>
                </a:r>
                <a:r>
                  <a:rPr lang="zh-CN" altLang="en-US" dirty="0">
                    <a:latin typeface="Century Gothic" panose="020B0502020202020204" pitchFamily="34" charset="0"/>
                  </a:rPr>
                  <a:t>循环作用是进行请求调度，</a:t>
                </a:r>
                <a:r>
                  <a:rPr lang="zh-CN" altLang="en-US" dirty="0">
                    <a:latin typeface="Century Gothic" panose="020B0502020202020204" pitchFamily="34" charset="0"/>
                    <a:ea typeface="黑体" panose="02010609060101010101" pitchFamily="49" charset="-122"/>
                  </a:rPr>
                  <a:t>依次遍历边缘云来调度符合条件的未服务用户并更新剩余容量。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entury Gothic" panose="020B0502020202020204" pitchFamily="34" charset="0"/>
                  </a:rPr>
                  <a:t>▲Line16</a:t>
                </a:r>
                <a:r>
                  <a:rPr lang="zh-CN" altLang="en-US" dirty="0">
                    <a:latin typeface="Century Gothic" panose="020B0502020202020204" pitchFamily="34" charset="0"/>
                  </a:rPr>
                  <a:t>：从边缘服务器</a:t>
                </a:r>
                <a:r>
                  <a:rPr lang="en-US" altLang="zh-CN" dirty="0">
                    <a:latin typeface="Century Gothic" panose="020B0502020202020204" pitchFamily="34" charset="0"/>
                  </a:rPr>
                  <a:t>n</a:t>
                </a:r>
                <a:r>
                  <a:rPr lang="zh-CN" altLang="en-US" dirty="0">
                    <a:latin typeface="Century Gothic" panose="020B0502020202020204" pitchFamily="34" charset="0"/>
                  </a:rPr>
                  <a:t>可向当前边缘服务器</a:t>
                </a:r>
                <a:r>
                  <a:rPr lang="en-US" altLang="zh-CN" dirty="0">
                    <a:latin typeface="Century Gothic" panose="020B0502020202020204" pitchFamily="34" charset="0"/>
                  </a:rPr>
                  <a:t>n</a:t>
                </a:r>
                <a:r>
                  <a:rPr lang="zh-CN" altLang="en-US" dirty="0">
                    <a:latin typeface="Century Gothic" panose="020B0502020202020204" pitchFamily="34" charset="0"/>
                  </a:rPr>
                  <a:t>*实际迁移进行处理的任务数量</a:t>
                </a:r>
                <a:endParaRPr lang="en-US" altLang="zh-CN" dirty="0">
                  <a:latin typeface="Century Gothic" panose="020B0502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entury Gothic" panose="020B0502020202020204" pitchFamily="34" charset="0"/>
                  </a:rPr>
                  <a:t>▲Line17</a:t>
                </a:r>
                <a:r>
                  <a:rPr lang="zh-CN" altLang="en-US" dirty="0">
                    <a:latin typeface="Century Gothic" panose="020B0502020202020204" pitchFamily="34" charset="0"/>
                  </a:rPr>
                  <a:t>：更新边缘云</a:t>
                </a:r>
                <a:r>
                  <a:rPr lang="en-US" altLang="zh-CN" dirty="0">
                    <a:latin typeface="Century Gothic" panose="020B0502020202020204" pitchFamily="34" charset="0"/>
                  </a:rPr>
                  <a:t>n</a:t>
                </a:r>
                <a:r>
                  <a:rPr lang="zh-CN" altLang="en-US" dirty="0">
                    <a:latin typeface="Century Gothic" panose="020B0502020202020204" pitchFamily="34" charset="0"/>
                  </a:rPr>
                  <a:t>的剩余通信资源</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entury Gothic" panose="020B0502020202020204" pitchFamily="34" charset="0"/>
                  </a:rPr>
                  <a:t>▲Line18-20</a:t>
                </a:r>
                <a:r>
                  <a:rPr lang="zh-CN" altLang="en-US" dirty="0">
                    <a:latin typeface="Century Gothic" panose="020B0502020202020204" pitchFamily="34" charset="0"/>
                  </a:rPr>
                  <a:t>：从边缘云</a:t>
                </a:r>
                <a:r>
                  <a:rPr lang="en-US" altLang="zh-CN" dirty="0">
                    <a:latin typeface="Century Gothic" panose="020B0502020202020204" pitchFamily="34" charset="0"/>
                  </a:rPr>
                  <a:t>n</a:t>
                </a:r>
                <a:r>
                  <a:rPr lang="zh-CN" altLang="en-US" dirty="0">
                    <a:latin typeface="Century Gothic" panose="020B0502020202020204" pitchFamily="34" charset="0"/>
                  </a:rPr>
                  <a:t>*可处理的候选任务中选取数量为</a:t>
                </a:r>
                <a:r>
                  <a:rPr lang="en-US" altLang="zh-CN" dirty="0">
                    <a:latin typeface="Century Gothic" panose="020B0502020202020204" pitchFamily="34" charset="0"/>
                  </a:rPr>
                  <a:t>o</a:t>
                </a:r>
                <a:r>
                  <a:rPr lang="zh-CN" altLang="en-US" dirty="0">
                    <a:latin typeface="Century Gothic" panose="020B0502020202020204" pitchFamily="34" charset="0"/>
                  </a:rPr>
                  <a:t>的进行标记，并放置</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entury Gothic" panose="020B0502020202020204" pitchFamily="34" charset="0"/>
                  </a:rPr>
                  <a:t>▲Line21-22</a:t>
                </a:r>
                <a:r>
                  <a:rPr lang="zh-CN" altLang="en-US" dirty="0">
                    <a:latin typeface="Century Gothic" panose="020B0502020202020204" pitchFamily="34" charset="0"/>
                  </a:rPr>
                  <a:t>：更新剩余的变量值</a:t>
                </a:r>
                <a:endParaRPr lang="en-US" altLang="zh-CN" dirty="0"/>
              </a:p>
            </p:txBody>
          </p:sp>
        </mc:Choice>
        <mc:Fallback xmlns="">
          <p:sp>
            <p:nvSpPr>
              <p:cNvPr id="3" name="备注占位符 2"/>
              <p:cNvSpPr>
                <a:spLocks noGrp="1"/>
              </p:cNvSpPr>
              <p:nvPr>
                <p:ph type="body" idx="1"/>
              </p:nvPr>
            </p:nvSpPr>
            <p:spPr/>
            <p:txBody>
              <a:bodyPr/>
              <a:lstStyle/>
              <a:p>
                <a:r>
                  <a:rPr lang="en-US" altLang="zh-CN" dirty="0">
                    <a:latin typeface="Century Gothic" panose="020B0502020202020204" pitchFamily="34" charset="0"/>
                  </a:rPr>
                  <a:t>●  </a:t>
                </a:r>
                <a:r>
                  <a:rPr lang="en-US" altLang="zh-CN" i="0">
                    <a:latin typeface="Cambria Math" panose="02040503050406030204" pitchFamily="18" charset="0"/>
                  </a:rPr>
                  <a:t>(𝑈_(</a:t>
                </a:r>
                <a:r>
                  <a:rPr lang="en-US" altLang="zh-CN" b="0" i="0">
                    <a:latin typeface="Cambria Math" panose="02040503050406030204" pitchFamily="18" charset="0"/>
                  </a:rPr>
                  <a:t>𝑙</a:t>
                </a:r>
                <a:r>
                  <a:rPr lang="en-US" altLang="zh-CN" i="0">
                    <a:latin typeface="Cambria Math" panose="02040503050406030204" pitchFamily="18" charset="0"/>
                  </a:rPr>
                  <a:t>n</a:t>
                </a:r>
                <a:r>
                  <a:rPr lang="zh-CN" altLang="en-US" i="0">
                    <a:latin typeface="Cambria Math" panose="02040503050406030204" pitchFamily="18" charset="0"/>
                  </a:rPr>
                  <a:t>’</a:t>
                </a:r>
                <a:r>
                  <a:rPr lang="en-US" altLang="zh-CN" i="0">
                    <a:latin typeface="Cambria Math" panose="02040503050406030204" pitchFamily="18" charset="0"/>
                  </a:rPr>
                  <a:t>)</a:t>
                </a:r>
                <a:r>
                  <a:rPr lang="zh-CN" altLang="en-US" i="0">
                    <a:latin typeface="Cambria Math" panose="02040503050406030204" pitchFamily="18" charset="0"/>
                  </a:rPr>
                  <a:t> </a:t>
                </a:r>
                <a:r>
                  <a:rPr lang="en-US" altLang="zh-CN" i="0">
                    <a:latin typeface="Cambria Math" panose="02040503050406030204" pitchFamily="18" charset="0"/>
                  </a:rPr>
                  <a:t>) ̃</a:t>
                </a:r>
                <a:r>
                  <a:rPr lang="zh-CN" altLang="en-US" dirty="0"/>
                  <a:t>表示在邻居服务器</a:t>
                </a:r>
                <a:r>
                  <a:rPr lang="en-US" altLang="zh-CN" dirty="0"/>
                  <a:t>n</a:t>
                </a:r>
                <a:r>
                  <a:rPr lang="zh-CN" altLang="en-US" dirty="0"/>
                  <a:t>’中未处理的对服务</a:t>
                </a:r>
                <a:r>
                  <a:rPr lang="en-US" altLang="zh-CN" dirty="0"/>
                  <a:t>l</a:t>
                </a:r>
                <a:r>
                  <a:rPr lang="zh-CN" altLang="en-US" dirty="0"/>
                  <a:t>的请求任务，</a:t>
                </a:r>
                <a:endParaRPr lang="en-US" altLang="zh-CN" dirty="0"/>
              </a:p>
              <a:p>
                <a:r>
                  <a:rPr lang="en-US" altLang="zh-CN" dirty="0">
                    <a:latin typeface="Century Gothic" panose="020B0502020202020204" pitchFamily="34" charset="0"/>
                  </a:rPr>
                  <a:t>● </a:t>
                </a:r>
                <a:r>
                  <a:rPr lang="en-US" altLang="zh-CN" i="0">
                    <a:latin typeface="Cambria Math" panose="02040503050406030204" pitchFamily="18" charset="0"/>
                  </a:rPr>
                  <a:t>|(𝑈_(</a:t>
                </a:r>
                <a:r>
                  <a:rPr lang="en-US" altLang="zh-CN" b="0" i="0">
                    <a:latin typeface="Cambria Math" panose="02040503050406030204" pitchFamily="18" charset="0"/>
                  </a:rPr>
                  <a:t>𝑙</a:t>
                </a:r>
                <a:r>
                  <a:rPr lang="en-US" altLang="zh-CN" i="0">
                    <a:latin typeface="Cambria Math" panose="02040503050406030204" pitchFamily="18" charset="0"/>
                  </a:rPr>
                  <a:t>n</a:t>
                </a:r>
                <a:r>
                  <a:rPr lang="zh-CN" altLang="en-US" i="0">
                    <a:latin typeface="Cambria Math" panose="02040503050406030204" pitchFamily="18" charset="0"/>
                  </a:rPr>
                  <a:t>’</a:t>
                </a:r>
                <a:r>
                  <a:rPr lang="en-US" altLang="zh-CN" i="0">
                    <a:latin typeface="Cambria Math" panose="02040503050406030204" pitchFamily="18" charset="0"/>
                  </a:rPr>
                  <a:t>)</a:t>
                </a:r>
                <a:r>
                  <a:rPr lang="zh-CN" altLang="en-US" i="0">
                    <a:latin typeface="Cambria Math" panose="02040503050406030204" pitchFamily="18" charset="0"/>
                  </a:rPr>
                  <a:t> </a:t>
                </a:r>
                <a:r>
                  <a:rPr lang="en-US" altLang="zh-CN" i="0">
                    <a:latin typeface="Cambria Math" panose="02040503050406030204" pitchFamily="18" charset="0"/>
                  </a:rPr>
                  <a:t>) ̃</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𝑉_</a:t>
                </a:r>
                <a:r>
                  <a:rPr lang="en-US" altLang="zh-CN" i="0">
                    <a:latin typeface="Cambria Math" panose="02040503050406030204" pitchFamily="18" charset="0"/>
                    <a:ea typeface="Cambria Math" panose="02040503050406030204" pitchFamily="18" charset="0"/>
                  </a:rPr>
                  <a:t>n </a:t>
                </a:r>
                <a:r>
                  <a:rPr lang="en-US" altLang="zh-CN" i="0">
                    <a:latin typeface="Cambria Math" panose="02040503050406030204" pitchFamily="18" charset="0"/>
                  </a:rPr>
                  <a:t>|</a:t>
                </a:r>
                <a:r>
                  <a:rPr lang="zh-CN" altLang="en-US" sz="1200" kern="1200" dirty="0">
                    <a:solidFill>
                      <a:schemeClr val="tx1"/>
                    </a:solidFill>
                    <a:latin typeface="+mn-lt"/>
                    <a:ea typeface="+mn-ea"/>
                    <a:cs typeface="+mn-cs"/>
                  </a:rPr>
                  <a:t>表示</a:t>
                </a:r>
                <a:r>
                  <a:rPr lang="zh-CN" altLang="en-US" sz="1200" i="0" kern="1200" dirty="0">
                    <a:solidFill>
                      <a:schemeClr val="tx1"/>
                    </a:solidFill>
                    <a:latin typeface="+mn-lt"/>
                    <a:ea typeface="+mn-ea"/>
                    <a:cs typeface="+mn-cs"/>
                  </a:rPr>
                  <a:t>从</a:t>
                </a:r>
                <a:r>
                  <a:rPr lang="zh-CN" altLang="en-US" sz="1200" i="0" kern="1200">
                    <a:solidFill>
                      <a:schemeClr val="tx1"/>
                    </a:solidFill>
                    <a:latin typeface="+mn-lt"/>
                    <a:ea typeface="+mn-ea"/>
                    <a:cs typeface="+mn-cs"/>
                  </a:rPr>
                  <a:t>邻居服务器</a:t>
                </a:r>
                <a:r>
                  <a:rPr lang="en-US" altLang="zh-CN" sz="1200" i="0" kern="1200">
                    <a:solidFill>
                      <a:schemeClr val="tx1"/>
                    </a:solidFill>
                    <a:latin typeface="+mn-lt"/>
                    <a:ea typeface="+mn-ea"/>
                    <a:cs typeface="+mn-cs"/>
                  </a:rPr>
                  <a:t>n</a:t>
                </a:r>
                <a:r>
                  <a:rPr lang="zh-CN" altLang="en-US" dirty="0"/>
                  <a:t>’可迁移到边缘云</a:t>
                </a:r>
                <a:r>
                  <a:rPr lang="en-US" altLang="zh-CN" dirty="0"/>
                  <a:t>n</a:t>
                </a:r>
                <a:r>
                  <a:rPr lang="zh-CN" altLang="en-US" dirty="0"/>
                  <a:t>进行处理的任务数量</a:t>
                </a:r>
                <a:endParaRPr lang="en-US" altLang="zh-CN" dirty="0"/>
              </a:p>
              <a:p>
                <a:r>
                  <a:rPr lang="en-US" altLang="zh-CN" dirty="0">
                    <a:latin typeface="Century Gothic" panose="020B0502020202020204" pitchFamily="34" charset="0"/>
                  </a:rPr>
                  <a:t>● </a:t>
                </a:r>
                <a:r>
                  <a:rPr lang="zh-CN" altLang="en-US" dirty="0"/>
                  <a:t>从</a:t>
                </a:r>
                <a:r>
                  <a:rPr lang="zh-CN" altLang="en-US" i="0">
                    <a:latin typeface="Cambria Math" panose="02040503050406030204" pitchFamily="18" charset="0"/>
                  </a:rPr>
                  <a:t>(</a:t>
                </a:r>
                <a:r>
                  <a:rPr lang="en-US" altLang="zh-CN" i="0">
                    <a:latin typeface="Cambria Math" panose="02040503050406030204" pitchFamily="18" charset="0"/>
                  </a:rPr>
                  <a:t>𝐾_(n</a:t>
                </a:r>
                <a:r>
                  <a:rPr lang="zh-CN" altLang="en-US" i="0">
                    <a:latin typeface="Cambria Math" panose="02040503050406030204" pitchFamily="18" charset="0"/>
                  </a:rPr>
                  <a:t>’</a:t>
                </a:r>
                <a:r>
                  <a:rPr lang="en-US" altLang="zh-CN" i="0">
                    <a:latin typeface="Cambria Math" panose="02040503050406030204" pitchFamily="18" charset="0"/>
                  </a:rPr>
                  <a:t>)</a:t>
                </a:r>
                <a:r>
                  <a:rPr lang="zh-CN" altLang="en-US" i="0">
                    <a:latin typeface="Cambria Math" panose="02040503050406030204" pitchFamily="18" charset="0"/>
                  </a:rPr>
                  <a:t> ) ̃</a:t>
                </a:r>
                <a:r>
                  <a:rPr lang="zh-CN" altLang="en-US" dirty="0"/>
                  <a:t>表示邻居服务器</a:t>
                </a:r>
                <a:r>
                  <a:rPr lang="en-US" altLang="zh-CN" dirty="0"/>
                  <a:t>n</a:t>
                </a:r>
                <a:r>
                  <a:rPr lang="zh-CN" altLang="en-US" dirty="0"/>
                  <a:t>’的剩余通信能力</a:t>
                </a:r>
                <a:endParaRPr lang="en-US" altLang="zh-CN" dirty="0"/>
              </a:p>
              <a:p>
                <a:r>
                  <a:rPr lang="en-US" altLang="zh-CN" dirty="0">
                    <a:latin typeface="Century Gothic" panose="020B0502020202020204" pitchFamily="34" charset="0"/>
                  </a:rPr>
                  <a:t>● </a:t>
                </a:r>
                <a:r>
                  <a:rPr lang="en-US" altLang="zh-CN" i="0">
                    <a:latin typeface="Cambria Math" panose="02040503050406030204" pitchFamily="18" charset="0"/>
                  </a:rPr>
                  <a:t>min(|(𝑈_(</a:t>
                </a:r>
                <a:r>
                  <a:rPr lang="en-US" altLang="zh-CN" b="0" i="0">
                    <a:latin typeface="Cambria Math" panose="02040503050406030204" pitchFamily="18" charset="0"/>
                  </a:rPr>
                  <a:t>𝑙</a:t>
                </a:r>
                <a:r>
                  <a:rPr lang="en-US" altLang="zh-CN" i="0">
                    <a:latin typeface="Cambria Math" panose="02040503050406030204" pitchFamily="18" charset="0"/>
                  </a:rPr>
                  <a:t>n</a:t>
                </a:r>
                <a:r>
                  <a:rPr lang="zh-CN" altLang="en-US" i="0">
                    <a:latin typeface="Cambria Math" panose="02040503050406030204" pitchFamily="18" charset="0"/>
                  </a:rPr>
                  <a:t>’</a:t>
                </a:r>
                <a:r>
                  <a:rPr lang="en-US" altLang="zh-CN" i="0">
                    <a:latin typeface="Cambria Math" panose="02040503050406030204" pitchFamily="18" charset="0"/>
                  </a:rPr>
                  <a:t>)</a:t>
                </a:r>
                <a:r>
                  <a:rPr lang="zh-CN" altLang="en-US" i="0">
                    <a:latin typeface="Cambria Math" panose="02040503050406030204" pitchFamily="18" charset="0"/>
                  </a:rPr>
                  <a:t> </a:t>
                </a:r>
                <a:r>
                  <a:rPr lang="en-US" altLang="zh-CN" i="0">
                    <a:latin typeface="Cambria Math" panose="02040503050406030204" pitchFamily="18" charset="0"/>
                  </a:rPr>
                  <a:t>) ̃</a:t>
                </a:r>
                <a:r>
                  <a:rPr lang="en-US" altLang="zh-CN" i="0">
                    <a:latin typeface="Cambria Math" panose="02040503050406030204" pitchFamily="18" charset="0"/>
                    <a:ea typeface="Cambria Math" panose="02040503050406030204" pitchFamily="18" charset="0"/>
                  </a:rPr>
                  <a:t>⋂</a:t>
                </a:r>
                <a:r>
                  <a:rPr lang="en-US" altLang="zh-CN" b="0" i="0">
                    <a:latin typeface="Cambria Math" panose="02040503050406030204" pitchFamily="18" charset="0"/>
                    <a:ea typeface="Cambria Math" panose="02040503050406030204" pitchFamily="18" charset="0"/>
                  </a:rPr>
                  <a:t>𝑉_</a:t>
                </a:r>
                <a:r>
                  <a:rPr lang="en-US" altLang="zh-CN" i="0">
                    <a:latin typeface="Cambria Math" panose="02040503050406030204" pitchFamily="18" charset="0"/>
                    <a:ea typeface="Cambria Math" panose="02040503050406030204" pitchFamily="18" charset="0"/>
                  </a:rPr>
                  <a:t>n </a:t>
                </a:r>
                <a:r>
                  <a:rPr lang="en-US" altLang="zh-CN" i="0">
                    <a:latin typeface="Cambria Math" panose="02040503050406030204" pitchFamily="18" charset="0"/>
                  </a:rPr>
                  <a:t>|</a:t>
                </a:r>
                <a:r>
                  <a:rPr lang="zh-CN" altLang="en-US" i="0">
                    <a:latin typeface="Cambria Math" panose="02040503050406030204" pitchFamily="18" charset="0"/>
                  </a:rPr>
                  <a:t>，(</a:t>
                </a:r>
                <a:r>
                  <a:rPr lang="en-US" altLang="zh-CN" i="0">
                    <a:latin typeface="Cambria Math" panose="02040503050406030204" pitchFamily="18" charset="0"/>
                  </a:rPr>
                  <a:t>𝐾_(n</a:t>
                </a:r>
                <a:r>
                  <a:rPr lang="zh-CN" altLang="en-US" i="0">
                    <a:latin typeface="Cambria Math" panose="02040503050406030204" pitchFamily="18" charset="0"/>
                  </a:rPr>
                  <a:t>’</a:t>
                </a:r>
                <a:r>
                  <a:rPr lang="en-US" altLang="zh-CN" i="0">
                    <a:latin typeface="Cambria Math" panose="02040503050406030204" pitchFamily="18" charset="0"/>
                  </a:rPr>
                  <a:t>)</a:t>
                </a:r>
                <a:r>
                  <a:rPr lang="zh-CN" altLang="en-US" i="0">
                    <a:latin typeface="Cambria Math" panose="02040503050406030204" pitchFamily="18" charset="0"/>
                  </a:rPr>
                  <a:t> ) ̃ )表示</a:t>
                </a:r>
                <a:r>
                  <a:rPr lang="zh-CN" altLang="en-US" dirty="0"/>
                  <a:t>实际从邻居服务器</a:t>
                </a:r>
                <a:r>
                  <a:rPr lang="en-US" altLang="zh-CN" dirty="0"/>
                  <a:t>n</a:t>
                </a:r>
                <a:r>
                  <a:rPr lang="zh-CN" altLang="en-US" dirty="0"/>
                  <a:t>’最多可迁移到边缘云</a:t>
                </a:r>
                <a:r>
                  <a:rPr lang="en-US" altLang="zh-CN" dirty="0"/>
                  <a:t>n</a:t>
                </a:r>
                <a:r>
                  <a:rPr lang="zh-CN" altLang="en-US" dirty="0"/>
                  <a:t>进行处理的任务数量</a:t>
                </a:r>
                <a:endParaRPr lang="en-US" altLang="zh-CN" dirty="0"/>
              </a:p>
              <a:p>
                <a:r>
                  <a:rPr lang="en-US" altLang="zh-CN" dirty="0">
                    <a:latin typeface="Century Gothic" panose="020B0502020202020204" pitchFamily="34" charset="0"/>
                  </a:rPr>
                  <a:t>▲Line1-Line7</a:t>
                </a:r>
                <a:r>
                  <a:rPr lang="zh-CN" altLang="en-US" dirty="0">
                    <a:latin typeface="Century Gothic" panose="020B0502020202020204" pitchFamily="34" charset="0"/>
                  </a:rPr>
                  <a:t>：将各值初始化</a:t>
                </a:r>
                <a:endParaRPr lang="en-US" altLang="zh-CN" dirty="0">
                  <a:latin typeface="Century Gothic" panose="020B0502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entury Gothic" panose="020B0502020202020204" pitchFamily="34" charset="0"/>
                  </a:rPr>
                  <a:t>▲Line8</a:t>
                </a:r>
                <a:r>
                  <a:rPr lang="zh-CN" altLang="en-US" dirty="0">
                    <a:latin typeface="Century Gothic" panose="020B0502020202020204" pitchFamily="34" charset="0"/>
                  </a:rPr>
                  <a:t>：当仍存在可放置的候选方案时，进入</a:t>
                </a:r>
                <a:r>
                  <a:rPr lang="en-US" altLang="zh-CN" dirty="0">
                    <a:latin typeface="Century Gothic" panose="020B0502020202020204" pitchFamily="34" charset="0"/>
                  </a:rPr>
                  <a:t>while</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entury Gothic" panose="020B0502020202020204" pitchFamily="34" charset="0"/>
                  </a:rPr>
                  <a:t>▲Line9</a:t>
                </a:r>
                <a:r>
                  <a:rPr lang="zh-CN" altLang="en-US" dirty="0">
                    <a:latin typeface="Century Gothic" panose="020B0502020202020204" pitchFamily="34" charset="0"/>
                  </a:rPr>
                  <a:t>：从候选方案中找出使得新增的服务任务数量最大的（</a:t>
                </a:r>
                <a:r>
                  <a:rPr lang="en-US" altLang="zh-CN" dirty="0">
                    <a:latin typeface="Century Gothic" panose="020B0502020202020204" pitchFamily="34" charset="0"/>
                  </a:rPr>
                  <a:t>l</a:t>
                </a:r>
                <a:r>
                  <a:rPr lang="zh-CN" altLang="en-US" dirty="0">
                    <a:latin typeface="Century Gothic" panose="020B0502020202020204" pitchFamily="34" charset="0"/>
                  </a:rPr>
                  <a:t>，</a:t>
                </a:r>
                <a:r>
                  <a:rPr lang="en-US" altLang="zh-CN" dirty="0">
                    <a:latin typeface="Century Gothic" panose="020B0502020202020204" pitchFamily="34" charset="0"/>
                  </a:rPr>
                  <a:t>n</a:t>
                </a:r>
                <a:r>
                  <a:rPr lang="zh-CN" altLang="en-US" dirty="0">
                    <a:latin typeface="Century Gothic" panose="020B0502020202020204" pitchFamily="34" charset="0"/>
                  </a:rPr>
                  <a:t>）</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entury Gothic" panose="020B0502020202020204" pitchFamily="34" charset="0"/>
                  </a:rPr>
                  <a:t>▲Line10-Line13</a:t>
                </a:r>
                <a:r>
                  <a:rPr lang="zh-CN" altLang="en-US" dirty="0">
                    <a:latin typeface="Century Gothic" panose="020B0502020202020204" pitchFamily="34" charset="0"/>
                  </a:rPr>
                  <a:t>：放置该服务并更新</a:t>
                </a:r>
                <a:r>
                  <a:rPr lang="en-US" altLang="zh-CN" dirty="0">
                    <a:latin typeface="Century Gothic" panose="020B0502020202020204" pitchFamily="34" charset="0"/>
                  </a:rPr>
                  <a:t>-</a:t>
                </a:r>
                <a:r>
                  <a:rPr lang="zh-CN" altLang="en-US" dirty="0">
                    <a:latin typeface="Century Gothic" panose="020B0502020202020204" pitchFamily="34" charset="0"/>
                  </a:rPr>
                  <a:t>新增的服务用户数量，若数量为</a:t>
                </a:r>
                <a:r>
                  <a:rPr lang="en-US" altLang="zh-CN" dirty="0">
                    <a:latin typeface="Century Gothic" panose="020B0502020202020204" pitchFamily="34" charset="0"/>
                  </a:rPr>
                  <a:t>0</a:t>
                </a:r>
                <a:r>
                  <a:rPr lang="zh-CN" altLang="en-US" dirty="0">
                    <a:latin typeface="Century Gothic" panose="020B0502020202020204" pitchFamily="34" charset="0"/>
                  </a:rPr>
                  <a:t>则停止算法</a:t>
                </a:r>
                <a:endParaRPr lang="en-US" altLang="zh-CN" dirty="0">
                  <a:latin typeface="Century Gothic" panose="020B0502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entury Gothic" panose="020B0502020202020204" pitchFamily="34" charset="0"/>
                  </a:rPr>
                  <a:t>▲Line14</a:t>
                </a:r>
                <a:r>
                  <a:rPr lang="zh-CN" altLang="en-US" dirty="0">
                    <a:latin typeface="Century Gothic" panose="020B0502020202020204" pitchFamily="34" charset="0"/>
                  </a:rPr>
                  <a:t>：更新边缘云</a:t>
                </a:r>
                <a:r>
                  <a:rPr lang="en-US" altLang="zh-CN" dirty="0">
                    <a:latin typeface="Century Gothic" panose="020B0502020202020204" pitchFamily="34" charset="0"/>
                  </a:rPr>
                  <a:t>n</a:t>
                </a:r>
                <a:r>
                  <a:rPr lang="zh-CN" altLang="en-US" dirty="0">
                    <a:latin typeface="Century Gothic" panose="020B0502020202020204" pitchFamily="34" charset="0"/>
                  </a:rPr>
                  <a:t>*的剩余计算能力</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entury Gothic" panose="020B0502020202020204" pitchFamily="34" charset="0"/>
                  </a:rPr>
                  <a:t>▲Line15</a:t>
                </a:r>
                <a:r>
                  <a:rPr lang="zh-CN" altLang="en-US" dirty="0">
                    <a:latin typeface="Century Gothic" panose="020B0502020202020204" pitchFamily="34" charset="0"/>
                  </a:rPr>
                  <a:t>：</a:t>
                </a:r>
                <a:r>
                  <a:rPr lang="en-US" altLang="zh-CN" dirty="0">
                    <a:latin typeface="Century Gothic" panose="020B0502020202020204" pitchFamily="34" charset="0"/>
                  </a:rPr>
                  <a:t>for</a:t>
                </a:r>
                <a:r>
                  <a:rPr lang="zh-CN" altLang="en-US" dirty="0">
                    <a:latin typeface="Century Gothic" panose="020B0502020202020204" pitchFamily="34" charset="0"/>
                  </a:rPr>
                  <a:t>循环作用是进行请求调度，</a:t>
                </a:r>
                <a:r>
                  <a:rPr lang="zh-CN" altLang="en-US" dirty="0">
                    <a:latin typeface="Century Gothic" panose="020B0502020202020204" pitchFamily="34" charset="0"/>
                    <a:ea typeface="黑体" panose="02010609060101010101" pitchFamily="49" charset="-122"/>
                  </a:rPr>
                  <a:t>依次遍历边缘云来调度符合条件的未服务用户并更新剩余容量。</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entury Gothic" panose="020B0502020202020204" pitchFamily="34" charset="0"/>
                  </a:rPr>
                  <a:t>▲Line16</a:t>
                </a:r>
                <a:r>
                  <a:rPr lang="zh-CN" altLang="en-US" dirty="0">
                    <a:latin typeface="Century Gothic" panose="020B0502020202020204" pitchFamily="34" charset="0"/>
                  </a:rPr>
                  <a:t>：从边缘服务器</a:t>
                </a:r>
                <a:r>
                  <a:rPr lang="en-US" altLang="zh-CN" dirty="0">
                    <a:latin typeface="Century Gothic" panose="020B0502020202020204" pitchFamily="34" charset="0"/>
                  </a:rPr>
                  <a:t>n</a:t>
                </a:r>
                <a:r>
                  <a:rPr lang="zh-CN" altLang="en-US" dirty="0">
                    <a:latin typeface="Century Gothic" panose="020B0502020202020204" pitchFamily="34" charset="0"/>
                  </a:rPr>
                  <a:t>可向当前边缘服务器</a:t>
                </a:r>
                <a:r>
                  <a:rPr lang="en-US" altLang="zh-CN" dirty="0">
                    <a:latin typeface="Century Gothic" panose="020B0502020202020204" pitchFamily="34" charset="0"/>
                  </a:rPr>
                  <a:t>n</a:t>
                </a:r>
                <a:r>
                  <a:rPr lang="zh-CN" altLang="en-US" dirty="0">
                    <a:latin typeface="Century Gothic" panose="020B0502020202020204" pitchFamily="34" charset="0"/>
                  </a:rPr>
                  <a:t>*实际迁移进行处理的任务数量</a:t>
                </a:r>
                <a:endParaRPr lang="en-US" altLang="zh-CN" dirty="0">
                  <a:latin typeface="Century Gothic" panose="020B0502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entury Gothic" panose="020B0502020202020204" pitchFamily="34" charset="0"/>
                  </a:rPr>
                  <a:t>▲Line17</a:t>
                </a:r>
                <a:r>
                  <a:rPr lang="zh-CN" altLang="en-US" dirty="0">
                    <a:latin typeface="Century Gothic" panose="020B0502020202020204" pitchFamily="34" charset="0"/>
                  </a:rPr>
                  <a:t>：更新边缘云</a:t>
                </a:r>
                <a:r>
                  <a:rPr lang="en-US" altLang="zh-CN" dirty="0">
                    <a:latin typeface="Century Gothic" panose="020B0502020202020204" pitchFamily="34" charset="0"/>
                  </a:rPr>
                  <a:t>n</a:t>
                </a:r>
                <a:r>
                  <a:rPr lang="zh-CN" altLang="en-US" dirty="0">
                    <a:latin typeface="Century Gothic" panose="020B0502020202020204" pitchFamily="34" charset="0"/>
                  </a:rPr>
                  <a:t>的剩余通信资源</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entury Gothic" panose="020B0502020202020204" pitchFamily="34" charset="0"/>
                  </a:rPr>
                  <a:t>▲Line18-20</a:t>
                </a:r>
                <a:r>
                  <a:rPr lang="zh-CN" altLang="en-US" dirty="0">
                    <a:latin typeface="Century Gothic" panose="020B0502020202020204" pitchFamily="34" charset="0"/>
                  </a:rPr>
                  <a:t>：从边缘云</a:t>
                </a:r>
                <a:r>
                  <a:rPr lang="en-US" altLang="zh-CN" dirty="0">
                    <a:latin typeface="Century Gothic" panose="020B0502020202020204" pitchFamily="34" charset="0"/>
                  </a:rPr>
                  <a:t>n</a:t>
                </a:r>
                <a:r>
                  <a:rPr lang="zh-CN" altLang="en-US" dirty="0">
                    <a:latin typeface="Century Gothic" panose="020B0502020202020204" pitchFamily="34" charset="0"/>
                  </a:rPr>
                  <a:t>*可处理的候选任务中选取数量为</a:t>
                </a:r>
                <a:r>
                  <a:rPr lang="en-US" altLang="zh-CN" dirty="0">
                    <a:latin typeface="Century Gothic" panose="020B0502020202020204" pitchFamily="34" charset="0"/>
                  </a:rPr>
                  <a:t>o</a:t>
                </a:r>
                <a:r>
                  <a:rPr lang="zh-CN" altLang="en-US" dirty="0">
                    <a:latin typeface="Century Gothic" panose="020B0502020202020204" pitchFamily="34" charset="0"/>
                  </a:rPr>
                  <a:t>的进行标记，并放置</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entury Gothic" panose="020B0502020202020204" pitchFamily="34" charset="0"/>
                  </a:rPr>
                  <a:t>▲Line21-22</a:t>
                </a:r>
                <a:r>
                  <a:rPr lang="zh-CN" altLang="en-US" dirty="0">
                    <a:latin typeface="Century Gothic" panose="020B0502020202020204" pitchFamily="34" charset="0"/>
                  </a:rPr>
                  <a:t>：更新剩余的变量值</a:t>
                </a:r>
                <a:endParaRPr lang="en-US" altLang="zh-CN" dirty="0"/>
              </a:p>
            </p:txBody>
          </p:sp>
        </mc:Fallback>
      </mc:AlternateContent>
      <p:sp>
        <p:nvSpPr>
          <p:cNvPr id="4" name="灯片编号占位符 3"/>
          <p:cNvSpPr>
            <a:spLocks noGrp="1"/>
          </p:cNvSpPr>
          <p:nvPr>
            <p:ph type="sldNum" sz="quarter" idx="5"/>
          </p:nvPr>
        </p:nvSpPr>
        <p:spPr/>
        <p:txBody>
          <a:bodyPr/>
          <a:lstStyle/>
          <a:p>
            <a:fld id="{30C6B5FD-8E4A-4E65-9938-2C0AD94BDF86}" type="slidenum">
              <a:rPr lang="zh-CN" altLang="en-US" smtClean="0"/>
              <a:t>27</a:t>
            </a:fld>
            <a:endParaRPr lang="zh-CN" altLang="en-US"/>
          </a:p>
        </p:txBody>
      </p:sp>
    </p:spTree>
    <p:extLst>
      <p:ext uri="{BB962C8B-B14F-4D97-AF65-F5344CB8AC3E}">
        <p14:creationId xmlns:p14="http://schemas.microsoft.com/office/powerpoint/2010/main" val="332482318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0C6B5FD-8E4A-4E65-9938-2C0AD94BDF86}" type="slidenum">
              <a:rPr lang="zh-CN" altLang="en-US" smtClean="0"/>
              <a:t>28</a:t>
            </a:fld>
            <a:endParaRPr lang="zh-CN" altLang="en-US"/>
          </a:p>
        </p:txBody>
      </p:sp>
    </p:spTree>
    <p:extLst>
      <p:ext uri="{BB962C8B-B14F-4D97-AF65-F5344CB8AC3E}">
        <p14:creationId xmlns:p14="http://schemas.microsoft.com/office/powerpoint/2010/main" val="6148883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0C6B5FD-8E4A-4E65-9938-2C0AD94BDF86}" type="slidenum">
              <a:rPr lang="zh-CN" altLang="en-US" smtClean="0"/>
              <a:t>29</a:t>
            </a:fld>
            <a:endParaRPr lang="zh-CN" altLang="en-US"/>
          </a:p>
        </p:txBody>
      </p:sp>
    </p:spTree>
    <p:extLst>
      <p:ext uri="{BB962C8B-B14F-4D97-AF65-F5344CB8AC3E}">
        <p14:creationId xmlns:p14="http://schemas.microsoft.com/office/powerpoint/2010/main" val="14605039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en-US" altLang="zh-CN" dirty="0"/>
                  <a:t>Zipf</a:t>
                </a:r>
                <a:r>
                  <a:rPr lang="zh-CN" altLang="en-US" dirty="0"/>
                  <a:t>定律：</a:t>
                </a:r>
                <a:r>
                  <a:rPr lang="zh-CN" altLang="en-US" sz="1200" b="0" i="0" kern="1200" dirty="0">
                    <a:solidFill>
                      <a:schemeClr val="tx1"/>
                    </a:solidFill>
                    <a:effectLst/>
                    <a:latin typeface="+mn-lt"/>
                    <a:ea typeface="+mn-ea"/>
                    <a:cs typeface="+mn-cs"/>
                  </a:rPr>
                  <a:t>这个分布是一个统计型的经验规律，描述了这样一个定理：只有少数英文单词经常被使用，大部分的单词很少被使用。</a:t>
                </a:r>
                <a:endParaRPr lang="en-US" altLang="zh-CN" sz="1200" b="0" i="0" kern="1200" dirty="0">
                  <a:solidFill>
                    <a:schemeClr val="tx1"/>
                  </a:solidFill>
                  <a:effectLst/>
                  <a:latin typeface="+mn-lt"/>
                  <a:ea typeface="+mn-ea"/>
                  <a:cs typeface="+mn-cs"/>
                </a:endParaRPr>
              </a:p>
              <a:p>
                <a:pPr latinLnBrk="0"/>
                <a:r>
                  <a:rPr lang="zh-CN" altLang="en-US" sz="1200" b="0" i="0" kern="1200" dirty="0">
                    <a:solidFill>
                      <a:schemeClr val="tx1"/>
                    </a:solidFill>
                    <a:effectLst/>
                    <a:latin typeface="+mn-lt"/>
                    <a:ea typeface="+mn-ea"/>
                    <a:cs typeface="+mn-cs"/>
                  </a:rPr>
                  <a:t>有一个基本定律，对于内容的访问遵循</a:t>
                </a:r>
                <a:r>
                  <a:rPr lang="en-US" altLang="zh-CN" sz="1200" b="0" i="0" kern="1200" dirty="0">
                    <a:solidFill>
                      <a:schemeClr val="tx1"/>
                    </a:solidFill>
                    <a:effectLst/>
                    <a:latin typeface="+mn-lt"/>
                    <a:ea typeface="+mn-ea"/>
                    <a:cs typeface="+mn-cs"/>
                  </a:rPr>
                  <a:t>80/20</a:t>
                </a:r>
                <a:r>
                  <a:rPr lang="zh-CN" altLang="en-US" sz="1200" b="0" i="0" kern="1200" dirty="0">
                    <a:solidFill>
                      <a:schemeClr val="tx1"/>
                    </a:solidFill>
                    <a:effectLst/>
                    <a:latin typeface="+mn-lt"/>
                    <a:ea typeface="+mn-ea"/>
                    <a:cs typeface="+mn-cs"/>
                  </a:rPr>
                  <a:t>原则，也就是</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的内容，会占有</a:t>
                </a:r>
                <a:r>
                  <a:rPr lang="en-US" altLang="zh-CN" sz="1200" b="0" i="0" kern="1200" dirty="0">
                    <a:solidFill>
                      <a:schemeClr val="tx1"/>
                    </a:solidFill>
                    <a:effectLst/>
                    <a:latin typeface="+mn-lt"/>
                    <a:ea typeface="+mn-ea"/>
                    <a:cs typeface="+mn-cs"/>
                  </a:rPr>
                  <a:t>80%</a:t>
                </a:r>
                <a:r>
                  <a:rPr lang="zh-CN" altLang="en-US" sz="1200" b="0" i="0" kern="1200" dirty="0">
                    <a:solidFill>
                      <a:schemeClr val="tx1"/>
                    </a:solidFill>
                    <a:effectLst/>
                    <a:latin typeface="+mn-lt"/>
                    <a:ea typeface="+mn-ea"/>
                    <a:cs typeface="+mn-cs"/>
                  </a:rPr>
                  <a:t>的访问量，</a:t>
                </a:r>
                <a:r>
                  <a:rPr lang="en-US" altLang="zh-CN" sz="1200" b="0" i="0" kern="1200" dirty="0" err="1">
                    <a:solidFill>
                      <a:schemeClr val="tx1"/>
                    </a:solidFill>
                    <a:effectLst/>
                    <a:latin typeface="+mn-lt"/>
                    <a:ea typeface="+mn-ea"/>
                    <a:cs typeface="+mn-cs"/>
                  </a:rPr>
                  <a:t>Zipf</a:t>
                </a:r>
                <a:r>
                  <a:rPr lang="zh-CN" altLang="en-US" sz="1200" b="0" i="0" kern="1200" dirty="0">
                    <a:solidFill>
                      <a:schemeClr val="tx1"/>
                    </a:solidFill>
                    <a:effectLst/>
                    <a:latin typeface="+mn-lt"/>
                    <a:ea typeface="+mn-ea"/>
                    <a:cs typeface="+mn-cs"/>
                  </a:rPr>
                  <a:t>分布与其类似。故选用</a:t>
                </a:r>
                <a:r>
                  <a:rPr lang="en-US" altLang="zh-CN" sz="1200" b="0" i="0" kern="1200" dirty="0" err="1">
                    <a:solidFill>
                      <a:schemeClr val="tx1"/>
                    </a:solidFill>
                    <a:effectLst/>
                    <a:latin typeface="+mn-lt"/>
                    <a:ea typeface="+mn-ea"/>
                    <a:cs typeface="+mn-cs"/>
                  </a:rPr>
                  <a:t>Zipf</a:t>
                </a:r>
                <a:r>
                  <a:rPr lang="zh-CN" altLang="en-US" sz="1200" b="0" i="0" kern="1200" dirty="0">
                    <a:solidFill>
                      <a:schemeClr val="tx1"/>
                    </a:solidFill>
                    <a:effectLst/>
                    <a:latin typeface="+mn-lt"/>
                    <a:ea typeface="+mn-ea"/>
                    <a:cs typeface="+mn-cs"/>
                  </a:rPr>
                  <a:t>分布</a:t>
                </a:r>
                <a:endParaRPr lang="en-US" altLang="zh-CN" sz="1200" b="0" i="0" kern="1200" dirty="0">
                  <a:solidFill>
                    <a:schemeClr val="tx1"/>
                  </a:solidFill>
                  <a:effectLst/>
                  <a:latin typeface="+mn-lt"/>
                  <a:ea typeface="+mn-ea"/>
                  <a:cs typeface="+mn-cs"/>
                </a:endParaRPr>
              </a:p>
              <a:p>
                <a:pPr latinLnBrk="0"/>
                <a:r>
                  <a:rPr lang="en-US" altLang="zh-CN" sz="1200" b="0" i="0" kern="1200" dirty="0">
                    <a:solidFill>
                      <a:schemeClr val="tx1"/>
                    </a:solidFill>
                    <a:effectLst/>
                    <a:latin typeface="Century Gothic" panose="020B0502020202020204" pitchFamily="34" charset="0"/>
                    <a:ea typeface="+mn-ea"/>
                    <a:cs typeface="+mn-cs"/>
                  </a:rPr>
                  <a:t>▲</a:t>
                </a:r>
                <a:r>
                  <a:rPr lang="en-US" altLang="zh-CN" sz="1200" b="0" i="0" kern="1200" dirty="0" err="1">
                    <a:solidFill>
                      <a:schemeClr val="tx1"/>
                    </a:solidFill>
                    <a:effectLst/>
                    <a:latin typeface="+mn-lt"/>
                    <a:ea typeface="+mn-ea"/>
                    <a:cs typeface="+mn-cs"/>
                  </a:rPr>
                  <a:t>Zipf</a:t>
                </a:r>
                <a:r>
                  <a:rPr lang="zh-CN" altLang="en-US" sz="1200" b="0" i="0" kern="1200" dirty="0">
                    <a:solidFill>
                      <a:schemeClr val="tx1"/>
                    </a:solidFill>
                    <a:effectLst/>
                    <a:latin typeface="+mn-lt"/>
                    <a:ea typeface="+mn-ea"/>
                    <a:cs typeface="+mn-cs"/>
                  </a:rPr>
                  <a:t>（齐夫）分布</a:t>
                </a:r>
                <a14:m>
                  <m:oMath xmlns:m="http://schemas.openxmlformats.org/officeDocument/2006/math">
                    <m:r>
                      <a:rPr lang="zh-CN" altLang="en-US" sz="1200" b="0" i="0" kern="1200" dirty="0" smtClean="0">
                        <a:solidFill>
                          <a:schemeClr val="tx1"/>
                        </a:solidFill>
                        <a:effectLst/>
                        <a:latin typeface="Cambria Math" panose="02040503050406030204" pitchFamily="18" charset="0"/>
                        <a:ea typeface="+mn-ea"/>
                        <a:cs typeface="+mn-cs"/>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𝑃</m:t>
                        </m:r>
                      </m:e>
                      <m:sub>
                        <m:r>
                          <a:rPr lang="en-US" altLang="zh-CN" b="0" i="1" smtClean="0">
                            <a:latin typeface="Cambria Math" panose="02040503050406030204" pitchFamily="18" charset="0"/>
                          </a:rPr>
                          <m:t>(</m:t>
                        </m:r>
                        <m:r>
                          <a:rPr lang="en-US" altLang="zh-CN" b="0" i="1" smtClean="0">
                            <a:latin typeface="Cambria Math" panose="02040503050406030204" pitchFamily="18" charset="0"/>
                          </a:rPr>
                          <m:t>𝑟</m:t>
                        </m:r>
                        <m:r>
                          <a:rPr lang="en-US" altLang="zh-CN" b="0" i="1" smtClean="0">
                            <a:latin typeface="Cambria Math" panose="02040503050406030204" pitchFamily="18" charset="0"/>
                          </a:rPr>
                          <m:t>)</m:t>
                        </m:r>
                      </m:sub>
                    </m:sSub>
                    <m:r>
                      <a:rPr lang="en-US" altLang="zh-CN" b="0" i="1" smtClean="0">
                        <a:latin typeface="Cambria Math" panose="02040503050406030204" pitchFamily="18" charset="0"/>
                      </a:rPr>
                      <m:t>=</m:t>
                    </m:r>
                    <m:f>
                      <m:fPr>
                        <m:ctrlPr>
                          <a:rPr lang="en-US" altLang="zh-CN" b="0" i="1" smtClean="0">
                            <a:latin typeface="Cambria Math" panose="02040503050406030204" pitchFamily="18" charset="0"/>
                          </a:rPr>
                        </m:ctrlPr>
                      </m:fPr>
                      <m:num>
                        <m:r>
                          <a:rPr lang="en-US" altLang="zh-CN" b="0" i="1" smtClean="0">
                            <a:latin typeface="Cambria Math" panose="02040503050406030204" pitchFamily="18" charset="0"/>
                          </a:rPr>
                          <m:t>𝐶</m:t>
                        </m:r>
                      </m:num>
                      <m:den>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𝑟</m:t>
                            </m:r>
                          </m:e>
                          <m:sup>
                            <m:r>
                              <a:rPr lang="zh-CN" altLang="en-US" b="0" i="1" smtClean="0">
                                <a:latin typeface="Cambria Math" panose="02040503050406030204" pitchFamily="18" charset="0"/>
                              </a:rPr>
                              <m:t>𝛼</m:t>
                            </m:r>
                          </m:sup>
                        </m:sSup>
                      </m:den>
                    </m:f>
                  </m:oMath>
                </a14:m>
                <a:endParaRPr lang="en-US" altLang="zh-CN" dirty="0"/>
              </a:p>
              <a:p>
                <a:pPr latinLnBrk="0"/>
                <a:endParaRPr lang="zh-CN" altLang="en-US" dirty="0"/>
              </a:p>
            </p:txBody>
          </p:sp>
        </mc:Choice>
        <mc:Fallback xmlns="">
          <p:sp>
            <p:nvSpPr>
              <p:cNvPr id="3" name="备注占位符 2"/>
              <p:cNvSpPr>
                <a:spLocks noGrp="1"/>
              </p:cNvSpPr>
              <p:nvPr>
                <p:ph type="body" idx="1"/>
              </p:nvPr>
            </p:nvSpPr>
            <p:spPr/>
            <p:txBody>
              <a:bodyPr/>
              <a:lstStyle/>
              <a:p>
                <a:r>
                  <a:rPr lang="en-US" altLang="zh-CN" dirty="0"/>
                  <a:t>Zipf</a:t>
                </a:r>
                <a:r>
                  <a:rPr lang="zh-CN" altLang="en-US" dirty="0"/>
                  <a:t>定律：</a:t>
                </a:r>
                <a:r>
                  <a:rPr lang="zh-CN" altLang="en-US" sz="1200" b="0" i="0" kern="1200" dirty="0">
                    <a:solidFill>
                      <a:schemeClr val="tx1"/>
                    </a:solidFill>
                    <a:effectLst/>
                    <a:latin typeface="+mn-lt"/>
                    <a:ea typeface="+mn-ea"/>
                    <a:cs typeface="+mn-cs"/>
                  </a:rPr>
                  <a:t>这个分布是一个统计型的经验规律，描述了这样一个定理：只有少数英文单词经常被使用，大部分的单词很少被使用。</a:t>
                </a:r>
                <a:endParaRPr lang="en-US" altLang="zh-CN" sz="1200" b="0" i="0" kern="1200" dirty="0">
                  <a:solidFill>
                    <a:schemeClr val="tx1"/>
                  </a:solidFill>
                  <a:effectLst/>
                  <a:latin typeface="+mn-lt"/>
                  <a:ea typeface="+mn-ea"/>
                  <a:cs typeface="+mn-cs"/>
                </a:endParaRPr>
              </a:p>
              <a:p>
                <a:pPr latinLnBrk="0"/>
                <a:r>
                  <a:rPr lang="zh-CN" altLang="en-US" sz="1200" b="0" i="0" kern="1200" dirty="0">
                    <a:solidFill>
                      <a:schemeClr val="tx1"/>
                    </a:solidFill>
                    <a:effectLst/>
                    <a:latin typeface="+mn-lt"/>
                    <a:ea typeface="+mn-ea"/>
                    <a:cs typeface="+mn-cs"/>
                  </a:rPr>
                  <a:t>有一个基本定律，对于内容的访问遵循</a:t>
                </a:r>
                <a:r>
                  <a:rPr lang="en-US" altLang="zh-CN" sz="1200" b="0" i="0" kern="1200" dirty="0">
                    <a:solidFill>
                      <a:schemeClr val="tx1"/>
                    </a:solidFill>
                    <a:effectLst/>
                    <a:latin typeface="+mn-lt"/>
                    <a:ea typeface="+mn-ea"/>
                    <a:cs typeface="+mn-cs"/>
                  </a:rPr>
                  <a:t>80/20</a:t>
                </a:r>
                <a:r>
                  <a:rPr lang="zh-CN" altLang="en-US" sz="1200" b="0" i="0" kern="1200" dirty="0">
                    <a:solidFill>
                      <a:schemeClr val="tx1"/>
                    </a:solidFill>
                    <a:effectLst/>
                    <a:latin typeface="+mn-lt"/>
                    <a:ea typeface="+mn-ea"/>
                    <a:cs typeface="+mn-cs"/>
                  </a:rPr>
                  <a:t>原则，也就是</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的内容，会占有</a:t>
                </a:r>
                <a:r>
                  <a:rPr lang="en-US" altLang="zh-CN" sz="1200" b="0" i="0" kern="1200" dirty="0">
                    <a:solidFill>
                      <a:schemeClr val="tx1"/>
                    </a:solidFill>
                    <a:effectLst/>
                    <a:latin typeface="+mn-lt"/>
                    <a:ea typeface="+mn-ea"/>
                    <a:cs typeface="+mn-cs"/>
                  </a:rPr>
                  <a:t>80%</a:t>
                </a:r>
                <a:r>
                  <a:rPr lang="zh-CN" altLang="en-US" sz="1200" b="0" i="0" kern="1200" dirty="0">
                    <a:solidFill>
                      <a:schemeClr val="tx1"/>
                    </a:solidFill>
                    <a:effectLst/>
                    <a:latin typeface="+mn-lt"/>
                    <a:ea typeface="+mn-ea"/>
                    <a:cs typeface="+mn-cs"/>
                  </a:rPr>
                  <a:t>的访问量，</a:t>
                </a:r>
                <a:r>
                  <a:rPr lang="en-US" altLang="zh-CN" sz="1200" b="0" i="0" kern="1200" dirty="0" err="1">
                    <a:solidFill>
                      <a:schemeClr val="tx1"/>
                    </a:solidFill>
                    <a:effectLst/>
                    <a:latin typeface="+mn-lt"/>
                    <a:ea typeface="+mn-ea"/>
                    <a:cs typeface="+mn-cs"/>
                  </a:rPr>
                  <a:t>Zipf</a:t>
                </a:r>
                <a:r>
                  <a:rPr lang="zh-CN" altLang="en-US" sz="1200" b="0" i="0" kern="1200" dirty="0">
                    <a:solidFill>
                      <a:schemeClr val="tx1"/>
                    </a:solidFill>
                    <a:effectLst/>
                    <a:latin typeface="+mn-lt"/>
                    <a:ea typeface="+mn-ea"/>
                    <a:cs typeface="+mn-cs"/>
                  </a:rPr>
                  <a:t>分布与其类似。故选用</a:t>
                </a:r>
                <a:r>
                  <a:rPr lang="en-US" altLang="zh-CN" sz="1200" b="0" i="0" kern="1200" dirty="0" err="1">
                    <a:solidFill>
                      <a:schemeClr val="tx1"/>
                    </a:solidFill>
                    <a:effectLst/>
                    <a:latin typeface="+mn-lt"/>
                    <a:ea typeface="+mn-ea"/>
                    <a:cs typeface="+mn-cs"/>
                  </a:rPr>
                  <a:t>Zipf</a:t>
                </a:r>
                <a:r>
                  <a:rPr lang="zh-CN" altLang="en-US" sz="1200" b="0" i="0" kern="1200" dirty="0">
                    <a:solidFill>
                      <a:schemeClr val="tx1"/>
                    </a:solidFill>
                    <a:effectLst/>
                    <a:latin typeface="+mn-lt"/>
                    <a:ea typeface="+mn-ea"/>
                    <a:cs typeface="+mn-cs"/>
                  </a:rPr>
                  <a:t>分布</a:t>
                </a:r>
                <a:endParaRPr lang="en-US" altLang="zh-CN" sz="1200" b="0" i="0" kern="1200" dirty="0">
                  <a:solidFill>
                    <a:schemeClr val="tx1"/>
                  </a:solidFill>
                  <a:effectLst/>
                  <a:latin typeface="+mn-lt"/>
                  <a:ea typeface="+mn-ea"/>
                  <a:cs typeface="+mn-cs"/>
                </a:endParaRPr>
              </a:p>
              <a:p>
                <a:pPr latinLnBrk="0"/>
                <a:r>
                  <a:rPr lang="en-US" altLang="zh-CN" sz="1200" b="0" i="0" kern="1200" dirty="0">
                    <a:solidFill>
                      <a:schemeClr val="tx1"/>
                    </a:solidFill>
                    <a:effectLst/>
                    <a:latin typeface="Century Gothic" panose="020B0502020202020204" pitchFamily="34" charset="0"/>
                    <a:ea typeface="+mn-ea"/>
                    <a:cs typeface="+mn-cs"/>
                  </a:rPr>
                  <a:t>▲</a:t>
                </a:r>
                <a:r>
                  <a:rPr lang="en-US" altLang="zh-CN" sz="1200" b="0" i="0" kern="1200" dirty="0" err="1">
                    <a:solidFill>
                      <a:schemeClr val="tx1"/>
                    </a:solidFill>
                    <a:effectLst/>
                    <a:latin typeface="+mn-lt"/>
                    <a:ea typeface="+mn-ea"/>
                    <a:cs typeface="+mn-cs"/>
                  </a:rPr>
                  <a:t>Zipf</a:t>
                </a:r>
                <a:r>
                  <a:rPr lang="zh-CN" altLang="en-US" sz="1200" b="0" i="0" kern="1200" dirty="0">
                    <a:solidFill>
                      <a:schemeClr val="tx1"/>
                    </a:solidFill>
                    <a:effectLst/>
                    <a:latin typeface="+mn-lt"/>
                    <a:ea typeface="+mn-ea"/>
                    <a:cs typeface="+mn-cs"/>
                  </a:rPr>
                  <a:t>分布</a:t>
                </a:r>
                <a:r>
                  <a:rPr lang="zh-CN" altLang="en-US" sz="1200" b="0" i="0" kern="1200" dirty="0">
                    <a:solidFill>
                      <a:schemeClr val="tx1"/>
                    </a:solidFill>
                    <a:effectLst/>
                    <a:latin typeface="Cambria Math" panose="02040503050406030204" pitchFamily="18" charset="0"/>
                    <a:ea typeface="+mn-ea"/>
                    <a:cs typeface="+mn-cs"/>
                  </a:rPr>
                  <a:t>：</a:t>
                </a:r>
                <a:r>
                  <a:rPr lang="en-US" altLang="zh-CN" b="0" i="0">
                    <a:latin typeface="Cambria Math" panose="02040503050406030204" pitchFamily="18" charset="0"/>
                  </a:rPr>
                  <a:t>𝑃_((𝑟))=𝐶/𝑟^</a:t>
                </a:r>
                <a:r>
                  <a:rPr lang="zh-CN" altLang="en-US" b="0" i="0">
                    <a:latin typeface="Cambria Math" panose="02040503050406030204" pitchFamily="18" charset="0"/>
                  </a:rPr>
                  <a:t>𝛼</a:t>
                </a:r>
                <a:r>
                  <a:rPr lang="en-US" altLang="zh-CN" b="0" i="0">
                    <a:latin typeface="Cambria Math" panose="02040503050406030204" pitchFamily="18" charset="0"/>
                  </a:rPr>
                  <a:t> </a:t>
                </a:r>
                <a:endParaRPr lang="en-US" altLang="zh-CN" dirty="0"/>
              </a:p>
              <a:p>
                <a:pPr latinLnBrk="0"/>
                <a:endParaRPr lang="zh-CN" altLang="en-US" dirty="0"/>
              </a:p>
            </p:txBody>
          </p:sp>
        </mc:Fallback>
      </mc:AlternateContent>
      <p:sp>
        <p:nvSpPr>
          <p:cNvPr id="4" name="灯片编号占位符 3"/>
          <p:cNvSpPr>
            <a:spLocks noGrp="1"/>
          </p:cNvSpPr>
          <p:nvPr>
            <p:ph type="sldNum" sz="quarter" idx="5"/>
          </p:nvPr>
        </p:nvSpPr>
        <p:spPr/>
        <p:txBody>
          <a:bodyPr/>
          <a:lstStyle/>
          <a:p>
            <a:fld id="{30C6B5FD-8E4A-4E65-9938-2C0AD94BDF86}" type="slidenum">
              <a:rPr lang="zh-CN" altLang="en-US" smtClean="0"/>
              <a:t>30</a:t>
            </a:fld>
            <a:endParaRPr lang="zh-CN" altLang="en-US"/>
          </a:p>
        </p:txBody>
      </p:sp>
    </p:spTree>
    <p:extLst>
      <p:ext uri="{BB962C8B-B14F-4D97-AF65-F5344CB8AC3E}">
        <p14:creationId xmlns:p14="http://schemas.microsoft.com/office/powerpoint/2010/main" val="425579335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请求调度，同构时用</a:t>
            </a:r>
            <a:r>
              <a:rPr lang="en-US" altLang="zh-CN" dirty="0"/>
              <a:t>ORS</a:t>
            </a:r>
            <a:r>
              <a:rPr lang="zh-CN" altLang="en-US" dirty="0"/>
              <a:t>，异构时用贪心。</a:t>
            </a:r>
          </a:p>
        </p:txBody>
      </p:sp>
      <p:sp>
        <p:nvSpPr>
          <p:cNvPr id="4" name="灯片编号占位符 3"/>
          <p:cNvSpPr>
            <a:spLocks noGrp="1"/>
          </p:cNvSpPr>
          <p:nvPr>
            <p:ph type="sldNum" sz="quarter" idx="5"/>
          </p:nvPr>
        </p:nvSpPr>
        <p:spPr/>
        <p:txBody>
          <a:bodyPr/>
          <a:lstStyle/>
          <a:p>
            <a:fld id="{30C6B5FD-8E4A-4E65-9938-2C0AD94BDF86}" type="slidenum">
              <a:rPr lang="zh-CN" altLang="en-US" smtClean="0"/>
              <a:t>31</a:t>
            </a:fld>
            <a:endParaRPr lang="zh-CN" altLang="en-US"/>
          </a:p>
        </p:txBody>
      </p:sp>
    </p:spTree>
    <p:extLst>
      <p:ext uri="{BB962C8B-B14F-4D97-AF65-F5344CB8AC3E}">
        <p14:creationId xmlns:p14="http://schemas.microsoft.com/office/powerpoint/2010/main" val="26418430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Century Gothic" panose="020B0502020202020204" pitchFamily="34" charset="0"/>
                <a:sym typeface="Wingdings" panose="05000000000000000000" pitchFamily="2" charset="2"/>
              </a:rPr>
              <a:t>● </a:t>
            </a:r>
            <a:r>
              <a:rPr lang="en-US" altLang="zh-CN" dirty="0"/>
              <a:t>CDF</a:t>
            </a:r>
            <a:r>
              <a:rPr lang="zh-CN" altLang="en-US" dirty="0"/>
              <a:t>：累积分布函数</a:t>
            </a:r>
            <a:r>
              <a:rPr lang="en-US" altLang="zh-CN" dirty="0"/>
              <a:t> </a:t>
            </a:r>
            <a:r>
              <a:rPr lang="en-US" altLang="zh-CN" dirty="0">
                <a:sym typeface="Wingdings" panose="05000000000000000000" pitchFamily="2" charset="2"/>
              </a:rPr>
              <a:t> </a:t>
            </a:r>
            <a:r>
              <a:rPr lang="zh-CN" altLang="en-US" dirty="0">
                <a:sym typeface="Wingdings" panose="05000000000000000000" pitchFamily="2" charset="2"/>
              </a:rPr>
              <a:t>在</a:t>
            </a:r>
            <a:r>
              <a:rPr lang="en-US" altLang="zh-CN" dirty="0">
                <a:sym typeface="Wingdings" panose="05000000000000000000" pitchFamily="2" charset="2"/>
              </a:rPr>
              <a:t>100</a:t>
            </a:r>
            <a:r>
              <a:rPr lang="zh-CN" altLang="en-US" dirty="0">
                <a:sym typeface="Wingdings" panose="05000000000000000000" pitchFamily="2" charset="2"/>
              </a:rPr>
              <a:t>个时间间隔内完成服务的用户请求数量</a:t>
            </a:r>
            <a:endParaRPr lang="en-US" altLang="zh-CN" dirty="0">
              <a:sym typeface="Wingdings" panose="05000000000000000000" pitchFamily="2" charset="2"/>
            </a:endParaRPr>
          </a:p>
          <a:p>
            <a:r>
              <a:rPr lang="zh-CN" altLang="en-US" dirty="0">
                <a:latin typeface="Century Gothic" panose="020B0502020202020204" pitchFamily="34" charset="0"/>
                <a:sym typeface="Wingdings" panose="05000000000000000000" pitchFamily="2" charset="2"/>
              </a:rPr>
              <a:t>● 基线方案：</a:t>
            </a:r>
            <a:r>
              <a:rPr lang="en-US" altLang="zh-CN" dirty="0">
                <a:latin typeface="Century Gothic" panose="020B0502020202020204" pitchFamily="34" charset="0"/>
                <a:sym typeface="Wingdings" panose="05000000000000000000" pitchFamily="2" charset="2"/>
              </a:rPr>
              <a:t>top-R</a:t>
            </a:r>
          </a:p>
          <a:p>
            <a:r>
              <a:rPr lang="zh-CN" altLang="en-US" dirty="0">
                <a:latin typeface="Century Gothic" panose="020B0502020202020204" pitchFamily="34" charset="0"/>
                <a:sym typeface="Wingdings" panose="05000000000000000000" pitchFamily="2" charset="2"/>
              </a:rPr>
              <a:t>● </a:t>
            </a:r>
            <a:r>
              <a:rPr lang="en-US" altLang="zh-CN" dirty="0">
                <a:latin typeface="Century Gothic" panose="020B0502020202020204" pitchFamily="34" charset="0"/>
                <a:sym typeface="Wingdings" panose="05000000000000000000" pitchFamily="2" charset="2"/>
              </a:rPr>
              <a:t>Optimal</a:t>
            </a:r>
            <a:r>
              <a:rPr lang="zh-CN" altLang="en-US" dirty="0">
                <a:latin typeface="Century Gothic" panose="020B0502020202020204" pitchFamily="34" charset="0"/>
                <a:sym typeface="Wingdings" panose="05000000000000000000" pitchFamily="2" charset="2"/>
              </a:rPr>
              <a:t>算法：通过暴力搜索找到的最优方案</a:t>
            </a:r>
            <a:endParaRPr lang="en-US" altLang="zh-CN" dirty="0">
              <a:sym typeface="Wingdings" panose="05000000000000000000" pitchFamily="2" charset="2"/>
            </a:endParaRPr>
          </a:p>
          <a:p>
            <a:r>
              <a:rPr lang="zh-CN" altLang="en-US" dirty="0">
                <a:latin typeface="Century Gothic" panose="020B0502020202020204" pitchFamily="34" charset="0"/>
                <a:sym typeface="Wingdings" panose="05000000000000000000" pitchFamily="2" charset="2"/>
              </a:rPr>
              <a:t>● </a:t>
            </a:r>
            <a:r>
              <a:rPr lang="zh-CN" altLang="en-US" dirty="0">
                <a:sym typeface="Wingdings" panose="05000000000000000000" pitchFamily="2" charset="2"/>
              </a:rPr>
              <a:t>在同构</a:t>
            </a:r>
            <a:r>
              <a:rPr lang="en-US" altLang="zh-CN" dirty="0">
                <a:sym typeface="Wingdings" panose="05000000000000000000" pitchFamily="2" charset="2"/>
              </a:rPr>
              <a:t>a</a:t>
            </a:r>
            <a:r>
              <a:rPr lang="zh-CN" altLang="en-US" dirty="0">
                <a:sym typeface="Wingdings" panose="05000000000000000000" pitchFamily="2" charset="2"/>
              </a:rPr>
              <a:t>情况下：最优解与</a:t>
            </a:r>
            <a:r>
              <a:rPr lang="en-US" altLang="zh-CN" dirty="0">
                <a:sym typeface="Wingdings" panose="05000000000000000000" pitchFamily="2" charset="2"/>
              </a:rPr>
              <a:t>GSP-ORS</a:t>
            </a:r>
            <a:r>
              <a:rPr lang="zh-CN" altLang="en-US" dirty="0">
                <a:sym typeface="Wingdings" panose="05000000000000000000" pitchFamily="2" charset="2"/>
              </a:rPr>
              <a:t>的平均值都是</a:t>
            </a:r>
            <a:r>
              <a:rPr lang="en-US" altLang="zh-CN" dirty="0">
                <a:sym typeface="Wingdings" panose="05000000000000000000" pitchFamily="2" charset="2"/>
              </a:rPr>
              <a:t>57.68</a:t>
            </a:r>
            <a:r>
              <a:rPr lang="zh-CN" altLang="en-US" dirty="0">
                <a:sym typeface="Wingdings" panose="05000000000000000000" pitchFamily="2" charset="2"/>
              </a:rPr>
              <a:t>，</a:t>
            </a:r>
            <a:r>
              <a:rPr lang="en-US" altLang="zh-CN" dirty="0">
                <a:sym typeface="Wingdings" panose="05000000000000000000" pitchFamily="2" charset="2"/>
              </a:rPr>
              <a:t>GSP-GRS</a:t>
            </a:r>
            <a:r>
              <a:rPr lang="zh-CN" altLang="en-US" dirty="0">
                <a:sym typeface="Wingdings" panose="05000000000000000000" pitchFamily="2" charset="2"/>
              </a:rPr>
              <a:t>是</a:t>
            </a:r>
            <a:r>
              <a:rPr lang="en-US" altLang="zh-CN" dirty="0">
                <a:sym typeface="Wingdings" panose="05000000000000000000" pitchFamily="2" charset="2"/>
              </a:rPr>
              <a:t>56.85</a:t>
            </a:r>
            <a:r>
              <a:rPr lang="zh-CN" altLang="en-US" dirty="0">
                <a:sym typeface="Wingdings" panose="05000000000000000000" pitchFamily="2" charset="2"/>
              </a:rPr>
              <a:t>，</a:t>
            </a:r>
            <a:r>
              <a:rPr lang="en-US" altLang="zh-CN" dirty="0">
                <a:sym typeface="Wingdings" panose="05000000000000000000" pitchFamily="2" charset="2"/>
              </a:rPr>
              <a:t>LP</a:t>
            </a:r>
            <a:r>
              <a:rPr lang="zh-CN" altLang="en-US" dirty="0">
                <a:sym typeface="Wingdings" panose="05000000000000000000" pitchFamily="2" charset="2"/>
              </a:rPr>
              <a:t> </a:t>
            </a:r>
            <a:r>
              <a:rPr lang="en-US" altLang="zh-CN" dirty="0">
                <a:sym typeface="Wingdings" panose="05000000000000000000" pitchFamily="2" charset="2"/>
              </a:rPr>
              <a:t>relaxation</a:t>
            </a:r>
            <a:r>
              <a:rPr lang="zh-CN" altLang="en-US" dirty="0">
                <a:sym typeface="Wingdings" panose="05000000000000000000" pitchFamily="2" charset="2"/>
              </a:rPr>
              <a:t>是</a:t>
            </a:r>
            <a:r>
              <a:rPr lang="en-US" altLang="zh-CN" dirty="0">
                <a:sym typeface="Wingdings" panose="05000000000000000000" pitchFamily="2" charset="2"/>
              </a:rPr>
              <a:t>54.73</a:t>
            </a:r>
            <a:r>
              <a:rPr lang="zh-CN" altLang="en-US" dirty="0">
                <a:sym typeface="Wingdings" panose="05000000000000000000" pitchFamily="2" charset="2"/>
              </a:rPr>
              <a:t>，</a:t>
            </a:r>
            <a:r>
              <a:rPr lang="en-US" altLang="zh-CN" dirty="0">
                <a:sym typeface="Wingdings" panose="05000000000000000000" pitchFamily="2" charset="2"/>
              </a:rPr>
              <a:t>top-R</a:t>
            </a:r>
            <a:r>
              <a:rPr lang="zh-CN" altLang="en-US" dirty="0">
                <a:sym typeface="Wingdings" panose="05000000000000000000" pitchFamily="2" charset="2"/>
              </a:rPr>
              <a:t>是</a:t>
            </a:r>
            <a:r>
              <a:rPr lang="en-US" altLang="zh-CN" dirty="0">
                <a:sym typeface="Wingdings" panose="05000000000000000000" pitchFamily="2" charset="2"/>
              </a:rPr>
              <a:t>26.04</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Century Gothic" panose="020B0502020202020204" pitchFamily="34" charset="0"/>
                <a:sym typeface="Wingdings" panose="05000000000000000000" pitchFamily="2" charset="2"/>
              </a:rPr>
              <a:t>● 在异构</a:t>
            </a:r>
            <a:r>
              <a:rPr lang="en-US" altLang="zh-CN" dirty="0">
                <a:latin typeface="Century Gothic" panose="020B0502020202020204" pitchFamily="34" charset="0"/>
                <a:sym typeface="Wingdings" panose="05000000000000000000" pitchFamily="2" charset="2"/>
              </a:rPr>
              <a:t>b</a:t>
            </a:r>
            <a:r>
              <a:rPr lang="zh-CN" altLang="en-US" dirty="0">
                <a:latin typeface="Century Gothic" panose="020B0502020202020204" pitchFamily="34" charset="0"/>
                <a:sym typeface="Wingdings" panose="05000000000000000000" pitchFamily="2" charset="2"/>
              </a:rPr>
              <a:t>情况下：最优解是</a:t>
            </a:r>
            <a:r>
              <a:rPr lang="en-US" altLang="zh-CN" dirty="0">
                <a:latin typeface="Century Gothic" panose="020B0502020202020204" pitchFamily="34" charset="0"/>
                <a:sym typeface="Wingdings" panose="05000000000000000000" pitchFamily="2" charset="2"/>
              </a:rPr>
              <a:t>92.99</a:t>
            </a:r>
            <a:r>
              <a:rPr lang="zh-CN" altLang="en-US" dirty="0">
                <a:latin typeface="Century Gothic" panose="020B0502020202020204" pitchFamily="34" charset="0"/>
                <a:sym typeface="Wingdings" panose="05000000000000000000" pitchFamily="2" charset="2"/>
              </a:rPr>
              <a:t>，</a:t>
            </a:r>
            <a:r>
              <a:rPr lang="en-US" altLang="zh-CN" dirty="0">
                <a:latin typeface="Century Gothic" panose="020B0502020202020204" pitchFamily="34" charset="0"/>
                <a:sym typeface="Wingdings" panose="05000000000000000000" pitchFamily="2" charset="2"/>
              </a:rPr>
              <a:t>GSP-GRS</a:t>
            </a:r>
            <a:r>
              <a:rPr lang="zh-CN" altLang="en-US" dirty="0">
                <a:latin typeface="Century Gothic" panose="020B0502020202020204" pitchFamily="34" charset="0"/>
                <a:sym typeface="Wingdings" panose="05000000000000000000" pitchFamily="2" charset="2"/>
              </a:rPr>
              <a:t>是</a:t>
            </a:r>
            <a:r>
              <a:rPr lang="en-US" altLang="zh-CN" dirty="0">
                <a:latin typeface="Century Gothic" panose="020B0502020202020204" pitchFamily="34" charset="0"/>
                <a:sym typeface="Wingdings" panose="05000000000000000000" pitchFamily="2" charset="2"/>
              </a:rPr>
              <a:t>89.25</a:t>
            </a:r>
            <a:r>
              <a:rPr lang="zh-CN" altLang="en-US" dirty="0">
                <a:sym typeface="Wingdings" panose="05000000000000000000" pitchFamily="2" charset="2"/>
              </a:rPr>
              <a:t>，</a:t>
            </a:r>
            <a:r>
              <a:rPr lang="en-US" altLang="zh-CN" dirty="0">
                <a:sym typeface="Wingdings" panose="05000000000000000000" pitchFamily="2" charset="2"/>
              </a:rPr>
              <a:t>LP</a:t>
            </a:r>
            <a:r>
              <a:rPr lang="zh-CN" altLang="en-US" dirty="0">
                <a:sym typeface="Wingdings" panose="05000000000000000000" pitchFamily="2" charset="2"/>
              </a:rPr>
              <a:t> </a:t>
            </a:r>
            <a:r>
              <a:rPr lang="en-US" altLang="zh-CN" dirty="0">
                <a:sym typeface="Wingdings" panose="05000000000000000000" pitchFamily="2" charset="2"/>
              </a:rPr>
              <a:t>relaxation</a:t>
            </a:r>
            <a:r>
              <a:rPr lang="zh-CN" altLang="en-US" dirty="0">
                <a:sym typeface="Wingdings" panose="05000000000000000000" pitchFamily="2" charset="2"/>
              </a:rPr>
              <a:t>是</a:t>
            </a:r>
            <a:r>
              <a:rPr lang="en-US" altLang="zh-CN" dirty="0">
                <a:sym typeface="Wingdings" panose="05000000000000000000" pitchFamily="2" charset="2"/>
              </a:rPr>
              <a:t>89.19</a:t>
            </a:r>
            <a:r>
              <a:rPr lang="zh-CN" altLang="en-US" dirty="0">
                <a:sym typeface="Wingdings" panose="05000000000000000000" pitchFamily="2" charset="2"/>
              </a:rPr>
              <a:t>，</a:t>
            </a:r>
            <a:r>
              <a:rPr lang="en-US" altLang="zh-CN" dirty="0">
                <a:sym typeface="Wingdings" panose="05000000000000000000" pitchFamily="2" charset="2"/>
              </a:rPr>
              <a:t>top-R</a:t>
            </a:r>
            <a:r>
              <a:rPr lang="zh-CN" altLang="en-US" dirty="0">
                <a:sym typeface="Wingdings" panose="05000000000000000000" pitchFamily="2" charset="2"/>
              </a:rPr>
              <a:t>是</a:t>
            </a:r>
            <a:r>
              <a:rPr lang="en-US" altLang="zh-CN" dirty="0">
                <a:sym typeface="Wingdings" panose="05000000000000000000" pitchFamily="2" charset="2"/>
              </a:rPr>
              <a:t>25.51</a:t>
            </a:r>
          </a:p>
          <a:p>
            <a:r>
              <a:rPr lang="zh-CN" altLang="en-US" dirty="0"/>
              <a:t>以上证明了联合考虑服务放置与请求调度子问题的重要性，能够比单独考虑的性能提升</a:t>
            </a:r>
            <a:r>
              <a:rPr lang="en-US" altLang="zh-CN" dirty="0"/>
              <a:t>2-3</a:t>
            </a:r>
            <a:r>
              <a:rPr lang="zh-CN" altLang="en-US" dirty="0"/>
              <a:t>倍。</a:t>
            </a:r>
            <a:endParaRPr lang="en-US" altLang="zh-CN" dirty="0"/>
          </a:p>
          <a:p>
            <a:r>
              <a:rPr lang="zh-CN" altLang="en-US" dirty="0"/>
              <a:t>在这种情况下</a:t>
            </a:r>
            <a:r>
              <a:rPr lang="en-US" altLang="zh-CN" dirty="0"/>
              <a:t>GSP-ORS</a:t>
            </a:r>
            <a:r>
              <a:rPr lang="zh-CN" altLang="en-US" dirty="0"/>
              <a:t>、</a:t>
            </a:r>
            <a:r>
              <a:rPr lang="en-US" altLang="zh-CN" dirty="0"/>
              <a:t>GSP-GRS</a:t>
            </a:r>
            <a:r>
              <a:rPr lang="zh-CN" altLang="en-US" dirty="0"/>
              <a:t>、</a:t>
            </a:r>
            <a:r>
              <a:rPr lang="en-US" altLang="zh-CN" dirty="0"/>
              <a:t>LP</a:t>
            </a:r>
            <a:r>
              <a:rPr lang="zh-CN" altLang="en-US" dirty="0"/>
              <a:t>都实现了接近最优的性能，在同构情况下</a:t>
            </a:r>
            <a:r>
              <a:rPr lang="en-US" altLang="zh-CN" dirty="0"/>
              <a:t>GSP-ORS</a:t>
            </a:r>
            <a:r>
              <a:rPr lang="zh-CN" altLang="en-US" dirty="0"/>
              <a:t>是最优算法</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30C6B5FD-8E4A-4E65-9938-2C0AD94BDF86}" type="slidenum">
              <a:rPr lang="zh-CN" altLang="en-US" smtClean="0"/>
              <a:t>32</a:t>
            </a:fld>
            <a:endParaRPr lang="zh-CN" altLang="en-US"/>
          </a:p>
        </p:txBody>
      </p:sp>
    </p:spTree>
    <p:extLst>
      <p:ext uri="{BB962C8B-B14F-4D97-AF65-F5344CB8AC3E}">
        <p14:creationId xmlns:p14="http://schemas.microsoft.com/office/powerpoint/2010/main" val="16569037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Century Gothic" panose="020B0502020202020204" pitchFamily="34" charset="0"/>
                <a:sym typeface="Wingdings" panose="05000000000000000000" pitchFamily="2" charset="2"/>
              </a:rPr>
              <a:t>● </a:t>
            </a:r>
            <a:r>
              <a:rPr lang="zh-CN" altLang="en-US" dirty="0"/>
              <a:t>最优解决方案蛮力遍历，需要耗时最长</a:t>
            </a:r>
            <a:endParaRPr lang="en-US" altLang="zh-CN" dirty="0"/>
          </a:p>
          <a:p>
            <a:r>
              <a:rPr lang="zh-CN" altLang="en-US" dirty="0">
                <a:latin typeface="Century Gothic" panose="020B0502020202020204" pitchFamily="34" charset="0"/>
                <a:sym typeface="Wingdings" panose="05000000000000000000" pitchFamily="2" charset="2"/>
              </a:rPr>
              <a:t>● </a:t>
            </a:r>
            <a:r>
              <a:rPr lang="en-US" altLang="zh-CN" dirty="0">
                <a:latin typeface="Century Gothic" panose="020B0502020202020204" pitchFamily="34" charset="0"/>
                <a:sym typeface="Wingdings" panose="05000000000000000000" pitchFamily="2" charset="2"/>
              </a:rPr>
              <a:t>GSP-ORS</a:t>
            </a:r>
            <a:r>
              <a:rPr lang="zh-CN" altLang="en-US" dirty="0">
                <a:latin typeface="Century Gothic" panose="020B0502020202020204" pitchFamily="34" charset="0"/>
                <a:sym typeface="Wingdings" panose="05000000000000000000" pitchFamily="2" charset="2"/>
              </a:rPr>
              <a:t>需要多次调用</a:t>
            </a:r>
            <a:r>
              <a:rPr lang="en-US" altLang="zh-CN" dirty="0">
                <a:latin typeface="Century Gothic" panose="020B0502020202020204" pitchFamily="34" charset="0"/>
                <a:sym typeface="Wingdings" panose="05000000000000000000" pitchFamily="2" charset="2"/>
              </a:rPr>
              <a:t>ORS</a:t>
            </a:r>
            <a:r>
              <a:rPr lang="zh-CN" altLang="en-US" dirty="0">
                <a:latin typeface="Century Gothic" panose="020B0502020202020204" pitchFamily="34" charset="0"/>
                <a:sym typeface="Wingdings" panose="05000000000000000000" pitchFamily="2" charset="2"/>
              </a:rPr>
              <a:t>，耗时也较长</a:t>
            </a:r>
            <a:endParaRPr lang="en-US" altLang="zh-CN" dirty="0">
              <a:latin typeface="Century Gothic" panose="020B0502020202020204" pitchFamily="34" charset="0"/>
              <a:sym typeface="Wingdings" panose="05000000000000000000" pitchFamily="2" charset="2"/>
            </a:endParaRPr>
          </a:p>
          <a:p>
            <a:r>
              <a:rPr lang="zh-CN" altLang="en-US" dirty="0">
                <a:latin typeface="Century Gothic" panose="020B0502020202020204" pitchFamily="34" charset="0"/>
                <a:sym typeface="Wingdings" panose="05000000000000000000" pitchFamily="2" charset="2"/>
              </a:rPr>
              <a:t>● </a:t>
            </a:r>
            <a:r>
              <a:rPr lang="en-US" altLang="zh-CN" dirty="0">
                <a:latin typeface="Century Gothic" panose="020B0502020202020204" pitchFamily="34" charset="0"/>
                <a:sym typeface="Wingdings" panose="05000000000000000000" pitchFamily="2" charset="2"/>
              </a:rPr>
              <a:t>GSP-GRS</a:t>
            </a:r>
            <a:r>
              <a:rPr lang="zh-CN" altLang="en-US" dirty="0">
                <a:latin typeface="Century Gothic" panose="020B0502020202020204" pitchFamily="34" charset="0"/>
                <a:sym typeface="Wingdings" panose="05000000000000000000" pitchFamily="2" charset="2"/>
              </a:rPr>
              <a:t>耗时最短且平衡了性能与复杂性之间的关系，比</a:t>
            </a:r>
            <a:r>
              <a:rPr lang="en-US" altLang="zh-CN" dirty="0">
                <a:latin typeface="Century Gothic" panose="020B0502020202020204" pitchFamily="34" charset="0"/>
                <a:sym typeface="Wingdings" panose="05000000000000000000" pitchFamily="2" charset="2"/>
              </a:rPr>
              <a:t>LP</a:t>
            </a:r>
            <a:r>
              <a:rPr lang="zh-CN" altLang="en-US" dirty="0">
                <a:latin typeface="Century Gothic" panose="020B0502020202020204" pitchFamily="34" charset="0"/>
                <a:sym typeface="Wingdings" panose="05000000000000000000" pitchFamily="2" charset="2"/>
              </a:rPr>
              <a:t>方案还要快了近</a:t>
            </a:r>
            <a:r>
              <a:rPr lang="en-US" altLang="zh-CN" dirty="0">
                <a:latin typeface="Century Gothic" panose="020B0502020202020204" pitchFamily="34" charset="0"/>
                <a:sym typeface="Wingdings" panose="05000000000000000000" pitchFamily="2" charset="2"/>
              </a:rPr>
              <a:t>50</a:t>
            </a:r>
            <a:r>
              <a:rPr lang="zh-CN" altLang="en-US" dirty="0">
                <a:latin typeface="Century Gothic" panose="020B0502020202020204" pitchFamily="34" charset="0"/>
                <a:sym typeface="Wingdings" panose="05000000000000000000" pitchFamily="2" charset="2"/>
              </a:rPr>
              <a:t>倍</a:t>
            </a:r>
            <a:endParaRPr lang="en-US" altLang="zh-CN" dirty="0">
              <a:latin typeface="Century Gothic" panose="020B0502020202020204" pitchFamily="34" charset="0"/>
              <a:sym typeface="Wingdings" panose="05000000000000000000" pitchFamily="2" charset="2"/>
            </a:endParaRPr>
          </a:p>
          <a:p>
            <a:r>
              <a:rPr lang="zh-CN" altLang="en-US" dirty="0">
                <a:latin typeface="Century Gothic" panose="020B0502020202020204" pitchFamily="34" charset="0"/>
                <a:sym typeface="Wingdings" panose="05000000000000000000" pitchFamily="2" charset="2"/>
              </a:rPr>
              <a:t>● </a:t>
            </a:r>
            <a:r>
              <a:rPr lang="en-US" altLang="zh-CN" dirty="0">
                <a:latin typeface="Century Gothic" panose="020B0502020202020204" pitchFamily="34" charset="0"/>
                <a:sym typeface="Wingdings" panose="05000000000000000000" pitchFamily="2" charset="2"/>
              </a:rPr>
              <a:t>top-R</a:t>
            </a:r>
            <a:r>
              <a:rPr lang="zh-CN" altLang="en-US" dirty="0">
                <a:latin typeface="Century Gothic" panose="020B0502020202020204" pitchFamily="34" charset="0"/>
                <a:sym typeface="Wingdings" panose="05000000000000000000" pitchFamily="2" charset="2"/>
              </a:rPr>
              <a:t>即基线方案</a:t>
            </a:r>
            <a:endParaRPr lang="zh-CN" altLang="en-US" dirty="0"/>
          </a:p>
        </p:txBody>
      </p:sp>
      <p:sp>
        <p:nvSpPr>
          <p:cNvPr id="4" name="灯片编号占位符 3"/>
          <p:cNvSpPr>
            <a:spLocks noGrp="1"/>
          </p:cNvSpPr>
          <p:nvPr>
            <p:ph type="sldNum" sz="quarter" idx="5"/>
          </p:nvPr>
        </p:nvSpPr>
        <p:spPr/>
        <p:txBody>
          <a:bodyPr/>
          <a:lstStyle/>
          <a:p>
            <a:fld id="{30C6B5FD-8E4A-4E65-9938-2C0AD94BDF86}" type="slidenum">
              <a:rPr lang="zh-CN" altLang="en-US" smtClean="0"/>
              <a:t>33</a:t>
            </a:fld>
            <a:endParaRPr lang="zh-CN" altLang="en-US"/>
          </a:p>
        </p:txBody>
      </p:sp>
    </p:spTree>
    <p:extLst>
      <p:ext uri="{BB962C8B-B14F-4D97-AF65-F5344CB8AC3E}">
        <p14:creationId xmlns:p14="http://schemas.microsoft.com/office/powerpoint/2010/main" val="34135208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重点讲一讲这张图，计算如何卸载并返回结果等</a:t>
            </a:r>
            <a:endParaRPr lang="en-US" altLang="zh-CN" dirty="0"/>
          </a:p>
          <a:p>
            <a:endParaRPr lang="en-US" altLang="zh-CN" dirty="0"/>
          </a:p>
          <a:p>
            <a:r>
              <a:rPr lang="zh-CN" altLang="en-US" dirty="0"/>
              <a:t>互联网上产生的资源是海量的，云计算中心的资源被认为是无限的，可以存储处理这些海量数据</a:t>
            </a:r>
            <a:endParaRPr lang="en-US" altLang="zh-CN" dirty="0"/>
          </a:p>
          <a:p>
            <a:r>
              <a:rPr lang="zh-CN" altLang="en-US" dirty="0"/>
              <a:t>然而边缘服务器的计算、存储等资源均受限，需要对服务进行选择存储、迁移任务等，</a:t>
            </a:r>
            <a:endParaRPr lang="en-US" altLang="zh-CN" dirty="0"/>
          </a:p>
          <a:p>
            <a:r>
              <a:rPr lang="zh-CN" altLang="en-US" sz="1200" kern="1200" dirty="0">
                <a:solidFill>
                  <a:schemeClr val="tx1"/>
                </a:solidFill>
                <a:effectLst/>
                <a:latin typeface="+mn-lt"/>
                <a:ea typeface="+mn-ea"/>
                <a:cs typeface="+mn-cs"/>
              </a:rPr>
              <a:t>故</a:t>
            </a:r>
            <a:r>
              <a:rPr lang="zh-CN" altLang="zh-CN" sz="1200" kern="1200" dirty="0">
                <a:solidFill>
                  <a:schemeClr val="tx1"/>
                </a:solidFill>
                <a:effectLst/>
                <a:latin typeface="+mn-lt"/>
                <a:ea typeface="+mn-ea"/>
                <a:cs typeface="+mn-cs"/>
              </a:rPr>
              <a:t>许多研究团体</a:t>
            </a:r>
            <a:r>
              <a:rPr lang="zh-CN" altLang="en-US"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标准化组织提议</a:t>
            </a:r>
            <a:r>
              <a:rPr lang="zh-CN" altLang="en-US" dirty="0"/>
              <a:t>将同一地区的边缘云形成共享的资源池，并考虑如何优化地为计算需求分配资源。</a:t>
            </a:r>
            <a:r>
              <a:rPr lang="en-US" altLang="zh-CN" dirty="0"/>
              <a:t>【</a:t>
            </a:r>
            <a:r>
              <a:rPr lang="zh-CN" altLang="en-US" dirty="0"/>
              <a:t>即边缘协同存储、协同计算</a:t>
            </a:r>
            <a:r>
              <a:rPr lang="en-US" altLang="zh-CN" dirty="0"/>
              <a:t>】</a:t>
            </a:r>
            <a:r>
              <a:rPr lang="zh-CN" altLang="en-US" dirty="0"/>
              <a:t>。即图中的边缘层</a:t>
            </a:r>
            <a:endParaRPr lang="en-US" altLang="zh-CN" dirty="0"/>
          </a:p>
          <a:p>
            <a:r>
              <a:rPr lang="zh-CN" altLang="en-US" dirty="0"/>
              <a:t>当用户请求（由于负载、缺失所需服务等原因）不能由所属的边缘服务器服务时，就能通过这种方式将任务交付给间接连接的其他边缘服务器。</a:t>
            </a:r>
            <a:endParaRPr lang="en-US" altLang="zh-CN" dirty="0"/>
          </a:p>
          <a:p>
            <a:r>
              <a:rPr lang="en-US" altLang="zh-CN" dirty="0"/>
              <a:t>1</a:t>
            </a:r>
            <a:r>
              <a:rPr lang="zh-CN" altLang="en-US" dirty="0"/>
              <a:t>、边缘服务器与云端交互，下载所需的应用与数据</a:t>
            </a:r>
            <a:endParaRPr lang="en-US" altLang="zh-CN" dirty="0"/>
          </a:p>
          <a:p>
            <a:r>
              <a:rPr lang="en-US" altLang="zh-CN" dirty="0"/>
              <a:t>2</a:t>
            </a:r>
            <a:r>
              <a:rPr lang="zh-CN" altLang="en-US" dirty="0"/>
              <a:t>、用户在请求服务时就可以直接请求已经存有相应服务的边缘服务器，而不用请求云计算中心，减小时延。终端只需将任务卸载给边缘服务器，并接收结果</a:t>
            </a:r>
            <a:endParaRPr lang="en-US" altLang="zh-CN" dirty="0"/>
          </a:p>
          <a:p>
            <a:r>
              <a:rPr lang="en-US" altLang="zh-CN" dirty="0"/>
              <a:t>3</a:t>
            </a:r>
            <a:r>
              <a:rPr lang="zh-CN" altLang="en-US" dirty="0"/>
              <a:t>、某一区域的边缘服务器之间构成一个边缘层，任务可以在整个边缘层内调度到最佳服务器执行。</a:t>
            </a:r>
            <a:endParaRPr lang="en-US" altLang="zh-CN" dirty="0"/>
          </a:p>
          <a:p>
            <a:r>
              <a:rPr lang="en-US" altLang="zh-CN" dirty="0"/>
              <a:t>4</a:t>
            </a:r>
            <a:r>
              <a:rPr lang="zh-CN" altLang="en-US" dirty="0"/>
              <a:t>、根据时间、空间等因素，边缘服务器可以更换自身所存储的应用与数据，以为用户提供更好的服务质量</a:t>
            </a:r>
          </a:p>
        </p:txBody>
      </p:sp>
      <p:sp>
        <p:nvSpPr>
          <p:cNvPr id="4" name="灯片编号占位符 3"/>
          <p:cNvSpPr>
            <a:spLocks noGrp="1"/>
          </p:cNvSpPr>
          <p:nvPr>
            <p:ph type="sldNum" sz="quarter" idx="5"/>
          </p:nvPr>
        </p:nvSpPr>
        <p:spPr/>
        <p:txBody>
          <a:bodyPr/>
          <a:lstStyle/>
          <a:p>
            <a:fld id="{30C6B5FD-8E4A-4E65-9938-2C0AD94BDF86}" type="slidenum">
              <a:rPr lang="zh-CN" altLang="en-US" smtClean="0"/>
              <a:t>4</a:t>
            </a:fld>
            <a:endParaRPr lang="zh-CN" altLang="en-US"/>
          </a:p>
        </p:txBody>
      </p:sp>
    </p:spTree>
    <p:extLst>
      <p:ext uri="{BB962C8B-B14F-4D97-AF65-F5344CB8AC3E}">
        <p14:creationId xmlns:p14="http://schemas.microsoft.com/office/powerpoint/2010/main" val="14023222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Century Gothic" panose="020B0502020202020204" pitchFamily="34" charset="0"/>
              </a:rPr>
              <a:t>▲ </a:t>
            </a:r>
            <a:r>
              <a:rPr lang="zh-CN" altLang="en-US" dirty="0"/>
              <a:t>为每个用户在每个时间间隔内增加泊松分布的请求负载（即改变每个用户在每个时间间隔内的请求数量），并且尝试不同的</a:t>
            </a:r>
            <a:r>
              <a:rPr lang="el-GR" altLang="zh-CN" dirty="0">
                <a:latin typeface="Century Gothic" panose="020B0502020202020204" pitchFamily="34" charset="0"/>
              </a:rPr>
              <a:t>λ</a:t>
            </a:r>
            <a:endParaRPr lang="en-US" altLang="zh-CN" dirty="0">
              <a:latin typeface="Century Gothic" panose="020B0502020202020204" pitchFamily="34" charset="0"/>
            </a:endParaRPr>
          </a:p>
          <a:p>
            <a:r>
              <a:rPr lang="zh-CN" altLang="en-US" dirty="0">
                <a:latin typeface="Century Gothic" panose="020B0502020202020204" pitchFamily="34" charset="0"/>
              </a:rPr>
              <a:t>▲</a:t>
            </a:r>
            <a:r>
              <a:rPr lang="zh-CN" altLang="en-US" sz="1200" b="0" i="0" kern="1200" dirty="0">
                <a:solidFill>
                  <a:schemeClr val="tx1"/>
                </a:solidFill>
                <a:effectLst/>
                <a:latin typeface="Century Gothic" panose="020B0502020202020204" pitchFamily="34" charset="0"/>
                <a:ea typeface="+mn-ea"/>
                <a:cs typeface="+mn-cs"/>
              </a:rPr>
              <a:t> </a:t>
            </a:r>
            <a:r>
              <a:rPr lang="zh-CN" altLang="en-US" sz="1200" b="0" i="0" kern="1200" dirty="0">
                <a:solidFill>
                  <a:schemeClr val="tx1"/>
                </a:solidFill>
                <a:effectLst/>
                <a:latin typeface="+mn-lt"/>
                <a:ea typeface="+mn-ea"/>
                <a:cs typeface="+mn-cs"/>
              </a:rPr>
              <a:t>泊松分布适合于描述单位时间内随机事件发生的次数。</a:t>
            </a:r>
            <a:endParaRPr lang="en-US" altLang="zh-CN" dirty="0">
              <a:latin typeface="Century Gothic" panose="020B0502020202020204" pitchFamily="34" charset="0"/>
            </a:endParaRPr>
          </a:p>
          <a:p>
            <a:r>
              <a:rPr lang="zh-CN" altLang="en-US" dirty="0">
                <a:latin typeface="Century Gothic" panose="020B0502020202020204" pitchFamily="34" charset="0"/>
              </a:rPr>
              <a:t>▲ 为了加快实验进程，将用户数量减少到</a:t>
            </a:r>
            <a:r>
              <a:rPr lang="en-US" altLang="zh-CN" dirty="0">
                <a:latin typeface="Century Gothic" panose="020B0502020202020204" pitchFamily="34" charset="0"/>
              </a:rPr>
              <a:t>50</a:t>
            </a:r>
            <a:r>
              <a:rPr lang="zh-CN" altLang="en-US" dirty="0">
                <a:latin typeface="Century Gothic" panose="020B0502020202020204" pitchFamily="34" charset="0"/>
              </a:rPr>
              <a:t>，边缘服务器数量减少到</a:t>
            </a:r>
            <a:r>
              <a:rPr lang="en-US" altLang="zh-CN" dirty="0">
                <a:latin typeface="Century Gothic" panose="020B0502020202020204" pitchFamily="34" charset="0"/>
              </a:rPr>
              <a:t>5</a:t>
            </a:r>
            <a:r>
              <a:rPr lang="zh-CN" altLang="en-US" dirty="0">
                <a:latin typeface="Century Gothic" panose="020B0502020202020204" pitchFamily="34" charset="0"/>
              </a:rPr>
              <a:t>，其他参数照旧，进行测试</a:t>
            </a:r>
            <a:endParaRPr lang="en-US" altLang="zh-CN" dirty="0">
              <a:latin typeface="Century Gothic" panose="020B0502020202020204" pitchFamily="34" charset="0"/>
            </a:endParaRPr>
          </a:p>
          <a:p>
            <a:r>
              <a:rPr lang="zh-CN" altLang="en-US" dirty="0">
                <a:latin typeface="Century Gothic" panose="020B0502020202020204" pitchFamily="34" charset="0"/>
                <a:sym typeface="Wingdings" panose="05000000000000000000" pitchFamily="2" charset="2"/>
              </a:rPr>
              <a:t>● 在同构情况下，随着</a:t>
            </a:r>
            <a:r>
              <a:rPr lang="el-GR" altLang="zh-CN" dirty="0">
                <a:latin typeface="Century Gothic" panose="020B0502020202020204" pitchFamily="34" charset="0"/>
              </a:rPr>
              <a:t>λ</a:t>
            </a:r>
            <a:r>
              <a:rPr lang="zh-CN" altLang="en-US" dirty="0">
                <a:latin typeface="Century Gothic" panose="020B0502020202020204" pitchFamily="34" charset="0"/>
              </a:rPr>
              <a:t>的提升，</a:t>
            </a:r>
            <a:r>
              <a:rPr lang="en-US" altLang="zh-CN" dirty="0">
                <a:latin typeface="Century Gothic" panose="020B0502020202020204" pitchFamily="34" charset="0"/>
              </a:rPr>
              <a:t>GSP-ORS</a:t>
            </a:r>
            <a:r>
              <a:rPr lang="zh-CN" altLang="en-US" dirty="0">
                <a:latin typeface="Century Gothic" panose="020B0502020202020204" pitchFamily="34" charset="0"/>
              </a:rPr>
              <a:t>的性能比启发式的几种算法更好，证明了</a:t>
            </a:r>
            <a:r>
              <a:rPr lang="en-US" altLang="zh-CN" dirty="0">
                <a:latin typeface="Century Gothic" panose="020B0502020202020204" pitchFamily="34" charset="0"/>
              </a:rPr>
              <a:t>GSP-ORS</a:t>
            </a:r>
            <a:r>
              <a:rPr lang="zh-CN" altLang="en-US" dirty="0">
                <a:latin typeface="Century Gothic" panose="020B0502020202020204" pitchFamily="34" charset="0"/>
              </a:rPr>
              <a:t>具有更好的平均性能</a:t>
            </a:r>
            <a:endParaRPr lang="en-US" altLang="zh-CN" dirty="0">
              <a:latin typeface="Century Gothic" panose="020B0502020202020204" pitchFamily="34" charset="0"/>
              <a:sym typeface="Wingdings" panose="05000000000000000000" pitchFamily="2" charset="2"/>
            </a:endParaRPr>
          </a:p>
          <a:p>
            <a:r>
              <a:rPr lang="zh-CN" altLang="en-US" dirty="0">
                <a:latin typeface="Century Gothic" panose="020B0502020202020204" pitchFamily="34" charset="0"/>
                <a:sym typeface="Wingdings" panose="05000000000000000000" pitchFamily="2" charset="2"/>
              </a:rPr>
              <a:t>● 在同构情况下，在启发式的几种方法中，</a:t>
            </a:r>
            <a:r>
              <a:rPr lang="en-US" altLang="zh-CN" dirty="0">
                <a:latin typeface="Century Gothic" panose="020B0502020202020204" pitchFamily="34" charset="0"/>
                <a:sym typeface="Wingdings" panose="05000000000000000000" pitchFamily="2" charset="2"/>
              </a:rPr>
              <a:t>GSP-GRS</a:t>
            </a:r>
            <a:r>
              <a:rPr lang="zh-CN" altLang="en-US" dirty="0">
                <a:latin typeface="Century Gothic" panose="020B0502020202020204" pitchFamily="34" charset="0"/>
                <a:sym typeface="Wingdings" panose="05000000000000000000" pitchFamily="2" charset="2"/>
              </a:rPr>
              <a:t>是性能最好的</a:t>
            </a:r>
            <a:endParaRPr lang="en-US" altLang="zh-CN" dirty="0">
              <a:latin typeface="Century Gothic" panose="020B0502020202020204" pitchFamily="34" charset="0"/>
              <a:sym typeface="Wingdings" panose="05000000000000000000" pitchFamily="2" charset="2"/>
            </a:endParaRPr>
          </a:p>
          <a:p>
            <a:r>
              <a:rPr lang="zh-CN" altLang="en-US" dirty="0">
                <a:latin typeface="Century Gothic" panose="020B0502020202020204" pitchFamily="34" charset="0"/>
                <a:sym typeface="Wingdings" panose="05000000000000000000" pitchFamily="2" charset="2"/>
              </a:rPr>
              <a:t>● 在异构情况下，与同构的情况类似</a:t>
            </a:r>
          </a:p>
          <a:p>
            <a:r>
              <a:rPr lang="zh-CN" altLang="en-US" dirty="0">
                <a:latin typeface="Century Gothic" panose="020B0502020202020204" pitchFamily="34" charset="0"/>
                <a:sym typeface="Wingdings" panose="05000000000000000000" pitchFamily="2" charset="2"/>
              </a:rPr>
              <a:t>●  然而，最优的启发式算法</a:t>
            </a:r>
            <a:r>
              <a:rPr lang="en-US" altLang="zh-CN" dirty="0">
                <a:latin typeface="Century Gothic" panose="020B0502020202020204" pitchFamily="34" charset="0"/>
                <a:sym typeface="Wingdings" panose="05000000000000000000" pitchFamily="2" charset="2"/>
              </a:rPr>
              <a:t>GSP-GRS</a:t>
            </a:r>
            <a:r>
              <a:rPr lang="zh-CN" altLang="en-US" dirty="0">
                <a:latin typeface="Century Gothic" panose="020B0502020202020204" pitchFamily="34" charset="0"/>
                <a:sym typeface="Wingdings" panose="05000000000000000000" pitchFamily="2" charset="2"/>
              </a:rPr>
              <a:t>算法与最优算法仍然有较大的差距，存在改进空间。</a:t>
            </a:r>
            <a:endParaRPr lang="zh-CN" altLang="en-US" dirty="0"/>
          </a:p>
        </p:txBody>
      </p:sp>
      <p:sp>
        <p:nvSpPr>
          <p:cNvPr id="4" name="灯片编号占位符 3"/>
          <p:cNvSpPr>
            <a:spLocks noGrp="1"/>
          </p:cNvSpPr>
          <p:nvPr>
            <p:ph type="sldNum" sz="quarter" idx="5"/>
          </p:nvPr>
        </p:nvSpPr>
        <p:spPr/>
        <p:txBody>
          <a:bodyPr/>
          <a:lstStyle/>
          <a:p>
            <a:fld id="{30C6B5FD-8E4A-4E65-9938-2C0AD94BDF86}" type="slidenum">
              <a:rPr lang="zh-CN" altLang="en-US" smtClean="0"/>
              <a:t>34</a:t>
            </a:fld>
            <a:endParaRPr lang="zh-CN" altLang="en-US"/>
          </a:p>
        </p:txBody>
      </p:sp>
    </p:spTree>
    <p:extLst>
      <p:ext uri="{BB962C8B-B14F-4D97-AF65-F5344CB8AC3E}">
        <p14:creationId xmlns:p14="http://schemas.microsoft.com/office/powerpoint/2010/main" val="37698458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latin typeface="Century Gothic" panose="020B0502020202020204" pitchFamily="34" charset="0"/>
                <a:sym typeface="Wingdings" panose="05000000000000000000" pitchFamily="2" charset="2"/>
              </a:rPr>
              <a:t>▲ 以上情况均是在同构情况下</a:t>
            </a:r>
            <a:endParaRPr lang="en-US" altLang="zh-CN" dirty="0">
              <a:latin typeface="Century Gothic" panose="020B0502020202020204" pitchFamily="34" charset="0"/>
              <a:sym typeface="Wingdings" panose="05000000000000000000" pitchFamily="2" charset="2"/>
            </a:endParaRPr>
          </a:p>
          <a:p>
            <a:r>
              <a:rPr lang="zh-CN" altLang="en-US" dirty="0">
                <a:latin typeface="Century Gothic" panose="020B0502020202020204" pitchFamily="34" charset="0"/>
                <a:sym typeface="Wingdings" panose="05000000000000000000" pitchFamily="2" charset="2"/>
              </a:rPr>
              <a:t>● 本文所提出的方法是基于已经知道用户请求与所需服务等各种信息。若想要将本文所提的方法用于在线环境，则需要预测用户需求（如位置、所需服务等）</a:t>
            </a:r>
            <a:endParaRPr lang="en-US" altLang="zh-CN" dirty="0">
              <a:latin typeface="Century Gothic" panose="020B0502020202020204" pitchFamily="34" charset="0"/>
              <a:sym typeface="Wingdings" panose="05000000000000000000" pitchFamily="2" charset="2"/>
            </a:endParaRPr>
          </a:p>
          <a:p>
            <a:r>
              <a:rPr lang="en-US" altLang="zh-CN" dirty="0">
                <a:latin typeface="Century Gothic" panose="020B0502020202020204" pitchFamily="34" charset="0"/>
                <a:sym typeface="Wingdings" panose="05000000000000000000" pitchFamily="2" charset="2"/>
              </a:rPr>
              <a:t>1</a:t>
            </a:r>
            <a:r>
              <a:rPr lang="zh-CN" altLang="en-US" dirty="0">
                <a:latin typeface="Century Gothic" panose="020B0502020202020204" pitchFamily="34" charset="0"/>
                <a:sym typeface="Wingdings" panose="05000000000000000000" pitchFamily="2" charset="2"/>
              </a:rPr>
              <a:t>、首先，基于预测的用户需求，使用本文提出的方法进行服务放置</a:t>
            </a:r>
            <a:endParaRPr lang="en-US" altLang="zh-CN" dirty="0">
              <a:latin typeface="Century Gothic" panose="020B0502020202020204" pitchFamily="34" charset="0"/>
              <a:sym typeface="Wingdings" panose="05000000000000000000" pitchFamily="2" charset="2"/>
            </a:endParaRPr>
          </a:p>
          <a:p>
            <a:r>
              <a:rPr lang="en-US" altLang="zh-CN" dirty="0">
                <a:latin typeface="Century Gothic" panose="020B0502020202020204" pitchFamily="34" charset="0"/>
                <a:sym typeface="Wingdings" panose="05000000000000000000" pitchFamily="2" charset="2"/>
              </a:rPr>
              <a:t>2</a:t>
            </a:r>
            <a:r>
              <a:rPr lang="zh-CN" altLang="en-US" dirty="0">
                <a:latin typeface="Century Gothic" panose="020B0502020202020204" pitchFamily="34" charset="0"/>
                <a:sym typeface="Wingdings" panose="05000000000000000000" pitchFamily="2" charset="2"/>
              </a:rPr>
              <a:t>、然后，基于已经完成的服务放置策略与用户真实需求，进行请求调度</a:t>
            </a:r>
            <a:endParaRPr lang="en-US" altLang="zh-CN" dirty="0">
              <a:latin typeface="Century Gothic" panose="020B0502020202020204" pitchFamily="34" charset="0"/>
              <a:sym typeface="Wingdings" panose="05000000000000000000" pitchFamily="2" charset="2"/>
            </a:endParaRPr>
          </a:p>
          <a:p>
            <a:r>
              <a:rPr lang="zh-CN" altLang="en-US" dirty="0">
                <a:latin typeface="Century Gothic" panose="020B0502020202020204" pitchFamily="34" charset="0"/>
                <a:sym typeface="Wingdings" panose="05000000000000000000" pitchFamily="2" charset="2"/>
              </a:rPr>
              <a:t>● 在这项仿真中，我们对每个用户在每个时间间隔内仅产生一个请求任务。</a:t>
            </a:r>
            <a:endParaRPr lang="en-US" altLang="zh-CN" dirty="0">
              <a:latin typeface="Century Gothic" panose="020B0502020202020204" pitchFamily="34" charset="0"/>
              <a:sym typeface="Wingdings" panose="05000000000000000000" pitchFamily="2" charset="2"/>
            </a:endParaRPr>
          </a:p>
          <a:p>
            <a:r>
              <a:rPr lang="zh-CN" altLang="en-US" dirty="0">
                <a:latin typeface="Century Gothic" panose="020B0502020202020204" pitchFamily="34" charset="0"/>
                <a:sym typeface="Wingdings" panose="05000000000000000000" pitchFamily="2" charset="2"/>
              </a:rPr>
              <a:t>● </a:t>
            </a:r>
            <a:r>
              <a:rPr lang="en-US" altLang="zh-CN" dirty="0">
                <a:latin typeface="Century Gothic" panose="020B0502020202020204" pitchFamily="34" charset="0"/>
                <a:sym typeface="Wingdings" panose="05000000000000000000" pitchFamily="2" charset="2"/>
              </a:rPr>
              <a:t>a</a:t>
            </a:r>
            <a:r>
              <a:rPr lang="zh-CN" altLang="en-US" dirty="0">
                <a:latin typeface="Century Gothic" panose="020B0502020202020204" pitchFamily="34" charset="0"/>
                <a:sym typeface="Wingdings" panose="05000000000000000000" pitchFamily="2" charset="2"/>
              </a:rPr>
              <a:t>利用用户当前位置，预测</a:t>
            </a:r>
            <a:r>
              <a:rPr lang="en-US" altLang="zh-CN" dirty="0">
                <a:latin typeface="Century Gothic" panose="020B0502020202020204" pitchFamily="34" charset="0"/>
                <a:sym typeface="Wingdings" panose="05000000000000000000" pitchFamily="2" charset="2"/>
              </a:rPr>
              <a:t>T</a:t>
            </a:r>
            <a:r>
              <a:rPr lang="zh-CN" altLang="en-US" dirty="0">
                <a:latin typeface="Century Gothic" panose="020B0502020202020204" pitchFamily="34" charset="0"/>
                <a:sym typeface="Wingdings" panose="05000000000000000000" pitchFamily="2" charset="2"/>
              </a:rPr>
              <a:t>个时间间隔后的位置情况，我们已经证明过在</a:t>
            </a:r>
            <a:r>
              <a:rPr lang="en-US" altLang="zh-CN" dirty="0">
                <a:latin typeface="Century Gothic" panose="020B0502020202020204" pitchFamily="34" charset="0"/>
                <a:sym typeface="Wingdings" panose="05000000000000000000" pitchFamily="2" charset="2"/>
              </a:rPr>
              <a:t>T=1</a:t>
            </a:r>
            <a:r>
              <a:rPr lang="zh-CN" altLang="en-US" dirty="0">
                <a:latin typeface="Century Gothic" panose="020B0502020202020204" pitchFamily="34" charset="0"/>
                <a:sym typeface="Wingdings" panose="05000000000000000000" pitchFamily="2" charset="2"/>
              </a:rPr>
              <a:t>时误差</a:t>
            </a:r>
            <a:r>
              <a:rPr lang="en-US" altLang="zh-CN" dirty="0">
                <a:latin typeface="Century Gothic" panose="020B0502020202020204" pitchFamily="34" charset="0"/>
                <a:sym typeface="Wingdings" panose="05000000000000000000" pitchFamily="2" charset="2"/>
              </a:rPr>
              <a:t>30%</a:t>
            </a:r>
            <a:r>
              <a:rPr lang="zh-CN" altLang="en-US" dirty="0">
                <a:latin typeface="Century Gothic" panose="020B0502020202020204" pitchFamily="34" charset="0"/>
                <a:sym typeface="Wingdings" panose="05000000000000000000" pitchFamily="2" charset="2"/>
              </a:rPr>
              <a:t>，</a:t>
            </a:r>
            <a:r>
              <a:rPr lang="en-US" altLang="zh-CN" dirty="0">
                <a:latin typeface="Century Gothic" panose="020B0502020202020204" pitchFamily="34" charset="0"/>
                <a:sym typeface="Wingdings" panose="05000000000000000000" pitchFamily="2" charset="2"/>
              </a:rPr>
              <a:t>T=20</a:t>
            </a:r>
            <a:r>
              <a:rPr lang="zh-CN" altLang="en-US" dirty="0">
                <a:latin typeface="Century Gothic" panose="020B0502020202020204" pitchFamily="34" charset="0"/>
                <a:sym typeface="Wingdings" panose="05000000000000000000" pitchFamily="2" charset="2"/>
              </a:rPr>
              <a:t>时误差</a:t>
            </a:r>
            <a:r>
              <a:rPr lang="en-US" altLang="zh-CN" dirty="0">
                <a:latin typeface="Century Gothic" panose="020B0502020202020204" pitchFamily="34" charset="0"/>
                <a:sym typeface="Wingdings" panose="05000000000000000000" pitchFamily="2" charset="2"/>
              </a:rPr>
              <a:t>87%</a:t>
            </a:r>
          </a:p>
          <a:p>
            <a:r>
              <a:rPr lang="zh-CN" altLang="en-US" dirty="0">
                <a:latin typeface="Century Gothic" panose="020B0502020202020204" pitchFamily="34" charset="0"/>
                <a:sym typeface="Wingdings" panose="05000000000000000000" pitchFamily="2" charset="2"/>
              </a:rPr>
              <a:t>最优化算法：没有误差的情况下，即利用当前位置进行服务放置</a:t>
            </a:r>
            <a:endParaRPr lang="en-US" altLang="zh-CN" dirty="0">
              <a:latin typeface="Century Gothic" panose="020B0502020202020204" pitchFamily="34" charset="0"/>
              <a:sym typeface="Wingdings" panose="05000000000000000000" pitchFamily="2" charset="2"/>
            </a:endParaRPr>
          </a:p>
          <a:p>
            <a:r>
              <a:rPr lang="zh-CN" altLang="en-US" dirty="0">
                <a:latin typeface="Century Gothic" panose="020B0502020202020204" pitchFamily="34" charset="0"/>
                <a:sym typeface="Wingdings" panose="05000000000000000000" pitchFamily="2" charset="2"/>
              </a:rPr>
              <a:t>可看出算法鲁棒性较好</a:t>
            </a:r>
            <a:endParaRPr lang="en-US" altLang="zh-CN" dirty="0">
              <a:latin typeface="Century Gothic" panose="020B0502020202020204" pitchFamily="34" charset="0"/>
              <a:sym typeface="Wingdings" panose="05000000000000000000" pitchFamily="2" charset="2"/>
            </a:endParaRPr>
          </a:p>
          <a:p>
            <a:r>
              <a:rPr lang="en-US" altLang="zh-CN" dirty="0">
                <a:latin typeface="Century Gothic" panose="020B0502020202020204" pitchFamily="34" charset="0"/>
                <a:sym typeface="Wingdings" panose="05000000000000000000" pitchFamily="2" charset="2"/>
              </a:rPr>
              <a:t>=========================</a:t>
            </a:r>
          </a:p>
          <a:p>
            <a:r>
              <a:rPr lang="zh-CN" altLang="en-US" dirty="0">
                <a:latin typeface="Century Gothic" panose="020B0502020202020204" pitchFamily="34" charset="0"/>
                <a:sym typeface="Wingdings" panose="05000000000000000000" pitchFamily="2" charset="2"/>
              </a:rPr>
              <a:t>● </a:t>
            </a:r>
            <a:r>
              <a:rPr lang="en-US" altLang="zh-CN" dirty="0">
                <a:latin typeface="Century Gothic" panose="020B0502020202020204" pitchFamily="34" charset="0"/>
                <a:sym typeface="Wingdings" panose="05000000000000000000" pitchFamily="2" charset="2"/>
              </a:rPr>
              <a:t>b</a:t>
            </a:r>
            <a:r>
              <a:rPr lang="zh-CN" altLang="en-US" dirty="0">
                <a:latin typeface="Century Gothic" panose="020B0502020202020204" pitchFamily="34" charset="0"/>
                <a:sym typeface="Wingdings" panose="05000000000000000000" pitchFamily="2" charset="2"/>
              </a:rPr>
              <a:t>与</a:t>
            </a:r>
            <a:r>
              <a:rPr lang="en-US" altLang="zh-CN" dirty="0">
                <a:latin typeface="Century Gothic" panose="020B0502020202020204" pitchFamily="34" charset="0"/>
                <a:sym typeface="Wingdings" panose="05000000000000000000" pitchFamily="2" charset="2"/>
              </a:rPr>
              <a:t>a</a:t>
            </a:r>
            <a:r>
              <a:rPr lang="zh-CN" altLang="en-US" dirty="0">
                <a:latin typeface="Century Gothic" panose="020B0502020202020204" pitchFamily="34" charset="0"/>
                <a:sym typeface="Wingdings" panose="05000000000000000000" pitchFamily="2" charset="2"/>
              </a:rPr>
              <a:t>类似，只不过预测的是用户请求的服务类型</a:t>
            </a:r>
            <a:endParaRPr lang="en-US" altLang="zh-CN" dirty="0">
              <a:latin typeface="Century Gothic" panose="020B0502020202020204" pitchFamily="34" charset="0"/>
              <a:sym typeface="Wingdings" panose="05000000000000000000" pitchFamily="2" charset="2"/>
            </a:endParaRPr>
          </a:p>
          <a:p>
            <a:r>
              <a:rPr lang="zh-CN" altLang="en-US" dirty="0">
                <a:latin typeface="Century Gothic" panose="020B0502020202020204" pitchFamily="34" charset="0"/>
                <a:sym typeface="Wingdings" panose="05000000000000000000" pitchFamily="2" charset="2"/>
              </a:rPr>
              <a:t>● 以</a:t>
            </a:r>
            <a:r>
              <a:rPr lang="en-US" altLang="zh-CN" dirty="0">
                <a:latin typeface="Century Gothic" panose="020B0502020202020204" pitchFamily="34" charset="0"/>
                <a:sym typeface="Wingdings" panose="05000000000000000000" pitchFamily="2" charset="2"/>
              </a:rPr>
              <a:t>p</a:t>
            </a:r>
            <a:r>
              <a:rPr lang="zh-CN" altLang="en-US" dirty="0">
                <a:latin typeface="Century Gothic" panose="020B0502020202020204" pitchFamily="34" charset="0"/>
                <a:sym typeface="Wingdings" panose="05000000000000000000" pitchFamily="2" charset="2"/>
              </a:rPr>
              <a:t>为概率请求新的服务，</a:t>
            </a:r>
            <a:r>
              <a:rPr lang="en-US" altLang="zh-CN" dirty="0">
                <a:latin typeface="Century Gothic" panose="020B0502020202020204" pitchFamily="34" charset="0"/>
                <a:sym typeface="Wingdings" panose="05000000000000000000" pitchFamily="2" charset="2"/>
              </a:rPr>
              <a:t>1-p</a:t>
            </a:r>
            <a:r>
              <a:rPr lang="zh-CN" altLang="en-US" dirty="0">
                <a:latin typeface="Century Gothic" panose="020B0502020202020204" pitchFamily="34" charset="0"/>
                <a:sym typeface="Wingdings" panose="05000000000000000000" pitchFamily="2" charset="2"/>
              </a:rPr>
              <a:t>为概率请求相同的服务，均为在</a:t>
            </a:r>
            <a:r>
              <a:rPr lang="en-US" altLang="zh-CN" dirty="0">
                <a:latin typeface="Century Gothic" panose="020B0502020202020204" pitchFamily="34" charset="0"/>
                <a:sym typeface="Wingdings" panose="05000000000000000000" pitchFamily="2" charset="2"/>
              </a:rPr>
              <a:t>t-1</a:t>
            </a:r>
            <a:r>
              <a:rPr lang="zh-CN" altLang="en-US" dirty="0">
                <a:latin typeface="Century Gothic" panose="020B0502020202020204" pitchFamily="34" charset="0"/>
                <a:sym typeface="Wingdings" panose="05000000000000000000" pitchFamily="2" charset="2"/>
              </a:rPr>
              <a:t>的时刻进行预测</a:t>
            </a:r>
            <a:endParaRPr lang="en-US" altLang="zh-CN" dirty="0">
              <a:latin typeface="Century Gothic" panose="020B0502020202020204" pitchFamily="34" charset="0"/>
              <a:sym typeface="Wingdings" panose="05000000000000000000" pitchFamily="2" charset="2"/>
            </a:endParaRPr>
          </a:p>
          <a:p>
            <a:r>
              <a:rPr lang="zh-CN" altLang="en-US" dirty="0">
                <a:latin typeface="Century Gothic" panose="020B0502020202020204" pitchFamily="34" charset="0"/>
                <a:sym typeface="Wingdings" panose="05000000000000000000" pitchFamily="2" charset="2"/>
              </a:rPr>
              <a:t>最优化算法：没有误差，即基于当前请求</a:t>
            </a:r>
            <a:endParaRPr lang="en-US" altLang="zh-CN" dirty="0">
              <a:latin typeface="Century Gothic" panose="020B0502020202020204" pitchFamily="34" charset="0"/>
              <a:sym typeface="Wingdings" panose="05000000000000000000" pitchFamily="2" charset="2"/>
            </a:endParaRPr>
          </a:p>
          <a:p>
            <a:r>
              <a:rPr lang="zh-CN" altLang="en-US" dirty="0">
                <a:latin typeface="Century Gothic" panose="020B0502020202020204" pitchFamily="34" charset="0"/>
                <a:sym typeface="Wingdings" panose="05000000000000000000" pitchFamily="2" charset="2"/>
              </a:rPr>
              <a:t>● 当</a:t>
            </a:r>
            <a:r>
              <a:rPr lang="en-US" altLang="zh-CN" dirty="0">
                <a:latin typeface="Century Gothic" panose="020B0502020202020204" pitchFamily="34" charset="0"/>
                <a:sym typeface="Wingdings" panose="05000000000000000000" pitchFamily="2" charset="2"/>
              </a:rPr>
              <a:t>p</a:t>
            </a:r>
            <a:r>
              <a:rPr lang="zh-CN" altLang="en-US" dirty="0">
                <a:latin typeface="Century Gothic" panose="020B0502020202020204" pitchFamily="34" charset="0"/>
                <a:sym typeface="Wingdings" panose="05000000000000000000" pitchFamily="2" charset="2"/>
              </a:rPr>
              <a:t>提升时，</a:t>
            </a:r>
            <a:r>
              <a:rPr lang="en-US" altLang="zh-CN" dirty="0">
                <a:latin typeface="Century Gothic" panose="020B0502020202020204" pitchFamily="34" charset="0"/>
                <a:sym typeface="Wingdings" panose="05000000000000000000" pitchFamily="2" charset="2"/>
              </a:rPr>
              <a:t>GSP-GRS</a:t>
            </a:r>
            <a:r>
              <a:rPr lang="zh-CN" altLang="en-US" dirty="0">
                <a:latin typeface="Century Gothic" panose="020B0502020202020204" pitchFamily="34" charset="0"/>
                <a:sym typeface="Wingdings" panose="05000000000000000000" pitchFamily="2" charset="2"/>
              </a:rPr>
              <a:t>与</a:t>
            </a:r>
            <a:r>
              <a:rPr lang="en-US" altLang="zh-CN" dirty="0">
                <a:latin typeface="Century Gothic" panose="020B0502020202020204" pitchFamily="34" charset="0"/>
                <a:sym typeface="Wingdings" panose="05000000000000000000" pitchFamily="2" charset="2"/>
              </a:rPr>
              <a:t>LP</a:t>
            </a:r>
            <a:r>
              <a:rPr lang="zh-CN" altLang="en-US" dirty="0">
                <a:latin typeface="Century Gothic" panose="020B0502020202020204" pitchFamily="34" charset="0"/>
                <a:sym typeface="Wingdings" panose="05000000000000000000" pitchFamily="2" charset="2"/>
              </a:rPr>
              <a:t>下降较快，因为当用户更频繁地改变了服务兴趣后，存在边缘服务器上的服务放置策略就变得低效。</a:t>
            </a:r>
            <a:endParaRPr lang="en-US" altLang="zh-CN" dirty="0">
              <a:latin typeface="Century Gothic" panose="020B0502020202020204" pitchFamily="34" charset="0"/>
              <a:sym typeface="Wingdings" panose="05000000000000000000" pitchFamily="2" charset="2"/>
            </a:endParaRPr>
          </a:p>
          <a:p>
            <a:r>
              <a:rPr lang="en-US" altLang="zh-CN" dirty="0">
                <a:latin typeface="Century Gothic" panose="020B0502020202020204" pitchFamily="34" charset="0"/>
                <a:sym typeface="Wingdings" panose="05000000000000000000" pitchFamily="2" charset="2"/>
              </a:rPr>
              <a:t>Top-R</a:t>
            </a:r>
            <a:r>
              <a:rPr lang="zh-CN" altLang="en-US" dirty="0">
                <a:latin typeface="Century Gothic" panose="020B0502020202020204" pitchFamily="34" charset="0"/>
                <a:sym typeface="Wingdings" panose="05000000000000000000" pitchFamily="2" charset="2"/>
              </a:rPr>
              <a:t>几乎不变是因为，它是基于服务欢迎度的，这个分布并没有变，新改变的服务仍是按照</a:t>
            </a:r>
            <a:r>
              <a:rPr lang="en-US" altLang="zh-CN" dirty="0" err="1">
                <a:latin typeface="Century Gothic" panose="020B0502020202020204" pitchFamily="34" charset="0"/>
                <a:sym typeface="Wingdings" panose="05000000000000000000" pitchFamily="2" charset="2"/>
              </a:rPr>
              <a:t>zipf</a:t>
            </a:r>
            <a:r>
              <a:rPr lang="zh-CN" altLang="en-US" dirty="0">
                <a:latin typeface="Century Gothic" panose="020B0502020202020204" pitchFamily="34" charset="0"/>
                <a:sym typeface="Wingdings" panose="05000000000000000000" pitchFamily="2" charset="2"/>
              </a:rPr>
              <a:t>的分布</a:t>
            </a:r>
            <a:endParaRPr lang="en-US" altLang="zh-CN" dirty="0">
              <a:latin typeface="Century Gothic" panose="020B0502020202020204" pitchFamily="34" charset="0"/>
              <a:sym typeface="Wingdings" panose="05000000000000000000" pitchFamily="2" charset="2"/>
            </a:endParaRPr>
          </a:p>
          <a:p>
            <a:r>
              <a:rPr lang="zh-CN" altLang="en-US" dirty="0">
                <a:latin typeface="Century Gothic" panose="020B0502020202020204" pitchFamily="34" charset="0"/>
                <a:sym typeface="Wingdings" panose="05000000000000000000" pitchFamily="2" charset="2"/>
              </a:rPr>
              <a:t>● 我们发现</a:t>
            </a:r>
            <a:r>
              <a:rPr lang="en-US" altLang="zh-CN" dirty="0">
                <a:latin typeface="Century Gothic" panose="020B0502020202020204" pitchFamily="34" charset="0"/>
                <a:sym typeface="Wingdings" panose="05000000000000000000" pitchFamily="2" charset="2"/>
              </a:rPr>
              <a:t>GSP-ORS</a:t>
            </a:r>
            <a:r>
              <a:rPr lang="zh-CN" altLang="en-US" dirty="0">
                <a:latin typeface="Century Gothic" panose="020B0502020202020204" pitchFamily="34" charset="0"/>
                <a:sym typeface="Wingdings" panose="05000000000000000000" pitchFamily="2" charset="2"/>
              </a:rPr>
              <a:t>具有较强的鲁棒性</a:t>
            </a:r>
            <a:endParaRPr lang="zh-CN" altLang="en-US" dirty="0"/>
          </a:p>
        </p:txBody>
      </p:sp>
      <p:sp>
        <p:nvSpPr>
          <p:cNvPr id="4" name="灯片编号占位符 3"/>
          <p:cNvSpPr>
            <a:spLocks noGrp="1"/>
          </p:cNvSpPr>
          <p:nvPr>
            <p:ph type="sldNum" sz="quarter" idx="5"/>
          </p:nvPr>
        </p:nvSpPr>
        <p:spPr/>
        <p:txBody>
          <a:bodyPr/>
          <a:lstStyle/>
          <a:p>
            <a:fld id="{30C6B5FD-8E4A-4E65-9938-2C0AD94BDF86}" type="slidenum">
              <a:rPr lang="zh-CN" altLang="en-US" smtClean="0"/>
              <a:t>35</a:t>
            </a:fld>
            <a:endParaRPr lang="zh-CN" altLang="en-US"/>
          </a:p>
        </p:txBody>
      </p:sp>
    </p:spTree>
    <p:extLst>
      <p:ext uri="{BB962C8B-B14F-4D97-AF65-F5344CB8AC3E}">
        <p14:creationId xmlns:p14="http://schemas.microsoft.com/office/powerpoint/2010/main" val="52509000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Century Gothic" panose="020B0502020202020204" pitchFamily="34" charset="0"/>
                <a:ea typeface="黑体" panose="02010609060101010101" pitchFamily="49" charset="-122"/>
              </a:rPr>
              <a:t>● </a:t>
            </a:r>
            <a:r>
              <a:rPr lang="zh-CN" altLang="en-US" dirty="0">
                <a:latin typeface="黑体" panose="02010609060101010101" pitchFamily="49" charset="-122"/>
                <a:ea typeface="黑体" panose="02010609060101010101" pitchFamily="49" charset="-122"/>
              </a:rPr>
              <a:t>证明</a:t>
            </a:r>
            <a:r>
              <a:rPr lang="en-US" altLang="zh-CN" dirty="0">
                <a:latin typeface="黑体" panose="02010609060101010101" pitchFamily="49" charset="-122"/>
                <a:ea typeface="黑体" panose="02010609060101010101" pitchFamily="49" charset="-122"/>
              </a:rPr>
              <a:t>NP-hard</a:t>
            </a:r>
            <a:r>
              <a:rPr lang="zh-CN" altLang="en-US" dirty="0">
                <a:latin typeface="黑体" panose="02010609060101010101" pitchFamily="49" charset="-122"/>
                <a:ea typeface="黑体" panose="02010609060101010101" pitchFamily="49" charset="-122"/>
              </a:rPr>
              <a:t>的思路巧妙</a:t>
            </a:r>
            <a:endParaRPr lang="en-US" altLang="zh-CN" dirty="0">
              <a:latin typeface="黑体" panose="02010609060101010101" pitchFamily="49" charset="-122"/>
              <a:ea typeface="黑体" panose="02010609060101010101" pitchFamily="49"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、服务放置子问题是导致</a:t>
            </a:r>
            <a:r>
              <a:rPr lang="en-US" altLang="zh-CN" dirty="0">
                <a:latin typeface="黑体" panose="02010609060101010101" pitchFamily="49" charset="-122"/>
                <a:ea typeface="黑体" panose="02010609060101010101" pitchFamily="49" charset="-122"/>
              </a:rPr>
              <a:t>NP-hard</a:t>
            </a:r>
            <a:r>
              <a:rPr lang="zh-CN" altLang="en-US" dirty="0">
                <a:latin typeface="黑体" panose="02010609060101010101" pitchFamily="49" charset="-122"/>
                <a:ea typeface="黑体" panose="02010609060101010101" pitchFamily="49" charset="-122"/>
              </a:rPr>
              <a:t>主要原因的证明过程</a:t>
            </a:r>
            <a:endParaRPr lang="en-US" altLang="zh-CN" dirty="0">
              <a:latin typeface="黑体" panose="02010609060101010101" pitchFamily="49" charset="-122"/>
              <a:ea typeface="黑体" panose="02010609060101010101" pitchFamily="49"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2</a:t>
            </a:r>
            <a:r>
              <a:rPr lang="zh-CN" altLang="en-US" dirty="0"/>
              <a:t>、</a:t>
            </a:r>
            <a:r>
              <a:rPr lang="zh-CN" altLang="en-US" dirty="0">
                <a:latin typeface="黑体" panose="02010609060101010101" pitchFamily="49" charset="-122"/>
                <a:ea typeface="黑体" panose="02010609060101010101" pitchFamily="49" charset="-122"/>
              </a:rPr>
              <a:t>证特殊情况的</a:t>
            </a:r>
            <a:r>
              <a:rPr lang="en-US" altLang="zh-CN" dirty="0">
                <a:latin typeface="黑体" panose="02010609060101010101" pitchFamily="49" charset="-122"/>
                <a:ea typeface="黑体" panose="02010609060101010101" pitchFamily="49" charset="-122"/>
              </a:rPr>
              <a:t>NP-hard</a:t>
            </a:r>
            <a:r>
              <a:rPr lang="zh-CN" altLang="en-US" dirty="0">
                <a:latin typeface="黑体" panose="02010609060101010101" pitchFamily="49" charset="-122"/>
                <a:ea typeface="黑体" panose="02010609060101010101" pitchFamily="49" charset="-122"/>
              </a:rPr>
              <a:t>间接证明了一般情况下的</a:t>
            </a:r>
            <a:r>
              <a:rPr lang="en-US" altLang="zh-CN" dirty="0">
                <a:latin typeface="黑体" panose="02010609060101010101" pitchFamily="49" charset="-122"/>
                <a:ea typeface="黑体" panose="02010609060101010101" pitchFamily="49" charset="-122"/>
              </a:rPr>
              <a:t>NP-hard</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Century Gothic" panose="020B0502020202020204" pitchFamily="34" charset="0"/>
                <a:ea typeface="黑体" panose="02010609060101010101" pitchFamily="49" charset="-122"/>
              </a:rPr>
              <a:t>●</a:t>
            </a:r>
            <a:r>
              <a:rPr lang="zh-CN" altLang="en-US" dirty="0">
                <a:latin typeface="黑体" panose="02010609060101010101" pitchFamily="49" charset="-122"/>
                <a:ea typeface="黑体" panose="02010609060101010101" pitchFamily="49" charset="-122"/>
              </a:rPr>
              <a:t>联系现有知识，将请求调度问题转化为最大流问题</a:t>
            </a:r>
            <a:endParaRPr lang="en-US" altLang="zh-CN" dirty="0">
              <a:latin typeface="黑体" panose="02010609060101010101" pitchFamily="49" charset="-122"/>
              <a:ea typeface="黑体" panose="02010609060101010101" pitchFamily="49"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Century Gothic" panose="020B0502020202020204" pitchFamily="34" charset="0"/>
                <a:ea typeface="黑体" panose="02010609060101010101" pitchFamily="49" charset="-122"/>
              </a:rPr>
              <a:t>●解决问题</a:t>
            </a:r>
            <a:r>
              <a:rPr lang="zh-CN" altLang="en-US" dirty="0">
                <a:latin typeface="黑体" panose="02010609060101010101" pitchFamily="49" charset="-122"/>
                <a:ea typeface="黑体" panose="02010609060101010101" pitchFamily="49" charset="-122"/>
              </a:rPr>
              <a:t>思路、逻辑清晰、逐层递进</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a:t>
            </a:r>
            <a:r>
              <a:rPr lang="zh-CN" altLang="en-US" dirty="0">
                <a:latin typeface="Century Gothic" panose="020B0502020202020204" pitchFamily="34" charset="0"/>
                <a:ea typeface="黑体" panose="02010609060101010101" pitchFamily="49" charset="-122"/>
              </a:rPr>
              <a:t>根据放置策略</a:t>
            </a:r>
            <a:r>
              <a:rPr lang="zh-CN" altLang="en-US" dirty="0">
                <a:latin typeface="黑体" panose="02010609060101010101" pitchFamily="49" charset="-122"/>
                <a:ea typeface="黑体" panose="02010609060101010101" pitchFamily="49" charset="-122"/>
              </a:rPr>
              <a:t>解决请求调度问题</a:t>
            </a:r>
            <a:endParaRPr lang="en-US" altLang="zh-CN" dirty="0">
              <a:latin typeface="黑体" panose="02010609060101010101" pitchFamily="49" charset="-122"/>
              <a:ea typeface="黑体" panose="02010609060101010101" pitchFamily="49"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黑体" panose="02010609060101010101" pitchFamily="49" charset="-122"/>
                <a:ea typeface="黑体" panose="02010609060101010101" pitchFamily="49" charset="-122"/>
              </a:rPr>
              <a:t>2</a:t>
            </a:r>
            <a:r>
              <a:rPr lang="zh-CN" altLang="en-US" dirty="0">
                <a:latin typeface="黑体" panose="02010609060101010101" pitchFamily="49" charset="-122"/>
                <a:ea typeface="黑体" panose="02010609060101010101" pitchFamily="49" charset="-122"/>
              </a:rPr>
              <a:t>、</a:t>
            </a:r>
            <a:r>
              <a:rPr lang="zh-CN" altLang="en-US" dirty="0">
                <a:latin typeface="Century Gothic" panose="020B0502020202020204" pitchFamily="34" charset="0"/>
                <a:ea typeface="黑体" panose="02010609060101010101" pitchFamily="49" charset="-122"/>
              </a:rPr>
              <a:t>利用得到的请求调度方案，联合优化服务放置与请求调度问题</a:t>
            </a:r>
            <a:endParaRPr lang="zh-CN" altLang="en-US"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3</a:t>
            </a:r>
            <a:r>
              <a:rPr lang="zh-CN" altLang="en-US" dirty="0"/>
              <a:t>、</a:t>
            </a:r>
            <a:r>
              <a:rPr lang="zh-CN" altLang="en-US" dirty="0">
                <a:latin typeface="Century Gothic" panose="020B0502020202020204" pitchFamily="34" charset="0"/>
                <a:ea typeface="黑体" panose="02010609060101010101" pitchFamily="49" charset="-122"/>
              </a:rPr>
              <a:t>降低复杂度，</a:t>
            </a:r>
            <a:r>
              <a:rPr lang="zh-CN" altLang="en-US" dirty="0">
                <a:latin typeface="黑体" panose="02010609060101010101" pitchFamily="49" charset="-122"/>
                <a:ea typeface="黑体" panose="02010609060101010101" pitchFamily="49" charset="-122"/>
              </a:rPr>
              <a:t>寻找启发式算法更快求得近似较优解</a:t>
            </a:r>
            <a:endParaRPr lang="zh-CN" alt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latin typeface="黑体" panose="02010609060101010101" pitchFamily="49" charset="-122"/>
              <a:ea typeface="黑体" panose="02010609060101010101" pitchFamily="49" charset="-122"/>
            </a:endParaRPr>
          </a:p>
          <a:p>
            <a:endParaRPr lang="zh-CN" altLang="en-US" dirty="0"/>
          </a:p>
        </p:txBody>
      </p:sp>
      <p:sp>
        <p:nvSpPr>
          <p:cNvPr id="4" name="灯片编号占位符 3"/>
          <p:cNvSpPr>
            <a:spLocks noGrp="1"/>
          </p:cNvSpPr>
          <p:nvPr>
            <p:ph type="sldNum" sz="quarter" idx="10"/>
          </p:nvPr>
        </p:nvSpPr>
        <p:spPr/>
        <p:txBody>
          <a:bodyPr/>
          <a:lstStyle/>
          <a:p>
            <a:fld id="{30C6B5FD-8E4A-4E65-9938-2C0AD94BDF86}" type="slidenum">
              <a:rPr lang="zh-CN" altLang="en-US" smtClean="0"/>
              <a:t>36</a:t>
            </a:fld>
            <a:endParaRPr lang="zh-CN" altLang="en-US"/>
          </a:p>
        </p:txBody>
      </p:sp>
    </p:spTree>
    <p:extLst>
      <p:ext uri="{BB962C8B-B14F-4D97-AF65-F5344CB8AC3E}">
        <p14:creationId xmlns:p14="http://schemas.microsoft.com/office/powerpoint/2010/main" val="11679983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讲大体的执行思路。</a:t>
            </a:r>
            <a:endParaRPr lang="en-US" altLang="zh-CN" dirty="0"/>
          </a:p>
          <a:p>
            <a:r>
              <a:rPr lang="zh-CN" altLang="en-US" dirty="0"/>
              <a:t>服务放置：用户可以将任务卸载到边缘云执行，而对于某些任务边缘云上需要有对应的模型才能进行处理，故而需要提前存储模型</a:t>
            </a:r>
            <a:r>
              <a:rPr lang="en-US" altLang="zh-CN" dirty="0"/>
              <a:t>……</a:t>
            </a:r>
          </a:p>
          <a:p>
            <a:r>
              <a:rPr lang="zh-CN" altLang="en-US" dirty="0"/>
              <a:t>请求调度：当直连的边缘服务器无法为用户提供服务时，需要将用户的请求任务调度到存有模型的相应的边缘服务器</a:t>
            </a:r>
          </a:p>
        </p:txBody>
      </p:sp>
      <p:sp>
        <p:nvSpPr>
          <p:cNvPr id="4" name="灯片编号占位符 3"/>
          <p:cNvSpPr>
            <a:spLocks noGrp="1"/>
          </p:cNvSpPr>
          <p:nvPr>
            <p:ph type="sldNum" sz="quarter" idx="5"/>
          </p:nvPr>
        </p:nvSpPr>
        <p:spPr/>
        <p:txBody>
          <a:bodyPr/>
          <a:lstStyle/>
          <a:p>
            <a:fld id="{30C6B5FD-8E4A-4E65-9938-2C0AD94BDF86}" type="slidenum">
              <a:rPr lang="zh-CN" altLang="en-US" smtClean="0"/>
              <a:t>5</a:t>
            </a:fld>
            <a:endParaRPr lang="zh-CN" altLang="en-US"/>
          </a:p>
        </p:txBody>
      </p:sp>
    </p:spTree>
    <p:extLst>
      <p:ext uri="{BB962C8B-B14F-4D97-AF65-F5344CB8AC3E}">
        <p14:creationId xmlns:p14="http://schemas.microsoft.com/office/powerpoint/2010/main" val="28450292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存储资源：可共享资源</a:t>
            </a:r>
            <a:endParaRPr lang="en-US" altLang="zh-CN" dirty="0"/>
          </a:p>
          <a:p>
            <a:r>
              <a:rPr lang="zh-CN" altLang="en-US" dirty="0"/>
              <a:t>计算、通信资源：不可共享资源</a:t>
            </a:r>
            <a:endParaRPr lang="en-US" altLang="zh-CN" dirty="0"/>
          </a:p>
          <a:p>
            <a:r>
              <a:rPr lang="zh-CN" altLang="en-US" dirty="0">
                <a:latin typeface="Century Gothic" panose="020B0502020202020204" pitchFamily="34" charset="0"/>
                <a:ea typeface="黑体" panose="02010609060101010101" pitchFamily="49" charset="-122"/>
              </a:rPr>
              <a:t>● </a:t>
            </a:r>
            <a:r>
              <a:rPr lang="en-US" altLang="zh-CN" sz="1200" b="0" i="0" kern="1200" dirty="0" err="1">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、带宽在同一时刻只能被一个单元所使用</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而数据库、模型数据在同一时刻可被多个请求访问。</a:t>
            </a:r>
            <a:endParaRPr lang="zh-CN" altLang="en-US" dirty="0"/>
          </a:p>
          <a:p>
            <a:r>
              <a:rPr lang="zh-CN" altLang="en-US" dirty="0">
                <a:latin typeface="Century Gothic" panose="020B0502020202020204" pitchFamily="34" charset="0"/>
                <a:ea typeface="黑体" panose="02010609060101010101" pitchFamily="49" charset="-122"/>
              </a:rPr>
              <a:t>● </a:t>
            </a:r>
            <a:r>
              <a:rPr lang="zh-CN" altLang="en-US" dirty="0"/>
              <a:t>此处将带宽认为不可共享资源是在：不考虑频分多路复用的情况下</a:t>
            </a:r>
          </a:p>
          <a:p>
            <a:r>
              <a:rPr lang="zh-CN" altLang="en-US" dirty="0">
                <a:latin typeface="Century Gothic" panose="020B0502020202020204" pitchFamily="34" charset="0"/>
                <a:ea typeface="黑体" panose="02010609060101010101" pitchFamily="49" charset="-122"/>
              </a:rPr>
              <a:t>● </a:t>
            </a:r>
            <a:r>
              <a:rPr lang="zh-CN" altLang="en-US" dirty="0">
                <a:latin typeface="黑体" panose="02010609060101010101" pitchFamily="49" charset="-122"/>
                <a:ea typeface="黑体" panose="02010609060101010101" pitchFamily="49" charset="-122"/>
              </a:rPr>
              <a:t>当有任务正在执行且占用</a:t>
            </a:r>
            <a:r>
              <a:rPr lang="en-US" altLang="zh-CN" dirty="0" err="1">
                <a:latin typeface="黑体" panose="02010609060101010101" pitchFamily="49" charset="-122"/>
                <a:ea typeface="黑体" panose="02010609060101010101" pitchFamily="49" charset="-122"/>
              </a:rPr>
              <a:t>cpu</a:t>
            </a:r>
            <a:r>
              <a:rPr lang="zh-CN" altLang="en-US" dirty="0">
                <a:latin typeface="黑体" panose="02010609060101010101" pitchFamily="49" charset="-122"/>
                <a:ea typeface="黑体" panose="02010609060101010101" pitchFamily="49" charset="-122"/>
              </a:rPr>
              <a:t>、带宽等不可共享资源时，其他任务只能等待不可共享资源释放后才能执行</a:t>
            </a:r>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r>
              <a:rPr lang="en-US" altLang="zh-CN" dirty="0" err="1">
                <a:latin typeface="黑体" panose="02010609060101010101" pitchFamily="49" charset="-122"/>
                <a:ea typeface="黑体" panose="02010609060101010101" pitchFamily="49" charset="-122"/>
              </a:rPr>
              <a:t>Pps</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、存储模型指的是存入边缘云的内存，表示该边缘云同时能为有限的应用提供服务。</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2</a:t>
            </a:r>
            <a:r>
              <a:rPr lang="zh-CN" altLang="en-US" dirty="0">
                <a:latin typeface="黑体" panose="02010609060101010101" pitchFamily="49" charset="-122"/>
                <a:ea typeface="黑体" panose="02010609060101010101" pitchFamily="49" charset="-122"/>
              </a:rPr>
              <a:t>、认为用户任务是一个持续性的任务，长期不停地上传数据占用带宽资源，在边缘服务器端持续不断地计算占用</a:t>
            </a:r>
            <a:r>
              <a:rPr lang="en-US" altLang="zh-CN" dirty="0" err="1">
                <a:latin typeface="黑体" panose="02010609060101010101" pitchFamily="49" charset="-122"/>
                <a:ea typeface="黑体" panose="02010609060101010101" pitchFamily="49" charset="-122"/>
              </a:rPr>
              <a:t>cpu</a:t>
            </a:r>
            <a:r>
              <a:rPr lang="zh-CN" altLang="en-US" dirty="0">
                <a:latin typeface="黑体" panose="02010609060101010101" pitchFamily="49" charset="-122"/>
                <a:ea typeface="黑体" panose="02010609060101010101" pitchFamily="49" charset="-122"/>
              </a:rPr>
              <a:t>资源</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3</a:t>
            </a:r>
            <a:r>
              <a:rPr lang="zh-CN" altLang="en-US" dirty="0">
                <a:latin typeface="黑体" panose="02010609060101010101" pitchFamily="49" charset="-122"/>
                <a:ea typeface="黑体" panose="02010609060101010101" pitchFamily="49" charset="-122"/>
              </a:rPr>
              <a:t>、资源限制表示：边缘云在不影响性能的情况下，最多能够同时为多少用户提供服务。</a:t>
            </a:r>
            <a:endParaRPr lang="zh-CN" altLang="en-US" dirty="0"/>
          </a:p>
        </p:txBody>
      </p:sp>
      <p:sp>
        <p:nvSpPr>
          <p:cNvPr id="4" name="灯片编号占位符 3"/>
          <p:cNvSpPr>
            <a:spLocks noGrp="1"/>
          </p:cNvSpPr>
          <p:nvPr>
            <p:ph type="sldNum" sz="quarter" idx="5"/>
          </p:nvPr>
        </p:nvSpPr>
        <p:spPr/>
        <p:txBody>
          <a:bodyPr/>
          <a:lstStyle/>
          <a:p>
            <a:fld id="{30C6B5FD-8E4A-4E65-9938-2C0AD94BDF86}" type="slidenum">
              <a:rPr lang="zh-CN" altLang="en-US" smtClean="0"/>
              <a:t>6</a:t>
            </a:fld>
            <a:endParaRPr lang="zh-CN" altLang="en-US"/>
          </a:p>
        </p:txBody>
      </p:sp>
    </p:spTree>
    <p:extLst>
      <p:ext uri="{BB962C8B-B14F-4D97-AF65-F5344CB8AC3E}">
        <p14:creationId xmlns:p14="http://schemas.microsoft.com/office/powerpoint/2010/main" val="40178495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entury Gothic" panose="020B0502020202020204" pitchFamily="34" charset="0"/>
                <a:ea typeface="黑体" panose="02010609060101010101" pitchFamily="49" charset="-122"/>
              </a:rPr>
              <a:t>▲</a:t>
            </a:r>
            <a:r>
              <a:rPr lang="zh-CN" altLang="en-US" dirty="0">
                <a:latin typeface="Century Gothic" panose="020B0502020202020204" pitchFamily="34" charset="0"/>
                <a:ea typeface="黑体" panose="02010609060101010101" pitchFamily="49" charset="-122"/>
              </a:rPr>
              <a:t>已知用户所请求服务的情况下，对边缘云进行服务放置</a:t>
            </a:r>
            <a:endParaRPr lang="en-US" altLang="zh-CN" dirty="0">
              <a:latin typeface="Century Gothic" panose="020B0502020202020204" pitchFamily="34" charset="0"/>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latin typeface="Century Gothic" panose="020B0502020202020204" pitchFamily="34" charset="0"/>
                <a:ea typeface="黑体" panose="02010609060101010101" pitchFamily="49" charset="-122"/>
              </a:rPr>
              <a:t>▲</a:t>
            </a:r>
            <a:r>
              <a:rPr lang="zh-CN" altLang="en-US" dirty="0">
                <a:latin typeface="Century Gothic" panose="020B0502020202020204" pitchFamily="34" charset="0"/>
                <a:ea typeface="黑体" panose="02010609060101010101" pitchFamily="49" charset="-122"/>
              </a:rPr>
              <a:t>寻找一种尽可能最佳的服务放置策略</a:t>
            </a:r>
            <a:endParaRPr lang="en-US" altLang="zh-CN" dirty="0">
              <a:latin typeface="Century Gothic" panose="020B0502020202020204" pitchFamily="34" charset="0"/>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latin typeface="Century Gothic" panose="020B0502020202020204" pitchFamily="34" charset="0"/>
              <a:ea typeface="黑体" panose="02010609060101010101" pitchFamily="49"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latin typeface="Century Gothic" panose="020B0502020202020204" pitchFamily="34" charset="0"/>
                <a:ea typeface="黑体" panose="02010609060101010101" pitchFamily="49" charset="-122"/>
              </a:rPr>
              <a:t>● </a:t>
            </a:r>
            <a:r>
              <a:rPr lang="zh-CN" altLang="en-US" dirty="0">
                <a:latin typeface="黑体" panose="02010609060101010101" pitchFamily="49" charset="-122"/>
                <a:ea typeface="黑体" panose="02010609060101010101" pitchFamily="49" charset="-122"/>
              </a:rPr>
              <a:t>一般的计算任务：边缘服务器上的资源消耗 </a:t>
            </a: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调度到它执行计算的所有任务的需求总和（均为不可共享资源） ； 实时数据分析任务需要考虑模型与数据库，为不可共享资源</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可共享资源</a:t>
            </a:r>
            <a:endParaRPr lang="en-US" altLang="zh-CN" dirty="0">
              <a:latin typeface="黑体" panose="02010609060101010101" pitchFamily="49" charset="-122"/>
              <a:ea typeface="黑体" panose="02010609060101010101" pitchFamily="49" charset="-122"/>
            </a:endParaRPr>
          </a:p>
        </p:txBody>
      </p:sp>
      <p:sp>
        <p:nvSpPr>
          <p:cNvPr id="4" name="灯片编号占位符 3"/>
          <p:cNvSpPr>
            <a:spLocks noGrp="1"/>
          </p:cNvSpPr>
          <p:nvPr>
            <p:ph type="sldNum" sz="quarter" idx="5"/>
          </p:nvPr>
        </p:nvSpPr>
        <p:spPr/>
        <p:txBody>
          <a:bodyPr/>
          <a:lstStyle/>
          <a:p>
            <a:fld id="{30C6B5FD-8E4A-4E65-9938-2C0AD94BDF86}" type="slidenum">
              <a:rPr lang="zh-CN" altLang="en-US" smtClean="0"/>
              <a:t>7</a:t>
            </a:fld>
            <a:endParaRPr lang="zh-CN" altLang="en-US"/>
          </a:p>
        </p:txBody>
      </p:sp>
    </p:spTree>
    <p:extLst>
      <p:ext uri="{BB962C8B-B14F-4D97-AF65-F5344CB8AC3E}">
        <p14:creationId xmlns:p14="http://schemas.microsoft.com/office/powerpoint/2010/main" val="1820772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在当前服务放置与用户请求任务的情况下，</a:t>
            </a:r>
          </a:p>
        </p:txBody>
      </p:sp>
      <p:sp>
        <p:nvSpPr>
          <p:cNvPr id="4" name="灯片编号占位符 3"/>
          <p:cNvSpPr>
            <a:spLocks noGrp="1"/>
          </p:cNvSpPr>
          <p:nvPr>
            <p:ph type="sldNum" sz="quarter" idx="5"/>
          </p:nvPr>
        </p:nvSpPr>
        <p:spPr/>
        <p:txBody>
          <a:bodyPr/>
          <a:lstStyle/>
          <a:p>
            <a:fld id="{30C6B5FD-8E4A-4E65-9938-2C0AD94BDF86}" type="slidenum">
              <a:rPr lang="zh-CN" altLang="en-US" smtClean="0"/>
              <a:t>8</a:t>
            </a:fld>
            <a:endParaRPr lang="zh-CN" altLang="en-US"/>
          </a:p>
        </p:txBody>
      </p:sp>
    </p:spTree>
    <p:extLst>
      <p:ext uri="{BB962C8B-B14F-4D97-AF65-F5344CB8AC3E}">
        <p14:creationId xmlns:p14="http://schemas.microsoft.com/office/powerpoint/2010/main" val="28039091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、边缘云的通信资源不足，用户任务不够卸载，需要选择</a:t>
            </a:r>
            <a:endParaRPr lang="en-US" altLang="zh-CN" dirty="0"/>
          </a:p>
          <a:p>
            <a:r>
              <a:rPr lang="en-US" altLang="zh-CN" dirty="0"/>
              <a:t>2</a:t>
            </a:r>
            <a:r>
              <a:rPr lang="zh-CN" altLang="en-US" dirty="0"/>
              <a:t>、红色因通信资源受限无法卸载，紫色因没有模型无法卸载</a:t>
            </a:r>
            <a:endParaRPr lang="en-US" altLang="zh-CN" dirty="0"/>
          </a:p>
          <a:p>
            <a:r>
              <a:rPr lang="zh-CN" altLang="en-US" dirty="0"/>
              <a:t>选择调度：选择将哪些任务进行卸载，哪些任务放弃</a:t>
            </a:r>
          </a:p>
        </p:txBody>
      </p:sp>
      <p:sp>
        <p:nvSpPr>
          <p:cNvPr id="4" name="灯片编号占位符 3"/>
          <p:cNvSpPr>
            <a:spLocks noGrp="1"/>
          </p:cNvSpPr>
          <p:nvPr>
            <p:ph type="sldNum" sz="quarter" idx="5"/>
          </p:nvPr>
        </p:nvSpPr>
        <p:spPr/>
        <p:txBody>
          <a:bodyPr/>
          <a:lstStyle/>
          <a:p>
            <a:fld id="{30C6B5FD-8E4A-4E65-9938-2C0AD94BDF86}" type="slidenum">
              <a:rPr lang="zh-CN" altLang="en-US" smtClean="0"/>
              <a:t>9</a:t>
            </a:fld>
            <a:endParaRPr lang="zh-CN" altLang="en-US"/>
          </a:p>
        </p:txBody>
      </p:sp>
    </p:spTree>
    <p:extLst>
      <p:ext uri="{BB962C8B-B14F-4D97-AF65-F5344CB8AC3E}">
        <p14:creationId xmlns:p14="http://schemas.microsoft.com/office/powerpoint/2010/main" val="25855826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以上资源限制会造成的影响主要都指向了两个问题：服务放置和请求调度</a:t>
            </a:r>
          </a:p>
        </p:txBody>
      </p:sp>
      <p:sp>
        <p:nvSpPr>
          <p:cNvPr id="4" name="灯片编号占位符 3"/>
          <p:cNvSpPr>
            <a:spLocks noGrp="1"/>
          </p:cNvSpPr>
          <p:nvPr>
            <p:ph type="sldNum" sz="quarter" idx="5"/>
          </p:nvPr>
        </p:nvSpPr>
        <p:spPr/>
        <p:txBody>
          <a:bodyPr/>
          <a:lstStyle/>
          <a:p>
            <a:fld id="{30C6B5FD-8E4A-4E65-9938-2C0AD94BDF86}" type="slidenum">
              <a:rPr lang="zh-CN" altLang="en-US" smtClean="0"/>
              <a:t>10</a:t>
            </a:fld>
            <a:endParaRPr lang="zh-CN" altLang="en-US"/>
          </a:p>
        </p:txBody>
      </p:sp>
    </p:spTree>
    <p:extLst>
      <p:ext uri="{BB962C8B-B14F-4D97-AF65-F5344CB8AC3E}">
        <p14:creationId xmlns:p14="http://schemas.microsoft.com/office/powerpoint/2010/main" val="37237477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7"/>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457200" y="6356352"/>
            <a:ext cx="2133600" cy="365125"/>
          </a:xfrm>
          <a:prstGeom prst="rect">
            <a:avLst/>
          </a:prstGeom>
        </p:spPr>
        <p:txBody>
          <a:bodyPr/>
          <a:lstStyle>
            <a:lvl1pPr>
              <a:defRPr/>
            </a:lvl1pPr>
          </a:lstStyle>
          <a:p>
            <a:fld id="{146CAD54-984D-48D6-9EB9-6D0FDF6DD19D}" type="datetimeFigureOut">
              <a:rPr lang="zh-CN" altLang="en-US" smtClean="0"/>
              <a:t>2019/7/26</a:t>
            </a:fld>
            <a:endParaRPr lang="zh-CN" altLang="en-US"/>
          </a:p>
        </p:txBody>
      </p:sp>
      <p:sp>
        <p:nvSpPr>
          <p:cNvPr id="5" name="页脚占位符 4"/>
          <p:cNvSpPr>
            <a:spLocks noGrp="1"/>
          </p:cNvSpPr>
          <p:nvPr>
            <p:ph type="ftr" sz="quarter" idx="11"/>
          </p:nvPr>
        </p:nvSpPr>
        <p:spPr>
          <a:xfrm>
            <a:off x="3124200" y="6356352"/>
            <a:ext cx="2895600" cy="365125"/>
          </a:xfrm>
          <a:prstGeom prst="rect">
            <a:avLst/>
          </a:prstGeom>
        </p:spPr>
        <p:txBody>
          <a:bodyPr/>
          <a:lstStyle>
            <a:lvl1pPr>
              <a:defRPr/>
            </a:lvl1pPr>
          </a:lstStyle>
          <a:p>
            <a:endParaRPr lang="zh-CN" altLang="en-US"/>
          </a:p>
        </p:txBody>
      </p:sp>
      <p:sp>
        <p:nvSpPr>
          <p:cNvPr id="6" name="灯片编号占位符 5"/>
          <p:cNvSpPr>
            <a:spLocks noGrp="1"/>
          </p:cNvSpPr>
          <p:nvPr>
            <p:ph type="sldNum" sz="quarter" idx="12"/>
          </p:nvPr>
        </p:nvSpPr>
        <p:spPr>
          <a:xfrm>
            <a:off x="6553200" y="6356352"/>
            <a:ext cx="2133600" cy="365125"/>
          </a:xfrm>
          <a:prstGeom prst="rect">
            <a:avLst/>
          </a:prstGeom>
        </p:spPr>
        <p:txBody>
          <a:bodyPr/>
          <a:lstStyle>
            <a:lvl1pPr>
              <a:defRPr/>
            </a:lvl1pPr>
          </a:lstStyle>
          <a:p>
            <a:fld id="{7756F494-14C9-480A-9A04-B274A7AC202C}" type="slidenum">
              <a:rPr lang="zh-CN" altLang="en-US" smtClean="0"/>
              <a:t>‹#›</a:t>
            </a:fld>
            <a:endParaRPr lang="zh-CN" altLang="en-US"/>
          </a:p>
        </p:txBody>
      </p:sp>
    </p:spTree>
    <p:extLst>
      <p:ext uri="{BB962C8B-B14F-4D97-AF65-F5344CB8AC3E}">
        <p14:creationId xmlns:p14="http://schemas.microsoft.com/office/powerpoint/2010/main" val="31649248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457200" y="6356352"/>
            <a:ext cx="2133600" cy="365125"/>
          </a:xfrm>
          <a:prstGeom prst="rect">
            <a:avLst/>
          </a:prstGeom>
        </p:spPr>
        <p:txBody>
          <a:bodyPr/>
          <a:lstStyle>
            <a:lvl1pPr>
              <a:defRPr/>
            </a:lvl1pPr>
          </a:lstStyle>
          <a:p>
            <a:fld id="{146CAD54-984D-48D6-9EB9-6D0FDF6DD19D}" type="datetimeFigureOut">
              <a:rPr lang="zh-CN" altLang="en-US" smtClean="0"/>
              <a:t>2019/7/26</a:t>
            </a:fld>
            <a:endParaRPr lang="zh-CN" altLang="en-US"/>
          </a:p>
        </p:txBody>
      </p:sp>
      <p:sp>
        <p:nvSpPr>
          <p:cNvPr id="5" name="页脚占位符 4"/>
          <p:cNvSpPr>
            <a:spLocks noGrp="1"/>
          </p:cNvSpPr>
          <p:nvPr>
            <p:ph type="ftr" sz="quarter" idx="11"/>
          </p:nvPr>
        </p:nvSpPr>
        <p:spPr>
          <a:xfrm>
            <a:off x="3124200" y="6356352"/>
            <a:ext cx="2895600" cy="365125"/>
          </a:xfrm>
          <a:prstGeom prst="rect">
            <a:avLst/>
          </a:prstGeom>
        </p:spPr>
        <p:txBody>
          <a:bodyPr/>
          <a:lstStyle>
            <a:lvl1pPr>
              <a:defRPr/>
            </a:lvl1pPr>
          </a:lstStyle>
          <a:p>
            <a:endParaRPr lang="zh-CN" altLang="en-US"/>
          </a:p>
        </p:txBody>
      </p:sp>
      <p:sp>
        <p:nvSpPr>
          <p:cNvPr id="6" name="灯片编号占位符 5"/>
          <p:cNvSpPr>
            <a:spLocks noGrp="1"/>
          </p:cNvSpPr>
          <p:nvPr>
            <p:ph type="sldNum" sz="quarter" idx="12"/>
          </p:nvPr>
        </p:nvSpPr>
        <p:spPr>
          <a:xfrm>
            <a:off x="6553200" y="6356352"/>
            <a:ext cx="2133600" cy="365125"/>
          </a:xfrm>
          <a:prstGeom prst="rect">
            <a:avLst/>
          </a:prstGeom>
        </p:spPr>
        <p:txBody>
          <a:bodyPr/>
          <a:lstStyle>
            <a:lvl1pPr>
              <a:defRPr/>
            </a:lvl1pPr>
          </a:lstStyle>
          <a:p>
            <a:fld id="{7756F494-14C9-480A-9A04-B274A7AC202C}" type="slidenum">
              <a:rPr lang="zh-CN" altLang="en-US" smtClean="0"/>
              <a:t>‹#›</a:t>
            </a:fld>
            <a:endParaRPr lang="zh-CN" altLang="en-US"/>
          </a:p>
        </p:txBody>
      </p:sp>
    </p:spTree>
    <p:extLst>
      <p:ext uri="{BB962C8B-B14F-4D97-AF65-F5344CB8AC3E}">
        <p14:creationId xmlns:p14="http://schemas.microsoft.com/office/powerpoint/2010/main" val="24890652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40"/>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40"/>
            <a:ext cx="6019800" cy="5851525"/>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a:xfrm>
            <a:off x="457200" y="6356352"/>
            <a:ext cx="2133600" cy="365125"/>
          </a:xfrm>
          <a:prstGeom prst="rect">
            <a:avLst/>
          </a:prstGeom>
        </p:spPr>
        <p:txBody>
          <a:bodyPr/>
          <a:lstStyle>
            <a:lvl1pPr>
              <a:defRPr/>
            </a:lvl1pPr>
          </a:lstStyle>
          <a:p>
            <a:fld id="{146CAD54-984D-48D6-9EB9-6D0FDF6DD19D}" type="datetimeFigureOut">
              <a:rPr lang="zh-CN" altLang="en-US" smtClean="0"/>
              <a:t>2019/7/26</a:t>
            </a:fld>
            <a:endParaRPr lang="zh-CN" altLang="en-US"/>
          </a:p>
        </p:txBody>
      </p:sp>
      <p:sp>
        <p:nvSpPr>
          <p:cNvPr id="5" name="页脚占位符 4"/>
          <p:cNvSpPr>
            <a:spLocks noGrp="1"/>
          </p:cNvSpPr>
          <p:nvPr>
            <p:ph type="ftr" sz="quarter" idx="11"/>
          </p:nvPr>
        </p:nvSpPr>
        <p:spPr>
          <a:xfrm>
            <a:off x="3124200" y="6356352"/>
            <a:ext cx="2895600" cy="365125"/>
          </a:xfrm>
          <a:prstGeom prst="rect">
            <a:avLst/>
          </a:prstGeom>
        </p:spPr>
        <p:txBody>
          <a:bodyPr/>
          <a:lstStyle>
            <a:lvl1pPr>
              <a:defRPr/>
            </a:lvl1pPr>
          </a:lstStyle>
          <a:p>
            <a:endParaRPr lang="zh-CN" altLang="en-US"/>
          </a:p>
        </p:txBody>
      </p:sp>
      <p:sp>
        <p:nvSpPr>
          <p:cNvPr id="6" name="灯片编号占位符 5"/>
          <p:cNvSpPr>
            <a:spLocks noGrp="1"/>
          </p:cNvSpPr>
          <p:nvPr>
            <p:ph type="sldNum" sz="quarter" idx="12"/>
          </p:nvPr>
        </p:nvSpPr>
        <p:spPr>
          <a:xfrm>
            <a:off x="6553200" y="6356352"/>
            <a:ext cx="2133600" cy="365125"/>
          </a:xfrm>
          <a:prstGeom prst="rect">
            <a:avLst/>
          </a:prstGeom>
        </p:spPr>
        <p:txBody>
          <a:bodyPr/>
          <a:lstStyle>
            <a:lvl1pPr>
              <a:defRPr/>
            </a:lvl1pPr>
          </a:lstStyle>
          <a:p>
            <a:fld id="{7756F494-14C9-480A-9A04-B274A7AC202C}" type="slidenum">
              <a:rPr lang="zh-CN" altLang="en-US" smtClean="0"/>
              <a:t>‹#›</a:t>
            </a:fld>
            <a:endParaRPr lang="zh-CN" altLang="en-US"/>
          </a:p>
        </p:txBody>
      </p:sp>
    </p:spTree>
    <p:extLst>
      <p:ext uri="{BB962C8B-B14F-4D97-AF65-F5344CB8AC3E}">
        <p14:creationId xmlns:p14="http://schemas.microsoft.com/office/powerpoint/2010/main" val="40974023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标题 3"/>
          <p:cNvSpPr txBox="1">
            <a:spLocks/>
          </p:cNvSpPr>
          <p:nvPr/>
        </p:nvSpPr>
        <p:spPr>
          <a:xfrm>
            <a:off x="0" y="-26988"/>
            <a:ext cx="9144000" cy="976557"/>
          </a:xfrm>
          <a:prstGeom prst="rect">
            <a:avLst/>
          </a:prstGeom>
          <a:solidFill>
            <a:srgbClr val="02409A"/>
          </a:solidFill>
          <a:ln>
            <a:noFill/>
          </a:ln>
          <a:effectLst>
            <a:outerShdw blurRad="44450" dist="27940" dir="5400000" algn="ctr">
              <a:srgbClr val="000000">
                <a:alpha val="32000"/>
              </a:srgbClr>
            </a:outerShdw>
          </a:effectLst>
        </p:spPr>
        <p:txBody>
          <a:bodyPr tIns="0" bIns="0" anchor="ctr"/>
          <a:lstStyle/>
          <a:p>
            <a:pPr algn="ctr" eaLnBrk="1" fontAlgn="auto" hangingPunct="1">
              <a:spcAft>
                <a:spcPts val="0"/>
              </a:spcAft>
              <a:defRPr/>
            </a:pPr>
            <a:endParaRPr lang="zh-CN" altLang="en-US" sz="3600" b="1" dirty="0">
              <a:solidFill>
                <a:schemeClr val="bg1"/>
              </a:solidFill>
              <a:latin typeface="微软雅黑" pitchFamily="34" charset="-122"/>
              <a:ea typeface="微软雅黑" pitchFamily="34" charset="-122"/>
              <a:cs typeface="+mj-cs"/>
            </a:endParaRPr>
          </a:p>
        </p:txBody>
      </p:sp>
      <p:sp>
        <p:nvSpPr>
          <p:cNvPr id="2" name="标题 1"/>
          <p:cNvSpPr>
            <a:spLocks noGrp="1"/>
          </p:cNvSpPr>
          <p:nvPr>
            <p:ph type="title"/>
          </p:nvPr>
        </p:nvSpPr>
        <p:spPr>
          <a:xfrm>
            <a:off x="107504" y="116632"/>
            <a:ext cx="8229600" cy="709845"/>
          </a:xfrm>
        </p:spPr>
        <p:txBody>
          <a:bodyPr>
            <a:normAutofit/>
          </a:bodyPr>
          <a:lstStyle>
            <a:lvl1pPr algn="l">
              <a:defRPr sz="3000">
                <a:solidFill>
                  <a:schemeClr val="bg1"/>
                </a:solidFill>
                <a:latin typeface="Arial" pitchFamily="34" charset="0"/>
                <a:cs typeface="Arial" pitchFamily="34" charset="0"/>
              </a:defRPr>
            </a:lvl1pPr>
          </a:lstStyle>
          <a:p>
            <a:r>
              <a:rPr lang="zh-CN" altLang="en-US"/>
              <a:t>单击此处编辑母版标题样式</a:t>
            </a:r>
            <a:endParaRPr lang="zh-CN" altLang="en-US" dirty="0"/>
          </a:p>
        </p:txBody>
      </p:sp>
      <p:sp>
        <p:nvSpPr>
          <p:cNvPr id="3" name="内容占位符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4"/>
          <p:cNvSpPr>
            <a:spLocks noGrp="1"/>
          </p:cNvSpPr>
          <p:nvPr>
            <p:ph type="ftr" sz="quarter" idx="11"/>
          </p:nvPr>
        </p:nvSpPr>
        <p:spPr>
          <a:xfrm>
            <a:off x="2590801" y="6356351"/>
            <a:ext cx="3717032" cy="365125"/>
          </a:xfrm>
          <a:prstGeom prst="rect">
            <a:avLst/>
          </a:prstGeom>
        </p:spPr>
        <p:txBody>
          <a:bodyPr/>
          <a:lstStyle>
            <a:lvl1pPr>
              <a:defRPr/>
            </a:lvl1pPr>
          </a:lstStyle>
          <a:p>
            <a:endParaRPr lang="zh-CN" altLang="en-US"/>
          </a:p>
        </p:txBody>
      </p:sp>
      <p:sp>
        <p:nvSpPr>
          <p:cNvPr id="7" name="灯片编号占位符 5"/>
          <p:cNvSpPr>
            <a:spLocks noGrp="1"/>
          </p:cNvSpPr>
          <p:nvPr>
            <p:ph type="sldNum" sz="quarter" idx="12"/>
          </p:nvPr>
        </p:nvSpPr>
        <p:spPr>
          <a:xfrm>
            <a:off x="6553200" y="6356352"/>
            <a:ext cx="2133600" cy="365125"/>
          </a:xfrm>
          <a:prstGeom prst="rect">
            <a:avLst/>
          </a:prstGeom>
        </p:spPr>
        <p:txBody>
          <a:bodyPr/>
          <a:lstStyle>
            <a:lvl1pPr>
              <a:defRPr/>
            </a:lvl1pPr>
          </a:lstStyle>
          <a:p>
            <a:fld id="{7756F494-14C9-480A-9A04-B274A7AC202C}" type="slidenum">
              <a:rPr lang="zh-CN" altLang="en-US" smtClean="0"/>
              <a:t>‹#›</a:t>
            </a:fld>
            <a:endParaRPr lang="zh-CN" altLang="en-US"/>
          </a:p>
        </p:txBody>
      </p:sp>
    </p:spTree>
    <p:extLst>
      <p:ext uri="{BB962C8B-B14F-4D97-AF65-F5344CB8AC3E}">
        <p14:creationId xmlns:p14="http://schemas.microsoft.com/office/powerpoint/2010/main" val="37528121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2"/>
            <a:ext cx="7772400" cy="1362075"/>
          </a:xfr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457200" y="6356352"/>
            <a:ext cx="2133600" cy="365125"/>
          </a:xfrm>
          <a:prstGeom prst="rect">
            <a:avLst/>
          </a:prstGeom>
        </p:spPr>
        <p:txBody>
          <a:bodyPr/>
          <a:lstStyle>
            <a:lvl1pPr>
              <a:defRPr/>
            </a:lvl1pPr>
          </a:lstStyle>
          <a:p>
            <a:fld id="{146CAD54-984D-48D6-9EB9-6D0FDF6DD19D}" type="datetimeFigureOut">
              <a:rPr lang="zh-CN" altLang="en-US" smtClean="0"/>
              <a:t>2019/7/26</a:t>
            </a:fld>
            <a:endParaRPr lang="zh-CN" altLang="en-US"/>
          </a:p>
        </p:txBody>
      </p:sp>
      <p:sp>
        <p:nvSpPr>
          <p:cNvPr id="5" name="页脚占位符 4"/>
          <p:cNvSpPr>
            <a:spLocks noGrp="1"/>
          </p:cNvSpPr>
          <p:nvPr>
            <p:ph type="ftr" sz="quarter" idx="11"/>
          </p:nvPr>
        </p:nvSpPr>
        <p:spPr>
          <a:xfrm>
            <a:off x="3124200" y="6356352"/>
            <a:ext cx="2895600" cy="365125"/>
          </a:xfrm>
          <a:prstGeom prst="rect">
            <a:avLst/>
          </a:prstGeom>
        </p:spPr>
        <p:txBody>
          <a:bodyPr/>
          <a:lstStyle>
            <a:lvl1pPr>
              <a:defRPr/>
            </a:lvl1pPr>
          </a:lstStyle>
          <a:p>
            <a:endParaRPr lang="zh-CN" altLang="en-US"/>
          </a:p>
        </p:txBody>
      </p:sp>
      <p:sp>
        <p:nvSpPr>
          <p:cNvPr id="6" name="灯片编号占位符 5"/>
          <p:cNvSpPr>
            <a:spLocks noGrp="1"/>
          </p:cNvSpPr>
          <p:nvPr>
            <p:ph type="sldNum" sz="quarter" idx="12"/>
          </p:nvPr>
        </p:nvSpPr>
        <p:spPr>
          <a:xfrm>
            <a:off x="6553200" y="6356352"/>
            <a:ext cx="2133600" cy="365125"/>
          </a:xfrm>
          <a:prstGeom prst="rect">
            <a:avLst/>
          </a:prstGeom>
        </p:spPr>
        <p:txBody>
          <a:bodyPr/>
          <a:lstStyle>
            <a:lvl1pPr>
              <a:defRPr/>
            </a:lvl1pPr>
          </a:lstStyle>
          <a:p>
            <a:fld id="{7756F494-14C9-480A-9A04-B274A7AC202C}" type="slidenum">
              <a:rPr lang="zh-CN" altLang="en-US" smtClean="0"/>
              <a:t>‹#›</a:t>
            </a:fld>
            <a:endParaRPr lang="zh-CN" altLang="en-US"/>
          </a:p>
        </p:txBody>
      </p:sp>
    </p:spTree>
    <p:extLst>
      <p:ext uri="{BB962C8B-B14F-4D97-AF65-F5344CB8AC3E}">
        <p14:creationId xmlns:p14="http://schemas.microsoft.com/office/powerpoint/2010/main" val="42857311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48200" y="1600202"/>
            <a:ext cx="40386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3"/>
          <p:cNvSpPr>
            <a:spLocks noGrp="1"/>
          </p:cNvSpPr>
          <p:nvPr>
            <p:ph type="dt" sz="half" idx="10"/>
          </p:nvPr>
        </p:nvSpPr>
        <p:spPr>
          <a:xfrm>
            <a:off x="457200" y="6356352"/>
            <a:ext cx="2133600" cy="365125"/>
          </a:xfrm>
          <a:prstGeom prst="rect">
            <a:avLst/>
          </a:prstGeom>
        </p:spPr>
        <p:txBody>
          <a:bodyPr/>
          <a:lstStyle>
            <a:lvl1pPr>
              <a:defRPr/>
            </a:lvl1pPr>
          </a:lstStyle>
          <a:p>
            <a:fld id="{146CAD54-984D-48D6-9EB9-6D0FDF6DD19D}" type="datetimeFigureOut">
              <a:rPr lang="zh-CN" altLang="en-US" smtClean="0"/>
              <a:t>2019/7/26</a:t>
            </a:fld>
            <a:endParaRPr lang="zh-CN" altLang="en-US"/>
          </a:p>
        </p:txBody>
      </p:sp>
      <p:sp>
        <p:nvSpPr>
          <p:cNvPr id="6" name="页脚占位符 4"/>
          <p:cNvSpPr>
            <a:spLocks noGrp="1"/>
          </p:cNvSpPr>
          <p:nvPr>
            <p:ph type="ftr" sz="quarter" idx="11"/>
          </p:nvPr>
        </p:nvSpPr>
        <p:spPr>
          <a:xfrm>
            <a:off x="3124200" y="6356352"/>
            <a:ext cx="2895600" cy="365125"/>
          </a:xfrm>
          <a:prstGeom prst="rect">
            <a:avLst/>
          </a:prstGeom>
        </p:spPr>
        <p:txBody>
          <a:bodyPr/>
          <a:lstStyle>
            <a:lvl1pPr>
              <a:defRPr/>
            </a:lvl1pPr>
          </a:lstStyle>
          <a:p>
            <a:endParaRPr lang="zh-CN" altLang="en-US"/>
          </a:p>
        </p:txBody>
      </p:sp>
      <p:sp>
        <p:nvSpPr>
          <p:cNvPr id="7" name="灯片编号占位符 5"/>
          <p:cNvSpPr>
            <a:spLocks noGrp="1"/>
          </p:cNvSpPr>
          <p:nvPr>
            <p:ph type="sldNum" sz="quarter" idx="12"/>
          </p:nvPr>
        </p:nvSpPr>
        <p:spPr>
          <a:xfrm>
            <a:off x="6553200" y="6356352"/>
            <a:ext cx="2133600" cy="365125"/>
          </a:xfrm>
          <a:prstGeom prst="rect">
            <a:avLst/>
          </a:prstGeom>
        </p:spPr>
        <p:txBody>
          <a:bodyPr/>
          <a:lstStyle>
            <a:lvl1pPr>
              <a:defRPr/>
            </a:lvl1pPr>
          </a:lstStyle>
          <a:p>
            <a:fld id="{7756F494-14C9-480A-9A04-B274A7AC202C}" type="slidenum">
              <a:rPr lang="zh-CN" altLang="en-US" smtClean="0"/>
              <a:t>‹#›</a:t>
            </a:fld>
            <a:endParaRPr lang="zh-CN" altLang="en-US"/>
          </a:p>
        </p:txBody>
      </p:sp>
    </p:spTree>
    <p:extLst>
      <p:ext uri="{BB962C8B-B14F-4D97-AF65-F5344CB8AC3E}">
        <p14:creationId xmlns:p14="http://schemas.microsoft.com/office/powerpoint/2010/main" val="13553318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45026" y="1535113"/>
            <a:ext cx="4041775"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45026" y="2174875"/>
            <a:ext cx="4041775"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3"/>
          <p:cNvSpPr>
            <a:spLocks noGrp="1"/>
          </p:cNvSpPr>
          <p:nvPr>
            <p:ph type="dt" sz="half" idx="10"/>
          </p:nvPr>
        </p:nvSpPr>
        <p:spPr>
          <a:xfrm>
            <a:off x="457200" y="6356352"/>
            <a:ext cx="2133600" cy="365125"/>
          </a:xfrm>
          <a:prstGeom prst="rect">
            <a:avLst/>
          </a:prstGeom>
        </p:spPr>
        <p:txBody>
          <a:bodyPr/>
          <a:lstStyle>
            <a:lvl1pPr>
              <a:defRPr/>
            </a:lvl1pPr>
          </a:lstStyle>
          <a:p>
            <a:fld id="{146CAD54-984D-48D6-9EB9-6D0FDF6DD19D}" type="datetimeFigureOut">
              <a:rPr lang="zh-CN" altLang="en-US" smtClean="0"/>
              <a:t>2019/7/26</a:t>
            </a:fld>
            <a:endParaRPr lang="zh-CN" altLang="en-US"/>
          </a:p>
        </p:txBody>
      </p:sp>
      <p:sp>
        <p:nvSpPr>
          <p:cNvPr id="8" name="页脚占位符 4"/>
          <p:cNvSpPr>
            <a:spLocks noGrp="1"/>
          </p:cNvSpPr>
          <p:nvPr>
            <p:ph type="ftr" sz="quarter" idx="11"/>
          </p:nvPr>
        </p:nvSpPr>
        <p:spPr>
          <a:xfrm>
            <a:off x="3124200" y="6356352"/>
            <a:ext cx="2895600" cy="365125"/>
          </a:xfrm>
          <a:prstGeom prst="rect">
            <a:avLst/>
          </a:prstGeom>
        </p:spPr>
        <p:txBody>
          <a:bodyPr/>
          <a:lstStyle>
            <a:lvl1pPr>
              <a:defRPr/>
            </a:lvl1pPr>
          </a:lstStyle>
          <a:p>
            <a:endParaRPr lang="zh-CN" altLang="en-US"/>
          </a:p>
        </p:txBody>
      </p:sp>
      <p:sp>
        <p:nvSpPr>
          <p:cNvPr id="9" name="灯片编号占位符 5"/>
          <p:cNvSpPr>
            <a:spLocks noGrp="1"/>
          </p:cNvSpPr>
          <p:nvPr>
            <p:ph type="sldNum" sz="quarter" idx="12"/>
          </p:nvPr>
        </p:nvSpPr>
        <p:spPr>
          <a:xfrm>
            <a:off x="6553200" y="6356352"/>
            <a:ext cx="2133600" cy="365125"/>
          </a:xfrm>
          <a:prstGeom prst="rect">
            <a:avLst/>
          </a:prstGeom>
        </p:spPr>
        <p:txBody>
          <a:bodyPr/>
          <a:lstStyle>
            <a:lvl1pPr>
              <a:defRPr/>
            </a:lvl1pPr>
          </a:lstStyle>
          <a:p>
            <a:fld id="{7756F494-14C9-480A-9A04-B274A7AC202C}" type="slidenum">
              <a:rPr lang="zh-CN" altLang="en-US" smtClean="0"/>
              <a:t>‹#›</a:t>
            </a:fld>
            <a:endParaRPr lang="zh-CN" altLang="en-US"/>
          </a:p>
        </p:txBody>
      </p:sp>
    </p:spTree>
    <p:extLst>
      <p:ext uri="{BB962C8B-B14F-4D97-AF65-F5344CB8AC3E}">
        <p14:creationId xmlns:p14="http://schemas.microsoft.com/office/powerpoint/2010/main" val="30881938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a:xfrm>
            <a:off x="457200" y="6356352"/>
            <a:ext cx="2133600" cy="365125"/>
          </a:xfrm>
          <a:prstGeom prst="rect">
            <a:avLst/>
          </a:prstGeom>
        </p:spPr>
        <p:txBody>
          <a:bodyPr/>
          <a:lstStyle>
            <a:lvl1pPr>
              <a:defRPr/>
            </a:lvl1pPr>
          </a:lstStyle>
          <a:p>
            <a:fld id="{146CAD54-984D-48D6-9EB9-6D0FDF6DD19D}" type="datetimeFigureOut">
              <a:rPr lang="zh-CN" altLang="en-US" smtClean="0"/>
              <a:t>2019/7/26</a:t>
            </a:fld>
            <a:endParaRPr lang="zh-CN" altLang="en-US"/>
          </a:p>
        </p:txBody>
      </p:sp>
      <p:sp>
        <p:nvSpPr>
          <p:cNvPr id="4" name="页脚占位符 4"/>
          <p:cNvSpPr>
            <a:spLocks noGrp="1"/>
          </p:cNvSpPr>
          <p:nvPr>
            <p:ph type="ftr" sz="quarter" idx="11"/>
          </p:nvPr>
        </p:nvSpPr>
        <p:spPr>
          <a:xfrm>
            <a:off x="3124200" y="6356352"/>
            <a:ext cx="2895600" cy="365125"/>
          </a:xfrm>
          <a:prstGeom prst="rect">
            <a:avLst/>
          </a:prstGeom>
        </p:spPr>
        <p:txBody>
          <a:bodyPr/>
          <a:lstStyle>
            <a:lvl1pPr>
              <a:defRPr/>
            </a:lvl1pPr>
          </a:lstStyle>
          <a:p>
            <a:endParaRPr lang="zh-CN" altLang="en-US"/>
          </a:p>
        </p:txBody>
      </p:sp>
      <p:sp>
        <p:nvSpPr>
          <p:cNvPr id="5" name="灯片编号占位符 5"/>
          <p:cNvSpPr>
            <a:spLocks noGrp="1"/>
          </p:cNvSpPr>
          <p:nvPr>
            <p:ph type="sldNum" sz="quarter" idx="12"/>
          </p:nvPr>
        </p:nvSpPr>
        <p:spPr>
          <a:xfrm>
            <a:off x="6553200" y="6356352"/>
            <a:ext cx="2133600" cy="365125"/>
          </a:xfrm>
          <a:prstGeom prst="rect">
            <a:avLst/>
          </a:prstGeom>
        </p:spPr>
        <p:txBody>
          <a:bodyPr/>
          <a:lstStyle>
            <a:lvl1pPr>
              <a:defRPr/>
            </a:lvl1pPr>
          </a:lstStyle>
          <a:p>
            <a:fld id="{7756F494-14C9-480A-9A04-B274A7AC202C}" type="slidenum">
              <a:rPr lang="zh-CN" altLang="en-US" smtClean="0"/>
              <a:t>‹#›</a:t>
            </a:fld>
            <a:endParaRPr lang="zh-CN" altLang="en-US"/>
          </a:p>
        </p:txBody>
      </p:sp>
    </p:spTree>
    <p:extLst>
      <p:ext uri="{BB962C8B-B14F-4D97-AF65-F5344CB8AC3E}">
        <p14:creationId xmlns:p14="http://schemas.microsoft.com/office/powerpoint/2010/main" val="4056785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a:xfrm>
            <a:off x="457200" y="6356352"/>
            <a:ext cx="2133600" cy="365125"/>
          </a:xfrm>
          <a:prstGeom prst="rect">
            <a:avLst/>
          </a:prstGeom>
        </p:spPr>
        <p:txBody>
          <a:bodyPr/>
          <a:lstStyle>
            <a:lvl1pPr>
              <a:defRPr/>
            </a:lvl1pPr>
          </a:lstStyle>
          <a:p>
            <a:fld id="{146CAD54-984D-48D6-9EB9-6D0FDF6DD19D}" type="datetimeFigureOut">
              <a:rPr lang="zh-CN" altLang="en-US" smtClean="0"/>
              <a:t>2019/7/26</a:t>
            </a:fld>
            <a:endParaRPr lang="zh-CN" altLang="en-US"/>
          </a:p>
        </p:txBody>
      </p:sp>
      <p:sp>
        <p:nvSpPr>
          <p:cNvPr id="3" name="页脚占位符 4"/>
          <p:cNvSpPr>
            <a:spLocks noGrp="1"/>
          </p:cNvSpPr>
          <p:nvPr>
            <p:ph type="ftr" sz="quarter" idx="11"/>
          </p:nvPr>
        </p:nvSpPr>
        <p:spPr>
          <a:xfrm>
            <a:off x="3124200" y="6356352"/>
            <a:ext cx="2895600" cy="365125"/>
          </a:xfrm>
          <a:prstGeom prst="rect">
            <a:avLst/>
          </a:prstGeom>
        </p:spPr>
        <p:txBody>
          <a:bodyPr/>
          <a:lstStyle>
            <a:lvl1pPr>
              <a:defRPr/>
            </a:lvl1pPr>
          </a:lstStyle>
          <a:p>
            <a:endParaRPr lang="zh-CN" altLang="en-US"/>
          </a:p>
        </p:txBody>
      </p:sp>
      <p:sp>
        <p:nvSpPr>
          <p:cNvPr id="4" name="灯片编号占位符 5"/>
          <p:cNvSpPr>
            <a:spLocks noGrp="1"/>
          </p:cNvSpPr>
          <p:nvPr>
            <p:ph type="sldNum" sz="quarter" idx="12"/>
          </p:nvPr>
        </p:nvSpPr>
        <p:spPr>
          <a:xfrm>
            <a:off x="6553200" y="6356352"/>
            <a:ext cx="2133600" cy="365125"/>
          </a:xfrm>
          <a:prstGeom prst="rect">
            <a:avLst/>
          </a:prstGeom>
        </p:spPr>
        <p:txBody>
          <a:bodyPr/>
          <a:lstStyle>
            <a:lvl1pPr>
              <a:defRPr/>
            </a:lvl1pPr>
          </a:lstStyle>
          <a:p>
            <a:fld id="{7756F494-14C9-480A-9A04-B274A7AC202C}" type="slidenum">
              <a:rPr lang="zh-CN" altLang="en-US" smtClean="0"/>
              <a:t>‹#›</a:t>
            </a:fld>
            <a:endParaRPr lang="zh-CN" altLang="en-US"/>
          </a:p>
        </p:txBody>
      </p:sp>
    </p:spTree>
    <p:extLst>
      <p:ext uri="{BB962C8B-B14F-4D97-AF65-F5344CB8AC3E}">
        <p14:creationId xmlns:p14="http://schemas.microsoft.com/office/powerpoint/2010/main" val="36256941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73050"/>
            <a:ext cx="3008313" cy="1162050"/>
          </a:xfr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457201" y="1435102"/>
            <a:ext cx="3008313"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3"/>
          <p:cNvSpPr>
            <a:spLocks noGrp="1"/>
          </p:cNvSpPr>
          <p:nvPr>
            <p:ph type="dt" sz="half" idx="10"/>
          </p:nvPr>
        </p:nvSpPr>
        <p:spPr>
          <a:xfrm>
            <a:off x="457200" y="6356352"/>
            <a:ext cx="2133600" cy="365125"/>
          </a:xfrm>
          <a:prstGeom prst="rect">
            <a:avLst/>
          </a:prstGeom>
        </p:spPr>
        <p:txBody>
          <a:bodyPr/>
          <a:lstStyle>
            <a:lvl1pPr>
              <a:defRPr/>
            </a:lvl1pPr>
          </a:lstStyle>
          <a:p>
            <a:fld id="{146CAD54-984D-48D6-9EB9-6D0FDF6DD19D}" type="datetimeFigureOut">
              <a:rPr lang="zh-CN" altLang="en-US" smtClean="0"/>
              <a:t>2019/7/26</a:t>
            </a:fld>
            <a:endParaRPr lang="zh-CN" altLang="en-US"/>
          </a:p>
        </p:txBody>
      </p:sp>
      <p:sp>
        <p:nvSpPr>
          <p:cNvPr id="6" name="页脚占位符 4"/>
          <p:cNvSpPr>
            <a:spLocks noGrp="1"/>
          </p:cNvSpPr>
          <p:nvPr>
            <p:ph type="ftr" sz="quarter" idx="11"/>
          </p:nvPr>
        </p:nvSpPr>
        <p:spPr>
          <a:xfrm>
            <a:off x="3124200" y="6356352"/>
            <a:ext cx="2895600" cy="365125"/>
          </a:xfrm>
          <a:prstGeom prst="rect">
            <a:avLst/>
          </a:prstGeom>
        </p:spPr>
        <p:txBody>
          <a:bodyPr/>
          <a:lstStyle>
            <a:lvl1pPr>
              <a:defRPr/>
            </a:lvl1pPr>
          </a:lstStyle>
          <a:p>
            <a:endParaRPr lang="zh-CN" altLang="en-US"/>
          </a:p>
        </p:txBody>
      </p:sp>
      <p:sp>
        <p:nvSpPr>
          <p:cNvPr id="7" name="灯片编号占位符 5"/>
          <p:cNvSpPr>
            <a:spLocks noGrp="1"/>
          </p:cNvSpPr>
          <p:nvPr>
            <p:ph type="sldNum" sz="quarter" idx="12"/>
          </p:nvPr>
        </p:nvSpPr>
        <p:spPr>
          <a:xfrm>
            <a:off x="6553200" y="6356352"/>
            <a:ext cx="2133600" cy="365125"/>
          </a:xfrm>
          <a:prstGeom prst="rect">
            <a:avLst/>
          </a:prstGeom>
        </p:spPr>
        <p:txBody>
          <a:bodyPr/>
          <a:lstStyle>
            <a:lvl1pPr>
              <a:defRPr/>
            </a:lvl1pPr>
          </a:lstStyle>
          <a:p>
            <a:fld id="{7756F494-14C9-480A-9A04-B274A7AC202C}" type="slidenum">
              <a:rPr lang="zh-CN" altLang="en-US" smtClean="0"/>
              <a:t>‹#›</a:t>
            </a:fld>
            <a:endParaRPr lang="zh-CN" altLang="en-US"/>
          </a:p>
        </p:txBody>
      </p:sp>
    </p:spTree>
    <p:extLst>
      <p:ext uri="{BB962C8B-B14F-4D97-AF65-F5344CB8AC3E}">
        <p14:creationId xmlns:p14="http://schemas.microsoft.com/office/powerpoint/2010/main" val="1620487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3"/>
          <p:cNvSpPr>
            <a:spLocks noGrp="1"/>
          </p:cNvSpPr>
          <p:nvPr>
            <p:ph type="dt" sz="half" idx="10"/>
          </p:nvPr>
        </p:nvSpPr>
        <p:spPr>
          <a:xfrm>
            <a:off x="457200" y="6356352"/>
            <a:ext cx="2133600" cy="365125"/>
          </a:xfrm>
          <a:prstGeom prst="rect">
            <a:avLst/>
          </a:prstGeom>
        </p:spPr>
        <p:txBody>
          <a:bodyPr/>
          <a:lstStyle>
            <a:lvl1pPr>
              <a:defRPr/>
            </a:lvl1pPr>
          </a:lstStyle>
          <a:p>
            <a:fld id="{146CAD54-984D-48D6-9EB9-6D0FDF6DD19D}" type="datetimeFigureOut">
              <a:rPr lang="zh-CN" altLang="en-US" smtClean="0"/>
              <a:t>2019/7/26</a:t>
            </a:fld>
            <a:endParaRPr lang="zh-CN" altLang="en-US"/>
          </a:p>
        </p:txBody>
      </p:sp>
      <p:sp>
        <p:nvSpPr>
          <p:cNvPr id="6" name="页脚占位符 4"/>
          <p:cNvSpPr>
            <a:spLocks noGrp="1"/>
          </p:cNvSpPr>
          <p:nvPr>
            <p:ph type="ftr" sz="quarter" idx="11"/>
          </p:nvPr>
        </p:nvSpPr>
        <p:spPr>
          <a:xfrm>
            <a:off x="3124200" y="6356352"/>
            <a:ext cx="2895600" cy="365125"/>
          </a:xfrm>
          <a:prstGeom prst="rect">
            <a:avLst/>
          </a:prstGeom>
        </p:spPr>
        <p:txBody>
          <a:bodyPr/>
          <a:lstStyle>
            <a:lvl1pPr>
              <a:defRPr/>
            </a:lvl1pPr>
          </a:lstStyle>
          <a:p>
            <a:endParaRPr lang="zh-CN" altLang="en-US"/>
          </a:p>
        </p:txBody>
      </p:sp>
      <p:sp>
        <p:nvSpPr>
          <p:cNvPr id="7" name="灯片编号占位符 5"/>
          <p:cNvSpPr>
            <a:spLocks noGrp="1"/>
          </p:cNvSpPr>
          <p:nvPr>
            <p:ph type="sldNum" sz="quarter" idx="12"/>
          </p:nvPr>
        </p:nvSpPr>
        <p:spPr>
          <a:xfrm>
            <a:off x="6553200" y="6356352"/>
            <a:ext cx="2133600" cy="365125"/>
          </a:xfrm>
          <a:prstGeom prst="rect">
            <a:avLst/>
          </a:prstGeom>
        </p:spPr>
        <p:txBody>
          <a:bodyPr/>
          <a:lstStyle>
            <a:lvl1pPr>
              <a:defRPr/>
            </a:lvl1pPr>
          </a:lstStyle>
          <a:p>
            <a:fld id="{7756F494-14C9-480A-9A04-B274A7AC202C}" type="slidenum">
              <a:rPr lang="zh-CN" altLang="en-US" smtClean="0"/>
              <a:t>‹#›</a:t>
            </a:fld>
            <a:endParaRPr lang="zh-CN" altLang="en-US"/>
          </a:p>
        </p:txBody>
      </p:sp>
    </p:spTree>
    <p:extLst>
      <p:ext uri="{BB962C8B-B14F-4D97-AF65-F5344CB8AC3E}">
        <p14:creationId xmlns:p14="http://schemas.microsoft.com/office/powerpoint/2010/main" val="3211768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457200" y="1600202"/>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页脚占位符 4"/>
          <p:cNvSpPr>
            <a:spLocks noGrp="1"/>
          </p:cNvSpPr>
          <p:nvPr>
            <p:ph type="ftr" sz="quarter" idx="3"/>
          </p:nvPr>
        </p:nvSpPr>
        <p:spPr>
          <a:xfrm>
            <a:off x="457201" y="6356351"/>
            <a:ext cx="5850632" cy="365125"/>
          </a:xfrm>
          <a:prstGeom prst="rect">
            <a:avLst/>
          </a:prstGeom>
        </p:spPr>
        <p:txBody>
          <a:bodyPr/>
          <a:lstStyle>
            <a:lvl1pPr>
              <a:defRPr sz="1200"/>
            </a:lvl1pPr>
          </a:lstStyle>
          <a:p>
            <a:endParaRPr lang="zh-CN" altLang="en-US"/>
          </a:p>
        </p:txBody>
      </p:sp>
      <p:sp>
        <p:nvSpPr>
          <p:cNvPr id="8" name="灯片编号占位符 5"/>
          <p:cNvSpPr>
            <a:spLocks noGrp="1"/>
          </p:cNvSpPr>
          <p:nvPr>
            <p:ph type="sldNum" sz="quarter" idx="4"/>
          </p:nvPr>
        </p:nvSpPr>
        <p:spPr>
          <a:xfrm>
            <a:off x="6553200" y="6356352"/>
            <a:ext cx="2133600" cy="365125"/>
          </a:xfrm>
          <a:prstGeom prst="rect">
            <a:avLst/>
          </a:prstGeom>
        </p:spPr>
        <p:txBody>
          <a:bodyPr/>
          <a:lstStyle>
            <a:lvl1pPr>
              <a:defRPr/>
            </a:lvl1pPr>
          </a:lstStyle>
          <a:p>
            <a:fld id="{7756F494-14C9-480A-9A04-B274A7AC202C}" type="slidenum">
              <a:rPr lang="zh-CN" altLang="en-US" smtClean="0"/>
              <a:t>‹#›</a:t>
            </a:fld>
            <a:endParaRPr lang="zh-CN" altLang="en-US"/>
          </a:p>
        </p:txBody>
      </p:sp>
    </p:spTree>
    <p:extLst>
      <p:ext uri="{BB962C8B-B14F-4D97-AF65-F5344CB8AC3E}">
        <p14:creationId xmlns:p14="http://schemas.microsoft.com/office/powerpoint/2010/main" val="82283491"/>
      </p:ext>
    </p:extLst>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txStyles>
    <p:titleStyle>
      <a:lvl1pPr algn="ctr" rtl="0" eaLnBrk="1" fontAlgn="base" hangingPunct="1">
        <a:spcBef>
          <a:spcPct val="0"/>
        </a:spcBef>
        <a:spcAft>
          <a:spcPct val="0"/>
        </a:spcAft>
        <a:defRPr sz="3300" kern="1200">
          <a:solidFill>
            <a:schemeClr val="tx1"/>
          </a:solidFill>
          <a:latin typeface="+mj-lt"/>
          <a:ea typeface="+mj-ea"/>
          <a:cs typeface="+mj-cs"/>
        </a:defRPr>
      </a:lvl1pPr>
      <a:lvl2pPr algn="ctr" rtl="0" eaLnBrk="1" fontAlgn="base" hangingPunct="1">
        <a:spcBef>
          <a:spcPct val="0"/>
        </a:spcBef>
        <a:spcAft>
          <a:spcPct val="0"/>
        </a:spcAft>
        <a:defRPr sz="3300">
          <a:solidFill>
            <a:schemeClr val="tx1"/>
          </a:solidFill>
          <a:latin typeface="Calibri" panose="020F0502020204030204" pitchFamily="34" charset="0"/>
        </a:defRPr>
      </a:lvl2pPr>
      <a:lvl3pPr algn="ctr" rtl="0" eaLnBrk="1" fontAlgn="base" hangingPunct="1">
        <a:spcBef>
          <a:spcPct val="0"/>
        </a:spcBef>
        <a:spcAft>
          <a:spcPct val="0"/>
        </a:spcAft>
        <a:defRPr sz="3300">
          <a:solidFill>
            <a:schemeClr val="tx1"/>
          </a:solidFill>
          <a:latin typeface="Calibri" panose="020F0502020204030204" pitchFamily="34" charset="0"/>
        </a:defRPr>
      </a:lvl3pPr>
      <a:lvl4pPr algn="ctr" rtl="0" eaLnBrk="1" fontAlgn="base" hangingPunct="1">
        <a:spcBef>
          <a:spcPct val="0"/>
        </a:spcBef>
        <a:spcAft>
          <a:spcPct val="0"/>
        </a:spcAft>
        <a:defRPr sz="3300">
          <a:solidFill>
            <a:schemeClr val="tx1"/>
          </a:solidFill>
          <a:latin typeface="Calibri" panose="020F0502020204030204" pitchFamily="34" charset="0"/>
        </a:defRPr>
      </a:lvl4pPr>
      <a:lvl5pPr algn="ctr" rtl="0" eaLnBrk="1" fontAlgn="base" hangingPunct="1">
        <a:spcBef>
          <a:spcPct val="0"/>
        </a:spcBef>
        <a:spcAft>
          <a:spcPct val="0"/>
        </a:spcAft>
        <a:defRPr sz="3300">
          <a:solidFill>
            <a:schemeClr val="tx1"/>
          </a:solidFill>
          <a:latin typeface="Calibri" panose="020F0502020204030204" pitchFamily="34" charset="0"/>
        </a:defRPr>
      </a:lvl5pPr>
      <a:lvl6pPr marL="342900" algn="ctr" rtl="0" eaLnBrk="1" fontAlgn="base" hangingPunct="1">
        <a:spcBef>
          <a:spcPct val="0"/>
        </a:spcBef>
        <a:spcAft>
          <a:spcPct val="0"/>
        </a:spcAft>
        <a:defRPr sz="3300">
          <a:solidFill>
            <a:schemeClr val="tx1"/>
          </a:solidFill>
          <a:latin typeface="Calibri" panose="020F0502020204030204" pitchFamily="34" charset="0"/>
        </a:defRPr>
      </a:lvl6pPr>
      <a:lvl7pPr marL="685800" algn="ctr" rtl="0" eaLnBrk="1" fontAlgn="base" hangingPunct="1">
        <a:spcBef>
          <a:spcPct val="0"/>
        </a:spcBef>
        <a:spcAft>
          <a:spcPct val="0"/>
        </a:spcAft>
        <a:defRPr sz="3300">
          <a:solidFill>
            <a:schemeClr val="tx1"/>
          </a:solidFill>
          <a:latin typeface="Calibri" panose="020F0502020204030204" pitchFamily="34" charset="0"/>
        </a:defRPr>
      </a:lvl7pPr>
      <a:lvl8pPr marL="1028700" algn="ctr" rtl="0" eaLnBrk="1" fontAlgn="base" hangingPunct="1">
        <a:spcBef>
          <a:spcPct val="0"/>
        </a:spcBef>
        <a:spcAft>
          <a:spcPct val="0"/>
        </a:spcAft>
        <a:defRPr sz="3300">
          <a:solidFill>
            <a:schemeClr val="tx1"/>
          </a:solidFill>
          <a:latin typeface="Calibri" panose="020F0502020204030204" pitchFamily="34" charset="0"/>
        </a:defRPr>
      </a:lvl8pPr>
      <a:lvl9pPr marL="1371600" algn="ctr" rtl="0" eaLnBrk="1" fontAlgn="base" hangingPunct="1">
        <a:spcBef>
          <a:spcPct val="0"/>
        </a:spcBef>
        <a:spcAft>
          <a:spcPct val="0"/>
        </a:spcAft>
        <a:defRPr sz="3300">
          <a:solidFill>
            <a:schemeClr val="tx1"/>
          </a:solidFill>
          <a:latin typeface="Calibri" panose="020F0502020204030204" pitchFamily="34" charset="0"/>
        </a:defRPr>
      </a:lvl9pPr>
    </p:titleStyle>
    <p:bodyStyle>
      <a:lvl1pPr marL="257175" indent="-257175" algn="l" rtl="0" eaLnBrk="1" fontAlgn="base" hangingPunct="1">
        <a:spcBef>
          <a:spcPct val="20000"/>
        </a:spcBef>
        <a:spcAft>
          <a:spcPct val="0"/>
        </a:spcAft>
        <a:buFont typeface="Arial" panose="020B0604020202020204" pitchFamily="34" charset="0"/>
        <a:buChar char="•"/>
        <a:defRPr sz="2400" kern="1200">
          <a:solidFill>
            <a:schemeClr val="tx1"/>
          </a:solidFill>
          <a:latin typeface="+mn-lt"/>
          <a:ea typeface="+mn-ea"/>
          <a:cs typeface="+mn-cs"/>
        </a:defRPr>
      </a:lvl1pPr>
      <a:lvl2pPr marL="557213" indent="-214313" algn="l" rtl="0" eaLnBrk="1" fontAlgn="base" hangingPunct="1">
        <a:spcBef>
          <a:spcPct val="20000"/>
        </a:spcBef>
        <a:spcAft>
          <a:spcPct val="0"/>
        </a:spcAft>
        <a:buFont typeface="Arial" panose="020B0604020202020204" pitchFamily="34" charset="0"/>
        <a:buChar char="–"/>
        <a:defRPr sz="2100" kern="1200">
          <a:solidFill>
            <a:schemeClr val="tx1"/>
          </a:solidFill>
          <a:latin typeface="+mn-lt"/>
          <a:ea typeface="+mn-ea"/>
          <a:cs typeface="+mn-cs"/>
        </a:defRPr>
      </a:lvl2pPr>
      <a:lvl3pPr marL="857250" indent="-171450" algn="l" rtl="0" eaLnBrk="1" fontAlgn="base" hangingPunct="1">
        <a:spcBef>
          <a:spcPct val="20000"/>
        </a:spcBef>
        <a:spcAft>
          <a:spcPct val="0"/>
        </a:spcAft>
        <a:buFont typeface="Arial" panose="020B0604020202020204" pitchFamily="34" charset="0"/>
        <a:buChar char="•"/>
        <a:defRPr sz="1800" kern="1200">
          <a:solidFill>
            <a:schemeClr val="tx1"/>
          </a:solidFill>
          <a:latin typeface="+mn-lt"/>
          <a:ea typeface="+mn-ea"/>
          <a:cs typeface="+mn-cs"/>
        </a:defRPr>
      </a:lvl3pPr>
      <a:lvl4pPr marL="12001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n-ea"/>
          <a:cs typeface="+mn-cs"/>
        </a:defRPr>
      </a:lvl4pPr>
      <a:lvl5pPr marL="1543050" indent="-171450" algn="l" rtl="0" eaLnBrk="1" fontAlgn="base" hangingPunct="1">
        <a:spcBef>
          <a:spcPct val="20000"/>
        </a:spcBef>
        <a:spcAft>
          <a:spcPct val="0"/>
        </a:spcAft>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9.jpeg"/><Relationship Id="rId3" Type="http://schemas.openxmlformats.org/officeDocument/2006/relationships/image" Target="../media/image17.jpeg"/><Relationship Id="rId7" Type="http://schemas.openxmlformats.org/officeDocument/2006/relationships/image" Target="../media/image18.jpeg"/><Relationship Id="rId12" Type="http://schemas.openxmlformats.org/officeDocument/2006/relationships/image" Target="../media/image16.jpg"/><Relationship Id="rId17" Type="http://schemas.openxmlformats.org/officeDocument/2006/relationships/image" Target="../media/image22.jpeg"/><Relationship Id="rId2" Type="http://schemas.openxmlformats.org/officeDocument/2006/relationships/notesSlide" Target="../notesSlides/notesSlide9.xml"/><Relationship Id="rId16"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5.jpeg"/><Relationship Id="rId5" Type="http://schemas.openxmlformats.org/officeDocument/2006/relationships/image" Target="../media/image10.jpeg"/><Relationship Id="rId15" Type="http://schemas.openxmlformats.org/officeDocument/2006/relationships/image" Target="../media/image21.jpeg"/><Relationship Id="rId10" Type="http://schemas.openxmlformats.org/officeDocument/2006/relationships/image" Target="../media/image14.png"/><Relationship Id="rId4" Type="http://schemas.openxmlformats.org/officeDocument/2006/relationships/image" Target="../media/image8.jpeg"/><Relationship Id="rId9" Type="http://schemas.openxmlformats.org/officeDocument/2006/relationships/image" Target="../media/image13.png"/><Relationship Id="rId14" Type="http://schemas.openxmlformats.org/officeDocument/2006/relationships/image" Target="../media/image20.jpeg"/></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9.jpeg"/><Relationship Id="rId9"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28.jpeg"/><Relationship Id="rId18" Type="http://schemas.openxmlformats.org/officeDocument/2006/relationships/image" Target="../media/image290.png"/><Relationship Id="rId3" Type="http://schemas.openxmlformats.org/officeDocument/2006/relationships/image" Target="../media/image17.jpeg"/><Relationship Id="rId21" Type="http://schemas.openxmlformats.org/officeDocument/2006/relationships/image" Target="../media/image36.png"/><Relationship Id="rId7" Type="http://schemas.openxmlformats.org/officeDocument/2006/relationships/image" Target="../media/image27.jpeg"/><Relationship Id="rId12" Type="http://schemas.openxmlformats.org/officeDocument/2006/relationships/image" Target="../media/image16.jpg"/><Relationship Id="rId17" Type="http://schemas.openxmlformats.org/officeDocument/2006/relationships/image" Target="../media/image2.png"/><Relationship Id="rId2" Type="http://schemas.openxmlformats.org/officeDocument/2006/relationships/notesSlide" Target="../notesSlides/notesSlide14.xml"/><Relationship Id="rId16" Type="http://schemas.openxmlformats.org/officeDocument/2006/relationships/image" Target="../media/image21.jpeg"/><Relationship Id="rId20" Type="http://schemas.openxmlformats.org/officeDocument/2006/relationships/image" Target="../media/image34.png"/><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5.jpeg"/><Relationship Id="rId5" Type="http://schemas.openxmlformats.org/officeDocument/2006/relationships/image" Target="../media/image10.jpeg"/><Relationship Id="rId15" Type="http://schemas.openxmlformats.org/officeDocument/2006/relationships/image" Target="../media/image20.jpeg"/><Relationship Id="rId10" Type="http://schemas.openxmlformats.org/officeDocument/2006/relationships/image" Target="../media/image14.png"/><Relationship Id="rId19" Type="http://schemas.openxmlformats.org/officeDocument/2006/relationships/image" Target="../media/image33.png"/><Relationship Id="rId4" Type="http://schemas.openxmlformats.org/officeDocument/2006/relationships/image" Target="../media/image8.jpeg"/><Relationship Id="rId9" Type="http://schemas.openxmlformats.org/officeDocument/2006/relationships/image" Target="../media/image13.png"/><Relationship Id="rId14" Type="http://schemas.openxmlformats.org/officeDocument/2006/relationships/image" Target="../media/image19.jpeg"/></Relationships>
</file>

<file path=ppt/slides/_rels/slide17.xml.rels><?xml version="1.0" encoding="UTF-8" standalone="yes"?>
<Relationships xmlns="http://schemas.openxmlformats.org/package/2006/relationships"><Relationship Id="rId8" Type="http://schemas.openxmlformats.org/officeDocument/2006/relationships/image" Target="../media/image250.png"/><Relationship Id="rId3" Type="http://schemas.openxmlformats.org/officeDocument/2006/relationships/image" Target="../media/image2.png"/><Relationship Id="rId7" Type="http://schemas.openxmlformats.org/officeDocument/2006/relationships/image" Target="../media/image24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80.png"/><Relationship Id="rId11" Type="http://schemas.openxmlformats.org/officeDocument/2006/relationships/image" Target="../media/image240.png"/><Relationship Id="rId5" Type="http://schemas.openxmlformats.org/officeDocument/2006/relationships/image" Target="../media/image180.png"/><Relationship Id="rId10" Type="http://schemas.openxmlformats.org/officeDocument/2006/relationships/image" Target="../media/image230.png"/><Relationship Id="rId4" Type="http://schemas.openxmlformats.org/officeDocument/2006/relationships/image" Target="../media/image18.png"/><Relationship Id="rId9" Type="http://schemas.openxmlformats.org/officeDocument/2006/relationships/image" Target="../media/image220.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10.png"/><Relationship Id="rId5" Type="http://schemas.openxmlformats.org/officeDocument/2006/relationships/image" Target="../media/image31.png"/><Relationship Id="rId4" Type="http://schemas.openxmlformats.org/officeDocument/2006/relationships/image" Target="../media/image30.png"/></Relationships>
</file>

<file path=ppt/slides/_rels/slide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32.png"/><Relationship Id="rId7"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0.jpeg"/><Relationship Id="rId5" Type="http://schemas.openxmlformats.org/officeDocument/2006/relationships/image" Target="../media/image17.jpeg"/><Relationship Id="rId4" Type="http://schemas.openxmlformats.org/officeDocument/2006/relationships/image" Target="../media/image21.jpeg"/><Relationship Id="rId9" Type="http://schemas.openxmlformats.org/officeDocument/2006/relationships/image" Target="../media/image19.jpeg"/></Relationships>
</file>

<file path=ppt/slides/_rels/slide2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35.png"/><Relationship Id="rId7" Type="http://schemas.openxmlformats.org/officeDocument/2006/relationships/image" Target="../media/image330.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20.png"/><Relationship Id="rId5" Type="http://schemas.openxmlformats.org/officeDocument/2006/relationships/image" Target="../media/image300.png"/><Relationship Id="rId4" Type="http://schemas.openxmlformats.org/officeDocument/2006/relationships/image" Target="../media/image2.png"/><Relationship Id="rId9" Type="http://schemas.openxmlformats.org/officeDocument/2006/relationships/image" Target="../media/image23.png"/></Relationships>
</file>

<file path=ppt/slides/_rels/slide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21.jpeg"/><Relationship Id="rId13" Type="http://schemas.openxmlformats.org/officeDocument/2006/relationships/image" Target="../media/image43.png"/><Relationship Id="rId18" Type="http://schemas.openxmlformats.org/officeDocument/2006/relationships/image" Target="../media/image48.png"/><Relationship Id="rId3" Type="http://schemas.openxmlformats.org/officeDocument/2006/relationships/image" Target="../media/image2.png"/><Relationship Id="rId7" Type="http://schemas.openxmlformats.org/officeDocument/2006/relationships/image" Target="../media/image20.jpeg"/><Relationship Id="rId12" Type="http://schemas.openxmlformats.org/officeDocument/2006/relationships/image" Target="../media/image42.png"/><Relationship Id="rId17" Type="http://schemas.openxmlformats.org/officeDocument/2006/relationships/image" Target="../media/image47.png"/><Relationship Id="rId2" Type="http://schemas.openxmlformats.org/officeDocument/2006/relationships/notesSlide" Target="../notesSlides/notesSlide22.xml"/><Relationship Id="rId16" Type="http://schemas.openxmlformats.org/officeDocument/2006/relationships/image" Target="../media/image46.png"/><Relationship Id="rId20" Type="http://schemas.openxmlformats.org/officeDocument/2006/relationships/image" Target="../media/image39.png"/><Relationship Id="rId1" Type="http://schemas.openxmlformats.org/officeDocument/2006/relationships/slideLayout" Target="../slideLayouts/slideLayout2.xml"/><Relationship Id="rId6" Type="http://schemas.openxmlformats.org/officeDocument/2006/relationships/image" Target="../media/image17.jpeg"/><Relationship Id="rId11" Type="http://schemas.openxmlformats.org/officeDocument/2006/relationships/image" Target="../media/image41.png"/><Relationship Id="rId5" Type="http://schemas.openxmlformats.org/officeDocument/2006/relationships/image" Target="../media/image19.jpeg"/><Relationship Id="rId15" Type="http://schemas.openxmlformats.org/officeDocument/2006/relationships/image" Target="../media/image45.png"/><Relationship Id="rId10" Type="http://schemas.openxmlformats.org/officeDocument/2006/relationships/image" Target="../media/image28.jpeg"/><Relationship Id="rId19" Type="http://schemas.openxmlformats.org/officeDocument/2006/relationships/image" Target="../media/image49.png"/><Relationship Id="rId4" Type="http://schemas.openxmlformats.org/officeDocument/2006/relationships/image" Target="../media/image9.jpeg"/><Relationship Id="rId9" Type="http://schemas.openxmlformats.org/officeDocument/2006/relationships/image" Target="../media/image12.png"/><Relationship Id="rId14" Type="http://schemas.openxmlformats.org/officeDocument/2006/relationships/image" Target="../media/image44.png"/></Relationships>
</file>

<file path=ppt/slides/_rels/slide27.xml.rels><?xml version="1.0" encoding="UTF-8" standalone="yes"?>
<Relationships xmlns="http://schemas.openxmlformats.org/package/2006/relationships"><Relationship Id="rId8" Type="http://schemas.openxmlformats.org/officeDocument/2006/relationships/image" Target="../media/image400.png"/><Relationship Id="rId3" Type="http://schemas.openxmlformats.org/officeDocument/2006/relationships/image" Target="../media/image2.png"/><Relationship Id="rId7" Type="http://schemas.openxmlformats.org/officeDocument/2006/relationships/image" Target="../media/image39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80.png"/><Relationship Id="rId11" Type="http://schemas.openxmlformats.org/officeDocument/2006/relationships/image" Target="../media/image430.png"/><Relationship Id="rId5" Type="http://schemas.openxmlformats.org/officeDocument/2006/relationships/image" Target="../media/image370.png"/><Relationship Id="rId10" Type="http://schemas.openxmlformats.org/officeDocument/2006/relationships/image" Target="../media/image421.png"/><Relationship Id="rId4" Type="http://schemas.openxmlformats.org/officeDocument/2006/relationships/image" Target="../media/image360.png"/><Relationship Id="rId9" Type="http://schemas.openxmlformats.org/officeDocument/2006/relationships/image" Target="../media/image37.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51.png"/><Relationship Id="rId5" Type="http://schemas.openxmlformats.org/officeDocument/2006/relationships/image" Target="../media/image440.png"/><Relationship Id="rId4" Type="http://schemas.openxmlformats.org/officeDocument/2006/relationships/image" Target="../media/image420.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jpg"/><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50.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jpeg"/><Relationship Id="rId7" Type="http://schemas.openxmlformats.org/officeDocument/2006/relationships/image" Target="../media/image11.jpeg"/><Relationship Id="rId12" Type="http://schemas.openxmlformats.org/officeDocument/2006/relationships/image" Target="../media/image16.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jpeg"/><Relationship Id="rId11" Type="http://schemas.openxmlformats.org/officeDocument/2006/relationships/image" Target="../media/image15.jpeg"/><Relationship Id="rId5" Type="http://schemas.openxmlformats.org/officeDocument/2006/relationships/image" Target="../media/image9.jpeg"/><Relationship Id="rId10" Type="http://schemas.openxmlformats.org/officeDocument/2006/relationships/image" Target="../media/image14.png"/><Relationship Id="rId4" Type="http://schemas.openxmlformats.org/officeDocument/2006/relationships/image" Target="../media/image2.png"/><Relationship Id="rId9" Type="http://schemas.openxmlformats.org/officeDocument/2006/relationships/image" Target="../media/image13.png"/></Relationships>
</file>

<file path=ppt/slides/_rels/slide6.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9.jpeg"/><Relationship Id="rId3" Type="http://schemas.openxmlformats.org/officeDocument/2006/relationships/image" Target="../media/image17.jpeg"/><Relationship Id="rId7" Type="http://schemas.openxmlformats.org/officeDocument/2006/relationships/image" Target="../media/image18.jpeg"/><Relationship Id="rId12" Type="http://schemas.openxmlformats.org/officeDocument/2006/relationships/image" Target="../media/image16.jpg"/><Relationship Id="rId17" Type="http://schemas.openxmlformats.org/officeDocument/2006/relationships/image" Target="../media/image22.jpeg"/><Relationship Id="rId2" Type="http://schemas.openxmlformats.org/officeDocument/2006/relationships/notesSlide" Target="../notesSlides/notesSlide5.xml"/><Relationship Id="rId16"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5.jpeg"/><Relationship Id="rId5" Type="http://schemas.openxmlformats.org/officeDocument/2006/relationships/image" Target="../media/image10.jpeg"/><Relationship Id="rId15" Type="http://schemas.openxmlformats.org/officeDocument/2006/relationships/image" Target="../media/image21.jpeg"/><Relationship Id="rId10" Type="http://schemas.openxmlformats.org/officeDocument/2006/relationships/image" Target="../media/image14.png"/><Relationship Id="rId4" Type="http://schemas.openxmlformats.org/officeDocument/2006/relationships/image" Target="../media/image8.jpeg"/><Relationship Id="rId9" Type="http://schemas.openxmlformats.org/officeDocument/2006/relationships/image" Target="../media/image13.png"/><Relationship Id="rId14" Type="http://schemas.openxmlformats.org/officeDocument/2006/relationships/image" Target="../media/image20.jpe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9.jpeg"/><Relationship Id="rId3" Type="http://schemas.openxmlformats.org/officeDocument/2006/relationships/image" Target="../media/image17.jpeg"/><Relationship Id="rId7" Type="http://schemas.openxmlformats.org/officeDocument/2006/relationships/image" Target="../media/image18.jpeg"/><Relationship Id="rId12" Type="http://schemas.openxmlformats.org/officeDocument/2006/relationships/image" Target="../media/image16.jpg"/><Relationship Id="rId17" Type="http://schemas.openxmlformats.org/officeDocument/2006/relationships/image" Target="../media/image23.jpeg"/><Relationship Id="rId2" Type="http://schemas.openxmlformats.org/officeDocument/2006/relationships/notesSlide" Target="../notesSlides/notesSlide6.xml"/><Relationship Id="rId16"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9.jpeg"/><Relationship Id="rId11" Type="http://schemas.openxmlformats.org/officeDocument/2006/relationships/image" Target="../media/image15.jpeg"/><Relationship Id="rId5" Type="http://schemas.openxmlformats.org/officeDocument/2006/relationships/image" Target="../media/image10.jpeg"/><Relationship Id="rId15" Type="http://schemas.openxmlformats.org/officeDocument/2006/relationships/image" Target="../media/image21.jpeg"/><Relationship Id="rId10" Type="http://schemas.openxmlformats.org/officeDocument/2006/relationships/image" Target="../media/image14.png"/><Relationship Id="rId4" Type="http://schemas.openxmlformats.org/officeDocument/2006/relationships/image" Target="../media/image8.jpeg"/><Relationship Id="rId9" Type="http://schemas.openxmlformats.org/officeDocument/2006/relationships/image" Target="../media/image13.png"/><Relationship Id="rId14" Type="http://schemas.openxmlformats.org/officeDocument/2006/relationships/image" Target="../media/image20.jpeg"/></Relationships>
</file>

<file path=ppt/slides/_rels/slide8.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21.jpeg"/><Relationship Id="rId3" Type="http://schemas.openxmlformats.org/officeDocument/2006/relationships/image" Target="../media/image18.jpeg"/><Relationship Id="rId7" Type="http://schemas.openxmlformats.org/officeDocument/2006/relationships/image" Target="../media/image20.jpeg"/><Relationship Id="rId12" Type="http://schemas.openxmlformats.org/officeDocument/2006/relationships/image" Target="../media/image19.jpeg"/><Relationship Id="rId2" Type="http://schemas.openxmlformats.org/officeDocument/2006/relationships/notesSlide" Target="../notesSlides/notesSlide7.xml"/><Relationship Id="rId16" Type="http://schemas.openxmlformats.org/officeDocument/2006/relationships/image" Target="../media/image26.jpeg"/><Relationship Id="rId1" Type="http://schemas.openxmlformats.org/officeDocument/2006/relationships/slideLayout" Target="../slideLayouts/slideLayout2.xml"/><Relationship Id="rId6" Type="http://schemas.openxmlformats.org/officeDocument/2006/relationships/image" Target="../media/image17.jpeg"/><Relationship Id="rId11" Type="http://schemas.openxmlformats.org/officeDocument/2006/relationships/image" Target="../media/image14.png"/><Relationship Id="rId5" Type="http://schemas.openxmlformats.org/officeDocument/2006/relationships/image" Target="../media/image2.png"/><Relationship Id="rId15" Type="http://schemas.openxmlformats.org/officeDocument/2006/relationships/image" Target="../media/image25.jpeg"/><Relationship Id="rId10" Type="http://schemas.openxmlformats.org/officeDocument/2006/relationships/image" Target="../media/image13.png"/><Relationship Id="rId4" Type="http://schemas.openxmlformats.org/officeDocument/2006/relationships/image" Target="../media/image24.jpeg"/><Relationship Id="rId9" Type="http://schemas.openxmlformats.org/officeDocument/2006/relationships/image" Target="../media/image12.png"/><Relationship Id="rId14" Type="http://schemas.openxmlformats.org/officeDocument/2006/relationships/image" Target="../media/image23.jpeg"/></Relationships>
</file>

<file path=ppt/slides/_rels/slide9.xml.rels><?xml version="1.0" encoding="UTF-8" standalone="yes"?>
<Relationships xmlns="http://schemas.openxmlformats.org/package/2006/relationships"><Relationship Id="rId8" Type="http://schemas.openxmlformats.org/officeDocument/2006/relationships/image" Target="../media/image14.png"/><Relationship Id="rId13" Type="http://schemas.openxmlformats.org/officeDocument/2006/relationships/image" Target="../media/image23.jpeg"/><Relationship Id="rId3" Type="http://schemas.openxmlformats.org/officeDocument/2006/relationships/image" Target="../media/image2.png"/><Relationship Id="rId7" Type="http://schemas.openxmlformats.org/officeDocument/2006/relationships/image" Target="../media/image13.png"/><Relationship Id="rId12"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20.jpeg"/><Relationship Id="rId5" Type="http://schemas.openxmlformats.org/officeDocument/2006/relationships/image" Target="../media/image9.jpeg"/><Relationship Id="rId10" Type="http://schemas.openxmlformats.org/officeDocument/2006/relationships/image" Target="../media/image17.jpeg"/><Relationship Id="rId4" Type="http://schemas.openxmlformats.org/officeDocument/2006/relationships/image" Target="../media/image18.jpeg"/><Relationship Id="rId9" Type="http://schemas.openxmlformats.org/officeDocument/2006/relationships/image" Target="../media/image19.jpeg"/><Relationship Id="rId14" Type="http://schemas.openxmlformats.org/officeDocument/2006/relationships/image" Target="../media/image2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副标题 2"/>
          <p:cNvSpPr>
            <a:spLocks noGrp="1"/>
          </p:cNvSpPr>
          <p:nvPr>
            <p:ph type="subTitle" idx="1"/>
          </p:nvPr>
        </p:nvSpPr>
        <p:spPr>
          <a:xfrm>
            <a:off x="2171700" y="4076700"/>
            <a:ext cx="4800600" cy="1314450"/>
          </a:xfrm>
        </p:spPr>
        <p:txBody>
          <a:bodyPr/>
          <a:lstStyle/>
          <a:p>
            <a:pPr>
              <a:spcAft>
                <a:spcPts val="1800"/>
              </a:spcAft>
            </a:pPr>
            <a:r>
              <a:rPr lang="zh-CN" altLang="en-US" sz="2800" b="1" dirty="0">
                <a:solidFill>
                  <a:srgbClr val="0033CC"/>
                </a:solidFill>
                <a:latin typeface="微软雅黑" panose="020B0503020204020204" pitchFamily="34" charset="-122"/>
                <a:ea typeface="微软雅黑" panose="020B0503020204020204" pitchFamily="34" charset="-122"/>
              </a:rPr>
              <a:t>杨 丰 赫</a:t>
            </a:r>
            <a:endParaRPr lang="en-US" altLang="zh-CN" sz="2800" b="1" dirty="0">
              <a:solidFill>
                <a:srgbClr val="0033CC"/>
              </a:solidFill>
              <a:latin typeface="微软雅黑" panose="020B0503020204020204" pitchFamily="34" charset="-122"/>
              <a:ea typeface="微软雅黑" panose="020B0503020204020204" pitchFamily="34" charset="-122"/>
            </a:endParaRPr>
          </a:p>
          <a:p>
            <a:pPr>
              <a:spcAft>
                <a:spcPts val="1800"/>
              </a:spcAft>
            </a:pPr>
            <a:r>
              <a:rPr lang="en-US" altLang="zh-CN" sz="2800" b="1" dirty="0">
                <a:solidFill>
                  <a:srgbClr val="0033CC"/>
                </a:solidFill>
                <a:latin typeface="微软雅黑" panose="020B0503020204020204" pitchFamily="34" charset="-122"/>
                <a:ea typeface="微软雅黑" panose="020B0503020204020204" pitchFamily="34" charset="-122"/>
              </a:rPr>
              <a:t>2019.7.26</a:t>
            </a:r>
          </a:p>
        </p:txBody>
      </p:sp>
      <p:sp>
        <p:nvSpPr>
          <p:cNvPr id="3" name="标题 2">
            <a:extLst>
              <a:ext uri="{FF2B5EF4-FFF2-40B4-BE49-F238E27FC236}">
                <a16:creationId xmlns:a16="http://schemas.microsoft.com/office/drawing/2014/main" id="{3294AF65-06D8-4FDC-8B73-47F33ED7634A}"/>
              </a:ext>
            </a:extLst>
          </p:cNvPr>
          <p:cNvSpPr>
            <a:spLocks noGrp="1"/>
          </p:cNvSpPr>
          <p:nvPr>
            <p:ph type="ctrTitle"/>
          </p:nvPr>
        </p:nvSpPr>
        <p:spPr>
          <a:xfrm>
            <a:off x="685800" y="2130428"/>
            <a:ext cx="7772400" cy="1204832"/>
          </a:xfrm>
        </p:spPr>
        <p:txBody>
          <a:bodyPr/>
          <a:lstStyle/>
          <a:p>
            <a:endParaRPr lang="zh-CN" altLang="en-US"/>
          </a:p>
        </p:txBody>
      </p:sp>
      <p:sp>
        <p:nvSpPr>
          <p:cNvPr id="9" name="标题 3">
            <a:extLst>
              <a:ext uri="{FF2B5EF4-FFF2-40B4-BE49-F238E27FC236}">
                <a16:creationId xmlns:a16="http://schemas.microsoft.com/office/drawing/2014/main" id="{FE245F1A-8C41-48FD-9713-5CE2A8136034}"/>
              </a:ext>
            </a:extLst>
          </p:cNvPr>
          <p:cNvSpPr txBox="1">
            <a:spLocks/>
          </p:cNvSpPr>
          <p:nvPr/>
        </p:nvSpPr>
        <p:spPr>
          <a:xfrm>
            <a:off x="0" y="2132413"/>
            <a:ext cx="9144000" cy="1296587"/>
          </a:xfrm>
          <a:prstGeom prst="rect">
            <a:avLst/>
          </a:prstGeom>
          <a:solidFill>
            <a:srgbClr val="02409A"/>
          </a:solidFill>
          <a:ln>
            <a:noFill/>
          </a:ln>
          <a:effectLst>
            <a:outerShdw blurRad="44450" dist="27940" dir="5400000" algn="ctr">
              <a:srgbClr val="000000">
                <a:alpha val="32000"/>
              </a:srgbClr>
            </a:outerShdw>
          </a:effectLst>
        </p:spPr>
        <p:txBody>
          <a:bodyPr tIns="0" bIns="0" anchor="ctr"/>
          <a:lstStyle/>
          <a:p>
            <a:pPr algn="ctr" eaLnBrk="1" fontAlgn="auto" hangingPunct="1">
              <a:spcAft>
                <a:spcPts val="0"/>
              </a:spcAft>
              <a:defRPr/>
            </a:pPr>
            <a:endParaRPr lang="zh-CN" altLang="en-US" sz="3600" b="1" dirty="0">
              <a:solidFill>
                <a:schemeClr val="bg1"/>
              </a:solidFill>
              <a:latin typeface="微软雅黑" pitchFamily="34" charset="-122"/>
              <a:ea typeface="微软雅黑" pitchFamily="34" charset="-122"/>
              <a:cs typeface="+mj-cs"/>
            </a:endParaRPr>
          </a:p>
        </p:txBody>
      </p:sp>
      <p:sp>
        <p:nvSpPr>
          <p:cNvPr id="4" name="矩形 3">
            <a:extLst>
              <a:ext uri="{FF2B5EF4-FFF2-40B4-BE49-F238E27FC236}">
                <a16:creationId xmlns:a16="http://schemas.microsoft.com/office/drawing/2014/main" id="{6E600F34-1B96-4909-99EE-43A965BD62D8}"/>
              </a:ext>
            </a:extLst>
          </p:cNvPr>
          <p:cNvSpPr/>
          <p:nvPr/>
        </p:nvSpPr>
        <p:spPr>
          <a:xfrm>
            <a:off x="0" y="2261505"/>
            <a:ext cx="9268548" cy="954107"/>
          </a:xfrm>
          <a:prstGeom prst="rect">
            <a:avLst/>
          </a:prstGeom>
        </p:spPr>
        <p:txBody>
          <a:bodyPr wrap="square">
            <a:spAutoFit/>
          </a:bodyPr>
          <a:lstStyle/>
          <a:p>
            <a:pPr algn="ctr"/>
            <a:r>
              <a:rPr lang="zh-CN" altLang="en-US" sz="2800" b="1" spc="225" dirty="0">
                <a:solidFill>
                  <a:schemeClr val="bg1"/>
                </a:solidFill>
                <a:latin typeface="微软雅黑" panose="020B0503020204020204" pitchFamily="34" charset="-122"/>
                <a:ea typeface="微软雅黑" panose="020B0503020204020204" pitchFamily="34" charset="-122"/>
              </a:rPr>
              <a:t>在多种资源限制下</a:t>
            </a:r>
            <a:endParaRPr lang="en-US" altLang="zh-CN" sz="2800" b="1" spc="225" dirty="0">
              <a:solidFill>
                <a:schemeClr val="bg1"/>
              </a:solidFill>
              <a:latin typeface="微软雅黑" panose="020B0503020204020204" pitchFamily="34" charset="-122"/>
              <a:ea typeface="微软雅黑" panose="020B0503020204020204" pitchFamily="34" charset="-122"/>
            </a:endParaRPr>
          </a:p>
          <a:p>
            <a:pPr algn="ctr"/>
            <a:r>
              <a:rPr lang="zh-CN" altLang="en-US" sz="2800" b="1" spc="225" dirty="0">
                <a:solidFill>
                  <a:schemeClr val="bg1"/>
                </a:solidFill>
                <a:latin typeface="微软雅黑" panose="020B0503020204020204" pitchFamily="34" charset="-122"/>
                <a:ea typeface="微软雅黑" panose="020B0503020204020204" pitchFamily="34" charset="-122"/>
              </a:rPr>
              <a:t>联合优化边缘云中的服务放置与请求调度问题</a:t>
            </a:r>
          </a:p>
        </p:txBody>
      </p:sp>
      <p:pic>
        <p:nvPicPr>
          <p:cNvPr id="7" name="图片 2">
            <a:extLst>
              <a:ext uri="{FF2B5EF4-FFF2-40B4-BE49-F238E27FC236}">
                <a16:creationId xmlns:a16="http://schemas.microsoft.com/office/drawing/2014/main" id="{2BAA8DB4-52FF-4EDB-9048-30706B40B300}"/>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735614" y="231692"/>
            <a:ext cx="1204830" cy="1204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224311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2579380-0D3D-45A1-8780-BA56E3DA2C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5226" y="3755681"/>
            <a:ext cx="380874" cy="391663"/>
          </a:xfrm>
          <a:prstGeom prst="rect">
            <a:avLst/>
          </a:prstGeom>
        </p:spPr>
      </p:pic>
      <p:pic>
        <p:nvPicPr>
          <p:cNvPr id="5" name="图片 4">
            <a:extLst>
              <a:ext uri="{FF2B5EF4-FFF2-40B4-BE49-F238E27FC236}">
                <a16:creationId xmlns:a16="http://schemas.microsoft.com/office/drawing/2014/main" id="{382DF9F8-281D-475D-96DA-A0D3C4081E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2678" y="3767265"/>
            <a:ext cx="380874" cy="391663"/>
          </a:xfrm>
          <a:prstGeom prst="rect">
            <a:avLst/>
          </a:prstGeom>
        </p:spPr>
      </p:pic>
      <p:pic>
        <p:nvPicPr>
          <p:cNvPr id="6" name="图片 5">
            <a:extLst>
              <a:ext uri="{FF2B5EF4-FFF2-40B4-BE49-F238E27FC236}">
                <a16:creationId xmlns:a16="http://schemas.microsoft.com/office/drawing/2014/main" id="{756692AC-D8BF-461A-BCB2-F3EA17F594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50213" y="1591286"/>
            <a:ext cx="612082" cy="629421"/>
          </a:xfrm>
          <a:prstGeom prst="rect">
            <a:avLst/>
          </a:prstGeom>
        </p:spPr>
      </p:pic>
      <p:pic>
        <p:nvPicPr>
          <p:cNvPr id="7" name="图片 6">
            <a:extLst>
              <a:ext uri="{FF2B5EF4-FFF2-40B4-BE49-F238E27FC236}">
                <a16:creationId xmlns:a16="http://schemas.microsoft.com/office/drawing/2014/main" id="{34664686-7B44-49B3-8A33-FA69DCA4D73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27237" y="1715816"/>
            <a:ext cx="430376" cy="388570"/>
          </a:xfrm>
          <a:prstGeom prst="rect">
            <a:avLst/>
          </a:prstGeom>
        </p:spPr>
      </p:pic>
      <p:sp>
        <p:nvSpPr>
          <p:cNvPr id="8" name="矩形 7">
            <a:extLst>
              <a:ext uri="{FF2B5EF4-FFF2-40B4-BE49-F238E27FC236}">
                <a16:creationId xmlns:a16="http://schemas.microsoft.com/office/drawing/2014/main" id="{29A9EE47-0C6D-4FA1-A648-838BD292E293}"/>
              </a:ext>
            </a:extLst>
          </p:cNvPr>
          <p:cNvSpPr/>
          <p:nvPr/>
        </p:nvSpPr>
        <p:spPr>
          <a:xfrm>
            <a:off x="3414898" y="2108131"/>
            <a:ext cx="761747"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服务</a:t>
            </a:r>
            <a:r>
              <a:rPr lang="en-US" altLang="zh-CN" dirty="0">
                <a:latin typeface="黑体" panose="02010609060101010101" pitchFamily="49" charset="-122"/>
                <a:ea typeface="黑体" panose="02010609060101010101" pitchFamily="49" charset="-122"/>
              </a:rPr>
              <a:t>1</a:t>
            </a:r>
            <a:endParaRPr lang="zh-CN" altLang="en-US" dirty="0"/>
          </a:p>
        </p:txBody>
      </p:sp>
      <p:sp>
        <p:nvSpPr>
          <p:cNvPr id="9" name="矩形 8">
            <a:extLst>
              <a:ext uri="{FF2B5EF4-FFF2-40B4-BE49-F238E27FC236}">
                <a16:creationId xmlns:a16="http://schemas.microsoft.com/office/drawing/2014/main" id="{01DB2E43-3F81-467C-8AAA-C9B0EDBFD946}"/>
              </a:ext>
            </a:extLst>
          </p:cNvPr>
          <p:cNvSpPr/>
          <p:nvPr/>
        </p:nvSpPr>
        <p:spPr>
          <a:xfrm>
            <a:off x="4498061" y="2109228"/>
            <a:ext cx="761747"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服务</a:t>
            </a:r>
            <a:r>
              <a:rPr lang="en-US" altLang="zh-CN" dirty="0">
                <a:latin typeface="黑体" panose="02010609060101010101" pitchFamily="49" charset="-122"/>
                <a:ea typeface="黑体" panose="02010609060101010101" pitchFamily="49" charset="-122"/>
              </a:rPr>
              <a:t>2</a:t>
            </a:r>
            <a:endParaRPr lang="zh-CN" altLang="en-US" dirty="0"/>
          </a:p>
        </p:txBody>
      </p:sp>
      <p:sp>
        <p:nvSpPr>
          <p:cNvPr id="10" name="矩形 9">
            <a:extLst>
              <a:ext uri="{FF2B5EF4-FFF2-40B4-BE49-F238E27FC236}">
                <a16:creationId xmlns:a16="http://schemas.microsoft.com/office/drawing/2014/main" id="{6608AABF-4D97-4479-BE6D-0C9F29CE07CB}"/>
              </a:ext>
            </a:extLst>
          </p:cNvPr>
          <p:cNvSpPr/>
          <p:nvPr/>
        </p:nvSpPr>
        <p:spPr>
          <a:xfrm>
            <a:off x="5626862" y="2093539"/>
            <a:ext cx="761747"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服务</a:t>
            </a:r>
            <a:r>
              <a:rPr lang="en-US" altLang="zh-CN" dirty="0">
                <a:latin typeface="黑体" panose="02010609060101010101" pitchFamily="49" charset="-122"/>
                <a:ea typeface="黑体" panose="02010609060101010101" pitchFamily="49" charset="-122"/>
              </a:rPr>
              <a:t>3</a:t>
            </a:r>
            <a:endParaRPr lang="zh-CN" altLang="en-US" dirty="0"/>
          </a:p>
        </p:txBody>
      </p:sp>
      <p:sp>
        <p:nvSpPr>
          <p:cNvPr id="11" name="矩形 10">
            <a:extLst>
              <a:ext uri="{FF2B5EF4-FFF2-40B4-BE49-F238E27FC236}">
                <a16:creationId xmlns:a16="http://schemas.microsoft.com/office/drawing/2014/main" id="{0B98E319-2DB4-4CC0-9A7A-D1E0DD11AAB9}"/>
              </a:ext>
            </a:extLst>
          </p:cNvPr>
          <p:cNvSpPr/>
          <p:nvPr/>
        </p:nvSpPr>
        <p:spPr>
          <a:xfrm>
            <a:off x="6731370" y="1855585"/>
            <a:ext cx="646331" cy="369332"/>
          </a:xfrm>
          <a:prstGeom prst="rect">
            <a:avLst/>
          </a:prstGeom>
        </p:spPr>
        <p:txBody>
          <a:bodyPr wrap="square">
            <a:spAutoFit/>
          </a:bodyPr>
          <a:lstStyle/>
          <a:p>
            <a:r>
              <a:rPr lang="en-US" altLang="zh-CN" dirty="0">
                <a:latin typeface="黑体" panose="02010609060101010101" pitchFamily="49" charset="-122"/>
                <a:ea typeface="黑体" panose="02010609060101010101" pitchFamily="49" charset="-122"/>
              </a:rPr>
              <a:t>……</a:t>
            </a:r>
            <a:endParaRPr lang="zh-CN" altLang="en-US" dirty="0"/>
          </a:p>
        </p:txBody>
      </p:sp>
      <p:sp>
        <p:nvSpPr>
          <p:cNvPr id="12" name="矩形 11">
            <a:extLst>
              <a:ext uri="{FF2B5EF4-FFF2-40B4-BE49-F238E27FC236}">
                <a16:creationId xmlns:a16="http://schemas.microsoft.com/office/drawing/2014/main" id="{085A3F05-B870-4C76-AD0A-B3290F1D4283}"/>
              </a:ext>
            </a:extLst>
          </p:cNvPr>
          <p:cNvSpPr/>
          <p:nvPr/>
        </p:nvSpPr>
        <p:spPr>
          <a:xfrm>
            <a:off x="7720462" y="2093539"/>
            <a:ext cx="761747"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服务</a:t>
            </a:r>
            <a:r>
              <a:rPr lang="en-US" altLang="zh-CN" dirty="0">
                <a:latin typeface="黑体" panose="02010609060101010101" pitchFamily="49" charset="-122"/>
                <a:ea typeface="黑体" panose="02010609060101010101" pitchFamily="49" charset="-122"/>
              </a:rPr>
              <a:t>l</a:t>
            </a:r>
            <a:endParaRPr lang="zh-CN" altLang="en-US" dirty="0"/>
          </a:p>
        </p:txBody>
      </p:sp>
      <p:pic>
        <p:nvPicPr>
          <p:cNvPr id="13" name="图片 12">
            <a:extLst>
              <a:ext uri="{FF2B5EF4-FFF2-40B4-BE49-F238E27FC236}">
                <a16:creationId xmlns:a16="http://schemas.microsoft.com/office/drawing/2014/main" id="{85DF1F19-F82F-4D48-83F0-7391FAFD692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62293" y="2968277"/>
            <a:ext cx="514469" cy="514469"/>
          </a:xfrm>
          <a:prstGeom prst="rect">
            <a:avLst/>
          </a:prstGeom>
        </p:spPr>
      </p:pic>
      <p:pic>
        <p:nvPicPr>
          <p:cNvPr id="14" name="图片 13">
            <a:extLst>
              <a:ext uri="{FF2B5EF4-FFF2-40B4-BE49-F238E27FC236}">
                <a16:creationId xmlns:a16="http://schemas.microsoft.com/office/drawing/2014/main" id="{A6DB3354-47FC-478B-89FC-48294AD09E4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34372" y="2968277"/>
            <a:ext cx="514469" cy="514469"/>
          </a:xfrm>
          <a:prstGeom prst="rect">
            <a:avLst/>
          </a:prstGeom>
        </p:spPr>
      </p:pic>
      <p:pic>
        <p:nvPicPr>
          <p:cNvPr id="15" name="图片 14">
            <a:extLst>
              <a:ext uri="{FF2B5EF4-FFF2-40B4-BE49-F238E27FC236}">
                <a16:creationId xmlns:a16="http://schemas.microsoft.com/office/drawing/2014/main" id="{EBFE3CAD-33AB-4776-A016-5BFBC29C774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11021" y="2967617"/>
            <a:ext cx="514469" cy="514469"/>
          </a:xfrm>
          <a:prstGeom prst="rect">
            <a:avLst/>
          </a:prstGeom>
        </p:spPr>
      </p:pic>
      <p:pic>
        <p:nvPicPr>
          <p:cNvPr id="16" name="图片 15">
            <a:extLst>
              <a:ext uri="{FF2B5EF4-FFF2-40B4-BE49-F238E27FC236}">
                <a16:creationId xmlns:a16="http://schemas.microsoft.com/office/drawing/2014/main" id="{1C978E82-D2CE-4028-8B57-E5507DF6812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93922" y="2968277"/>
            <a:ext cx="514469" cy="514469"/>
          </a:xfrm>
          <a:prstGeom prst="rect">
            <a:avLst/>
          </a:prstGeom>
        </p:spPr>
      </p:pic>
      <p:sp>
        <p:nvSpPr>
          <p:cNvPr id="17" name="矩形 16">
            <a:extLst>
              <a:ext uri="{FF2B5EF4-FFF2-40B4-BE49-F238E27FC236}">
                <a16:creationId xmlns:a16="http://schemas.microsoft.com/office/drawing/2014/main" id="{42B33A0D-7DD3-40E7-B922-9979EDF2140C}"/>
              </a:ext>
            </a:extLst>
          </p:cNvPr>
          <p:cNvSpPr/>
          <p:nvPr/>
        </p:nvSpPr>
        <p:spPr>
          <a:xfrm>
            <a:off x="2822073" y="3482746"/>
            <a:ext cx="992579"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边缘云</a:t>
            </a:r>
            <a:r>
              <a:rPr lang="en-US" altLang="zh-CN" dirty="0">
                <a:latin typeface="黑体" panose="02010609060101010101" pitchFamily="49" charset="-122"/>
                <a:ea typeface="黑体" panose="02010609060101010101" pitchFamily="49" charset="-122"/>
              </a:rPr>
              <a:t>1</a:t>
            </a:r>
            <a:endParaRPr lang="zh-CN" altLang="en-US" dirty="0"/>
          </a:p>
        </p:txBody>
      </p:sp>
      <p:sp>
        <p:nvSpPr>
          <p:cNvPr id="18" name="矩形 17">
            <a:extLst>
              <a:ext uri="{FF2B5EF4-FFF2-40B4-BE49-F238E27FC236}">
                <a16:creationId xmlns:a16="http://schemas.microsoft.com/office/drawing/2014/main" id="{39AB0639-9EE3-47FE-8976-2B4AB19E3314}"/>
              </a:ext>
            </a:extLst>
          </p:cNvPr>
          <p:cNvSpPr/>
          <p:nvPr/>
        </p:nvSpPr>
        <p:spPr>
          <a:xfrm>
            <a:off x="4269979" y="3496510"/>
            <a:ext cx="992579"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边缘云</a:t>
            </a:r>
            <a:r>
              <a:rPr lang="en-US" altLang="zh-CN" dirty="0">
                <a:latin typeface="黑体" panose="02010609060101010101" pitchFamily="49" charset="-122"/>
                <a:ea typeface="黑体" panose="02010609060101010101" pitchFamily="49" charset="-122"/>
              </a:rPr>
              <a:t>2</a:t>
            </a:r>
            <a:endParaRPr lang="zh-CN" altLang="en-US" dirty="0"/>
          </a:p>
        </p:txBody>
      </p:sp>
      <p:sp>
        <p:nvSpPr>
          <p:cNvPr id="19" name="矩形 18">
            <a:extLst>
              <a:ext uri="{FF2B5EF4-FFF2-40B4-BE49-F238E27FC236}">
                <a16:creationId xmlns:a16="http://schemas.microsoft.com/office/drawing/2014/main" id="{50F44DA3-CE9D-4FB7-8FCE-2214BB71AE0F}"/>
              </a:ext>
            </a:extLst>
          </p:cNvPr>
          <p:cNvSpPr/>
          <p:nvPr/>
        </p:nvSpPr>
        <p:spPr>
          <a:xfrm>
            <a:off x="5795316" y="3496510"/>
            <a:ext cx="992579"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边缘云</a:t>
            </a:r>
            <a:r>
              <a:rPr lang="en-US" altLang="zh-CN" dirty="0">
                <a:latin typeface="黑体" panose="02010609060101010101" pitchFamily="49" charset="-122"/>
                <a:ea typeface="黑体" panose="02010609060101010101" pitchFamily="49" charset="-122"/>
              </a:rPr>
              <a:t>3</a:t>
            </a:r>
            <a:endParaRPr lang="zh-CN" altLang="en-US" dirty="0"/>
          </a:p>
        </p:txBody>
      </p:sp>
      <p:sp>
        <p:nvSpPr>
          <p:cNvPr id="20" name="矩形 19">
            <a:extLst>
              <a:ext uri="{FF2B5EF4-FFF2-40B4-BE49-F238E27FC236}">
                <a16:creationId xmlns:a16="http://schemas.microsoft.com/office/drawing/2014/main" id="{6ED4A4D7-41C9-41C4-9BA6-640B8A6C7795}"/>
              </a:ext>
            </a:extLst>
          </p:cNvPr>
          <p:cNvSpPr/>
          <p:nvPr/>
        </p:nvSpPr>
        <p:spPr>
          <a:xfrm>
            <a:off x="7760531" y="3496510"/>
            <a:ext cx="992579"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边缘云</a:t>
            </a:r>
            <a:r>
              <a:rPr lang="en-US" altLang="zh-CN" dirty="0">
                <a:latin typeface="黑体" panose="02010609060101010101" pitchFamily="49" charset="-122"/>
                <a:ea typeface="黑体" panose="02010609060101010101" pitchFamily="49" charset="-122"/>
              </a:rPr>
              <a:t>n</a:t>
            </a:r>
            <a:endParaRPr lang="zh-CN" altLang="en-US" dirty="0"/>
          </a:p>
        </p:txBody>
      </p:sp>
      <p:sp>
        <p:nvSpPr>
          <p:cNvPr id="21" name="矩形 20">
            <a:extLst>
              <a:ext uri="{FF2B5EF4-FFF2-40B4-BE49-F238E27FC236}">
                <a16:creationId xmlns:a16="http://schemas.microsoft.com/office/drawing/2014/main" id="{12447909-8CDB-4D4A-B97F-6030762A45B6}"/>
              </a:ext>
            </a:extLst>
          </p:cNvPr>
          <p:cNvSpPr/>
          <p:nvPr/>
        </p:nvSpPr>
        <p:spPr>
          <a:xfrm>
            <a:off x="6774458" y="3041507"/>
            <a:ext cx="646331" cy="369332"/>
          </a:xfrm>
          <a:prstGeom prst="rect">
            <a:avLst/>
          </a:prstGeom>
        </p:spPr>
        <p:txBody>
          <a:bodyPr wrap="square">
            <a:spAutoFit/>
          </a:bodyPr>
          <a:lstStyle/>
          <a:p>
            <a:r>
              <a:rPr lang="en-US" altLang="zh-CN" dirty="0">
                <a:latin typeface="黑体" panose="02010609060101010101" pitchFamily="49" charset="-122"/>
                <a:ea typeface="黑体" panose="02010609060101010101" pitchFamily="49" charset="-122"/>
              </a:rPr>
              <a:t>……</a:t>
            </a:r>
            <a:endParaRPr lang="zh-CN" altLang="en-US" dirty="0"/>
          </a:p>
        </p:txBody>
      </p:sp>
      <p:pic>
        <p:nvPicPr>
          <p:cNvPr id="22" name="图片 21">
            <a:extLst>
              <a:ext uri="{FF2B5EF4-FFF2-40B4-BE49-F238E27FC236}">
                <a16:creationId xmlns:a16="http://schemas.microsoft.com/office/drawing/2014/main" id="{B965FA49-EC9B-48C9-A51B-C1B5BA2311C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21075" y="4266645"/>
            <a:ext cx="301450" cy="578686"/>
          </a:xfrm>
          <a:prstGeom prst="rect">
            <a:avLst/>
          </a:prstGeom>
        </p:spPr>
      </p:pic>
      <p:pic>
        <p:nvPicPr>
          <p:cNvPr id="23" name="图片 22">
            <a:extLst>
              <a:ext uri="{FF2B5EF4-FFF2-40B4-BE49-F238E27FC236}">
                <a16:creationId xmlns:a16="http://schemas.microsoft.com/office/drawing/2014/main" id="{81751A07-69FC-4730-8FA1-C05C3C92F95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65849" y="4919705"/>
            <a:ext cx="541192" cy="523442"/>
          </a:xfrm>
          <a:prstGeom prst="rect">
            <a:avLst/>
          </a:prstGeom>
        </p:spPr>
      </p:pic>
      <p:pic>
        <p:nvPicPr>
          <p:cNvPr id="24" name="图片 23">
            <a:extLst>
              <a:ext uri="{FF2B5EF4-FFF2-40B4-BE49-F238E27FC236}">
                <a16:creationId xmlns:a16="http://schemas.microsoft.com/office/drawing/2014/main" id="{E7085657-EB2A-4DDD-855E-FA3B89FE4BE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76031" y="4924728"/>
            <a:ext cx="541192" cy="523442"/>
          </a:xfrm>
          <a:prstGeom prst="rect">
            <a:avLst/>
          </a:prstGeom>
        </p:spPr>
      </p:pic>
      <p:pic>
        <p:nvPicPr>
          <p:cNvPr id="25" name="图片 24">
            <a:extLst>
              <a:ext uri="{FF2B5EF4-FFF2-40B4-BE49-F238E27FC236}">
                <a16:creationId xmlns:a16="http://schemas.microsoft.com/office/drawing/2014/main" id="{33ADD4BC-0B9A-4727-B94F-6DCB1EBA0FD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59377" y="4932156"/>
            <a:ext cx="440443" cy="440443"/>
          </a:xfrm>
          <a:prstGeom prst="rect">
            <a:avLst/>
          </a:prstGeom>
        </p:spPr>
      </p:pic>
      <p:pic>
        <p:nvPicPr>
          <p:cNvPr id="26" name="图片 25">
            <a:extLst>
              <a:ext uri="{FF2B5EF4-FFF2-40B4-BE49-F238E27FC236}">
                <a16:creationId xmlns:a16="http://schemas.microsoft.com/office/drawing/2014/main" id="{2C5F424A-298A-4757-AFAE-797E45059A5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949999" y="4903066"/>
            <a:ext cx="541192" cy="541192"/>
          </a:xfrm>
          <a:prstGeom prst="rect">
            <a:avLst/>
          </a:prstGeom>
        </p:spPr>
      </p:pic>
      <p:pic>
        <p:nvPicPr>
          <p:cNvPr id="27" name="图片 26">
            <a:extLst>
              <a:ext uri="{FF2B5EF4-FFF2-40B4-BE49-F238E27FC236}">
                <a16:creationId xmlns:a16="http://schemas.microsoft.com/office/drawing/2014/main" id="{36C3B4EE-50F5-4B0B-9310-48BBBA5BCC5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129907" y="4891577"/>
            <a:ext cx="541192" cy="541192"/>
          </a:xfrm>
          <a:prstGeom prst="rect">
            <a:avLst/>
          </a:prstGeom>
        </p:spPr>
      </p:pic>
      <p:sp>
        <p:nvSpPr>
          <p:cNvPr id="28" name="矩形: 圆角 27">
            <a:extLst>
              <a:ext uri="{FF2B5EF4-FFF2-40B4-BE49-F238E27FC236}">
                <a16:creationId xmlns:a16="http://schemas.microsoft.com/office/drawing/2014/main" id="{84E9543D-88A5-4543-B25B-BEB997B4C204}"/>
              </a:ext>
            </a:extLst>
          </p:cNvPr>
          <p:cNvSpPr/>
          <p:nvPr/>
        </p:nvSpPr>
        <p:spPr>
          <a:xfrm>
            <a:off x="2729774" y="2826670"/>
            <a:ext cx="6158118" cy="13854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9" name="直接连接符 28">
            <a:extLst>
              <a:ext uri="{FF2B5EF4-FFF2-40B4-BE49-F238E27FC236}">
                <a16:creationId xmlns:a16="http://schemas.microsoft.com/office/drawing/2014/main" id="{286AACB0-1CB7-44F5-99E3-5448ED784DA6}"/>
              </a:ext>
            </a:extLst>
          </p:cNvPr>
          <p:cNvCxnSpPr>
            <a:stCxn id="15" idx="3"/>
            <a:endCxn id="16" idx="1"/>
          </p:cNvCxnSpPr>
          <p:nvPr/>
        </p:nvCxnSpPr>
        <p:spPr>
          <a:xfrm>
            <a:off x="3525490" y="3224852"/>
            <a:ext cx="968432" cy="660"/>
          </a:xfrm>
          <a:prstGeom prst="line">
            <a:avLst/>
          </a:prstGeom>
        </p:spPr>
        <p:style>
          <a:lnRef idx="1">
            <a:schemeClr val="accent2"/>
          </a:lnRef>
          <a:fillRef idx="0">
            <a:schemeClr val="accent2"/>
          </a:fillRef>
          <a:effectRef idx="0">
            <a:schemeClr val="accent2"/>
          </a:effectRef>
          <a:fontRef idx="minor">
            <a:schemeClr val="tx1"/>
          </a:fontRef>
        </p:style>
      </p:cxnSp>
      <p:cxnSp>
        <p:nvCxnSpPr>
          <p:cNvPr id="31" name="直接连接符 30">
            <a:extLst>
              <a:ext uri="{FF2B5EF4-FFF2-40B4-BE49-F238E27FC236}">
                <a16:creationId xmlns:a16="http://schemas.microsoft.com/office/drawing/2014/main" id="{4689003F-B224-48AA-9D39-46A72E066CB4}"/>
              </a:ext>
            </a:extLst>
          </p:cNvPr>
          <p:cNvCxnSpPr>
            <a:stCxn id="13" idx="1"/>
            <a:endCxn id="21" idx="3"/>
          </p:cNvCxnSpPr>
          <p:nvPr/>
        </p:nvCxnSpPr>
        <p:spPr>
          <a:xfrm flipH="1">
            <a:off x="7432008" y="3225512"/>
            <a:ext cx="530285" cy="661"/>
          </a:xfrm>
          <a:prstGeom prst="line">
            <a:avLst/>
          </a:prstGeom>
        </p:spPr>
        <p:style>
          <a:lnRef idx="1">
            <a:schemeClr val="accent2"/>
          </a:lnRef>
          <a:fillRef idx="0">
            <a:schemeClr val="accent2"/>
          </a:fillRef>
          <a:effectRef idx="0">
            <a:schemeClr val="accent2"/>
          </a:effectRef>
          <a:fontRef idx="minor">
            <a:schemeClr val="tx1"/>
          </a:fontRef>
        </p:style>
      </p:cxnSp>
      <p:cxnSp>
        <p:nvCxnSpPr>
          <p:cNvPr id="32" name="直接连接符 31">
            <a:extLst>
              <a:ext uri="{FF2B5EF4-FFF2-40B4-BE49-F238E27FC236}">
                <a16:creationId xmlns:a16="http://schemas.microsoft.com/office/drawing/2014/main" id="{CA6AAD42-6E88-474C-9C9D-41C82E4639BE}"/>
              </a:ext>
            </a:extLst>
          </p:cNvPr>
          <p:cNvCxnSpPr>
            <a:cxnSpLocks/>
            <a:stCxn id="14" idx="3"/>
            <a:endCxn id="21" idx="1"/>
          </p:cNvCxnSpPr>
          <p:nvPr/>
        </p:nvCxnSpPr>
        <p:spPr>
          <a:xfrm>
            <a:off x="6548841" y="3225512"/>
            <a:ext cx="225617" cy="661"/>
          </a:xfrm>
          <a:prstGeom prst="line">
            <a:avLst/>
          </a:prstGeom>
        </p:spPr>
        <p:style>
          <a:lnRef idx="1">
            <a:schemeClr val="accent2"/>
          </a:lnRef>
          <a:fillRef idx="0">
            <a:schemeClr val="accent2"/>
          </a:fillRef>
          <a:effectRef idx="0">
            <a:schemeClr val="accent2"/>
          </a:effectRef>
          <a:fontRef idx="minor">
            <a:schemeClr val="tx1"/>
          </a:fontRef>
        </p:style>
      </p:cxnSp>
      <p:sp>
        <p:nvSpPr>
          <p:cNvPr id="33" name="矩形 32">
            <a:extLst>
              <a:ext uri="{FF2B5EF4-FFF2-40B4-BE49-F238E27FC236}">
                <a16:creationId xmlns:a16="http://schemas.microsoft.com/office/drawing/2014/main" id="{0EAA3428-F4D5-414A-A6FC-CCBC0444B5E8}"/>
              </a:ext>
            </a:extLst>
          </p:cNvPr>
          <p:cNvSpPr/>
          <p:nvPr/>
        </p:nvSpPr>
        <p:spPr>
          <a:xfrm>
            <a:off x="2811105" y="5393862"/>
            <a:ext cx="761747"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用户</a:t>
            </a:r>
            <a:r>
              <a:rPr lang="en-US" altLang="zh-CN" dirty="0">
                <a:latin typeface="黑体" panose="02010609060101010101" pitchFamily="49" charset="-122"/>
                <a:ea typeface="黑体" panose="02010609060101010101" pitchFamily="49" charset="-122"/>
              </a:rPr>
              <a:t>1</a:t>
            </a:r>
            <a:endParaRPr lang="zh-CN" altLang="en-US" dirty="0"/>
          </a:p>
        </p:txBody>
      </p:sp>
      <p:sp>
        <p:nvSpPr>
          <p:cNvPr id="34" name="矩形 33">
            <a:extLst>
              <a:ext uri="{FF2B5EF4-FFF2-40B4-BE49-F238E27FC236}">
                <a16:creationId xmlns:a16="http://schemas.microsoft.com/office/drawing/2014/main" id="{D0430A97-A26D-432D-A12B-DC5A66F5ABC1}"/>
              </a:ext>
            </a:extLst>
          </p:cNvPr>
          <p:cNvSpPr/>
          <p:nvPr/>
        </p:nvSpPr>
        <p:spPr>
          <a:xfrm>
            <a:off x="3692668" y="5403432"/>
            <a:ext cx="761747"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用户</a:t>
            </a:r>
            <a:r>
              <a:rPr lang="en-US" altLang="zh-CN" dirty="0">
                <a:latin typeface="黑体" panose="02010609060101010101" pitchFamily="49" charset="-122"/>
                <a:ea typeface="黑体" panose="02010609060101010101" pitchFamily="49" charset="-122"/>
              </a:rPr>
              <a:t>2</a:t>
            </a:r>
            <a:endParaRPr lang="zh-CN" altLang="en-US" dirty="0"/>
          </a:p>
        </p:txBody>
      </p:sp>
      <p:sp>
        <p:nvSpPr>
          <p:cNvPr id="35" name="矩形 34">
            <a:extLst>
              <a:ext uri="{FF2B5EF4-FFF2-40B4-BE49-F238E27FC236}">
                <a16:creationId xmlns:a16="http://schemas.microsoft.com/office/drawing/2014/main" id="{697987EE-EA4D-403E-8702-7E7B5EAF5EC6}"/>
              </a:ext>
            </a:extLst>
          </p:cNvPr>
          <p:cNvSpPr/>
          <p:nvPr/>
        </p:nvSpPr>
        <p:spPr>
          <a:xfrm>
            <a:off x="5833715" y="5403432"/>
            <a:ext cx="761747"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用户</a:t>
            </a:r>
            <a:r>
              <a:rPr lang="en-US" altLang="zh-CN" dirty="0">
                <a:latin typeface="黑体" panose="02010609060101010101" pitchFamily="49" charset="-122"/>
                <a:ea typeface="黑体" panose="02010609060101010101" pitchFamily="49" charset="-122"/>
              </a:rPr>
              <a:t>5</a:t>
            </a:r>
            <a:endParaRPr lang="zh-CN" altLang="en-US" dirty="0"/>
          </a:p>
        </p:txBody>
      </p:sp>
      <p:sp>
        <p:nvSpPr>
          <p:cNvPr id="36" name="矩形 35">
            <a:extLst>
              <a:ext uri="{FF2B5EF4-FFF2-40B4-BE49-F238E27FC236}">
                <a16:creationId xmlns:a16="http://schemas.microsoft.com/office/drawing/2014/main" id="{60BD3B9E-0DC6-4CBD-981F-BE04C474D1F4}"/>
              </a:ext>
            </a:extLst>
          </p:cNvPr>
          <p:cNvSpPr/>
          <p:nvPr/>
        </p:nvSpPr>
        <p:spPr>
          <a:xfrm>
            <a:off x="6521150" y="5396109"/>
            <a:ext cx="761747"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用户</a:t>
            </a:r>
            <a:r>
              <a:rPr lang="en-US" altLang="zh-CN" dirty="0">
                <a:latin typeface="黑体" panose="02010609060101010101" pitchFamily="49" charset="-122"/>
                <a:ea typeface="黑体" panose="02010609060101010101" pitchFamily="49" charset="-122"/>
              </a:rPr>
              <a:t>6</a:t>
            </a:r>
            <a:endParaRPr lang="zh-CN" altLang="en-US" dirty="0"/>
          </a:p>
        </p:txBody>
      </p:sp>
      <p:sp>
        <p:nvSpPr>
          <p:cNvPr id="37" name="矩形 36">
            <a:extLst>
              <a:ext uri="{FF2B5EF4-FFF2-40B4-BE49-F238E27FC236}">
                <a16:creationId xmlns:a16="http://schemas.microsoft.com/office/drawing/2014/main" id="{5C75545F-0A2F-48F6-A47E-C6BFA6F01903}"/>
              </a:ext>
            </a:extLst>
          </p:cNvPr>
          <p:cNvSpPr/>
          <p:nvPr/>
        </p:nvSpPr>
        <p:spPr>
          <a:xfrm>
            <a:off x="8019629" y="5401732"/>
            <a:ext cx="761747"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用户</a:t>
            </a:r>
            <a:r>
              <a:rPr lang="en-US" altLang="zh-CN" dirty="0">
                <a:latin typeface="黑体" panose="02010609060101010101" pitchFamily="49" charset="-122"/>
                <a:ea typeface="黑体" panose="02010609060101010101" pitchFamily="49" charset="-122"/>
              </a:rPr>
              <a:t>u</a:t>
            </a:r>
            <a:endParaRPr lang="zh-CN" altLang="en-US" dirty="0"/>
          </a:p>
        </p:txBody>
      </p:sp>
      <p:pic>
        <p:nvPicPr>
          <p:cNvPr id="38" name="图片 37">
            <a:extLst>
              <a:ext uri="{FF2B5EF4-FFF2-40B4-BE49-F238E27FC236}">
                <a16:creationId xmlns:a16="http://schemas.microsoft.com/office/drawing/2014/main" id="{C3B4284B-A6A0-4031-9B3D-4CB6E9E8062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35736" y="4920820"/>
            <a:ext cx="440443" cy="440443"/>
          </a:xfrm>
          <a:prstGeom prst="rect">
            <a:avLst/>
          </a:prstGeom>
        </p:spPr>
      </p:pic>
      <p:sp>
        <p:nvSpPr>
          <p:cNvPr id="39" name="矩形 38">
            <a:extLst>
              <a:ext uri="{FF2B5EF4-FFF2-40B4-BE49-F238E27FC236}">
                <a16:creationId xmlns:a16="http://schemas.microsoft.com/office/drawing/2014/main" id="{F5D3015A-1369-4291-9AF6-429EE10F9332}"/>
              </a:ext>
            </a:extLst>
          </p:cNvPr>
          <p:cNvSpPr/>
          <p:nvPr/>
        </p:nvSpPr>
        <p:spPr>
          <a:xfrm>
            <a:off x="4410747" y="5408650"/>
            <a:ext cx="761747"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用户</a:t>
            </a:r>
            <a:r>
              <a:rPr lang="en-US" altLang="zh-CN" dirty="0">
                <a:latin typeface="黑体" panose="02010609060101010101" pitchFamily="49" charset="-122"/>
                <a:ea typeface="黑体" panose="02010609060101010101" pitchFamily="49" charset="-122"/>
              </a:rPr>
              <a:t>3</a:t>
            </a:r>
            <a:endParaRPr lang="zh-CN" altLang="en-US" dirty="0"/>
          </a:p>
        </p:txBody>
      </p:sp>
      <p:pic>
        <p:nvPicPr>
          <p:cNvPr id="40" name="图片 39">
            <a:extLst>
              <a:ext uri="{FF2B5EF4-FFF2-40B4-BE49-F238E27FC236}">
                <a16:creationId xmlns:a16="http://schemas.microsoft.com/office/drawing/2014/main" id="{C9F5C8DC-91A0-46F1-B39E-6E9669D51AA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33112" y="1708736"/>
            <a:ext cx="513195" cy="394519"/>
          </a:xfrm>
          <a:prstGeom prst="rect">
            <a:avLst/>
          </a:prstGeom>
        </p:spPr>
      </p:pic>
      <p:pic>
        <p:nvPicPr>
          <p:cNvPr id="41" name="图片 40">
            <a:extLst>
              <a:ext uri="{FF2B5EF4-FFF2-40B4-BE49-F238E27FC236}">
                <a16:creationId xmlns:a16="http://schemas.microsoft.com/office/drawing/2014/main" id="{D9FF61EC-DA08-4056-A7EA-9E4953BE6E79}"/>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845080" y="1700945"/>
            <a:ext cx="560905" cy="425115"/>
          </a:xfrm>
          <a:prstGeom prst="rect">
            <a:avLst/>
          </a:prstGeom>
        </p:spPr>
      </p:pic>
      <p:cxnSp>
        <p:nvCxnSpPr>
          <p:cNvPr id="44" name="直接连接符 43">
            <a:extLst>
              <a:ext uri="{FF2B5EF4-FFF2-40B4-BE49-F238E27FC236}">
                <a16:creationId xmlns:a16="http://schemas.microsoft.com/office/drawing/2014/main" id="{A7C53DA1-C78F-4B94-A121-3A88CD942D5F}"/>
              </a:ext>
            </a:extLst>
          </p:cNvPr>
          <p:cNvCxnSpPr>
            <a:cxnSpLocks/>
            <a:stCxn id="16" idx="3"/>
            <a:endCxn id="14" idx="1"/>
          </p:cNvCxnSpPr>
          <p:nvPr/>
        </p:nvCxnSpPr>
        <p:spPr>
          <a:xfrm>
            <a:off x="5008391" y="3225512"/>
            <a:ext cx="1025981" cy="0"/>
          </a:xfrm>
          <a:prstGeom prst="line">
            <a:avLst/>
          </a:prstGeom>
        </p:spPr>
        <p:style>
          <a:lnRef idx="1">
            <a:schemeClr val="accent2"/>
          </a:lnRef>
          <a:fillRef idx="0">
            <a:schemeClr val="accent2"/>
          </a:fillRef>
          <a:effectRef idx="0">
            <a:schemeClr val="accent2"/>
          </a:effectRef>
          <a:fontRef idx="minor">
            <a:schemeClr val="tx1"/>
          </a:fontRef>
        </p:style>
      </p:cxnSp>
      <p:pic>
        <p:nvPicPr>
          <p:cNvPr id="54" name="图片 53">
            <a:extLst>
              <a:ext uri="{FF2B5EF4-FFF2-40B4-BE49-F238E27FC236}">
                <a16:creationId xmlns:a16="http://schemas.microsoft.com/office/drawing/2014/main" id="{91093305-316E-4D12-A207-222EFEE1C88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96667" y="4873132"/>
            <a:ext cx="541192" cy="541192"/>
          </a:xfrm>
          <a:prstGeom prst="rect">
            <a:avLst/>
          </a:prstGeom>
        </p:spPr>
      </p:pic>
      <p:sp>
        <p:nvSpPr>
          <p:cNvPr id="55" name="矩形 54">
            <a:extLst>
              <a:ext uri="{FF2B5EF4-FFF2-40B4-BE49-F238E27FC236}">
                <a16:creationId xmlns:a16="http://schemas.microsoft.com/office/drawing/2014/main" id="{05235C26-0EA8-4978-B0A1-3D8F54CA20CF}"/>
              </a:ext>
            </a:extLst>
          </p:cNvPr>
          <p:cNvSpPr/>
          <p:nvPr/>
        </p:nvSpPr>
        <p:spPr>
          <a:xfrm>
            <a:off x="5106909" y="5394825"/>
            <a:ext cx="761747"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用户</a:t>
            </a:r>
            <a:r>
              <a:rPr lang="en-US" altLang="zh-CN" dirty="0">
                <a:latin typeface="黑体" panose="02010609060101010101" pitchFamily="49" charset="-122"/>
                <a:ea typeface="黑体" panose="02010609060101010101" pitchFamily="49" charset="-122"/>
              </a:rPr>
              <a:t>4</a:t>
            </a:r>
            <a:endParaRPr lang="zh-CN" altLang="en-US" dirty="0"/>
          </a:p>
        </p:txBody>
      </p:sp>
      <p:sp>
        <p:nvSpPr>
          <p:cNvPr id="56" name="矩形 55">
            <a:extLst>
              <a:ext uri="{FF2B5EF4-FFF2-40B4-BE49-F238E27FC236}">
                <a16:creationId xmlns:a16="http://schemas.microsoft.com/office/drawing/2014/main" id="{B469B1ED-F2AD-4565-9BCB-BCD5E38367F3}"/>
              </a:ext>
            </a:extLst>
          </p:cNvPr>
          <p:cNvSpPr/>
          <p:nvPr/>
        </p:nvSpPr>
        <p:spPr>
          <a:xfrm>
            <a:off x="7293548" y="5033167"/>
            <a:ext cx="646331" cy="369332"/>
          </a:xfrm>
          <a:prstGeom prst="rect">
            <a:avLst/>
          </a:prstGeom>
        </p:spPr>
        <p:txBody>
          <a:bodyPr wrap="square">
            <a:spAutoFit/>
          </a:bodyPr>
          <a:lstStyle/>
          <a:p>
            <a:r>
              <a:rPr lang="en-US" altLang="zh-CN" dirty="0">
                <a:latin typeface="黑体" panose="02010609060101010101" pitchFamily="49" charset="-122"/>
                <a:ea typeface="黑体" panose="02010609060101010101" pitchFamily="49" charset="-122"/>
              </a:rPr>
              <a:t>……</a:t>
            </a:r>
            <a:endParaRPr lang="zh-CN" altLang="en-US" dirty="0"/>
          </a:p>
        </p:txBody>
      </p:sp>
      <p:pic>
        <p:nvPicPr>
          <p:cNvPr id="57" name="图片 56">
            <a:extLst>
              <a:ext uri="{FF2B5EF4-FFF2-40B4-BE49-F238E27FC236}">
                <a16:creationId xmlns:a16="http://schemas.microsoft.com/office/drawing/2014/main" id="{1682C223-C9D0-4399-BEA9-0E75465689A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043576" y="5762811"/>
            <a:ext cx="236862" cy="213854"/>
          </a:xfrm>
          <a:prstGeom prst="rect">
            <a:avLst/>
          </a:prstGeom>
        </p:spPr>
      </p:pic>
      <p:pic>
        <p:nvPicPr>
          <p:cNvPr id="58" name="图片 57">
            <a:extLst>
              <a:ext uri="{FF2B5EF4-FFF2-40B4-BE49-F238E27FC236}">
                <a16:creationId xmlns:a16="http://schemas.microsoft.com/office/drawing/2014/main" id="{36323DAC-D5D9-4A2F-B73C-E3C316AC28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5925" y="5688225"/>
            <a:ext cx="380874" cy="391663"/>
          </a:xfrm>
          <a:prstGeom prst="rect">
            <a:avLst/>
          </a:prstGeom>
        </p:spPr>
      </p:pic>
      <p:pic>
        <p:nvPicPr>
          <p:cNvPr id="59" name="图片 58">
            <a:extLst>
              <a:ext uri="{FF2B5EF4-FFF2-40B4-BE49-F238E27FC236}">
                <a16:creationId xmlns:a16="http://schemas.microsoft.com/office/drawing/2014/main" id="{7EAD0190-AB18-4050-A928-A5DB61BFBFA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912283" y="5760980"/>
            <a:ext cx="323457" cy="248658"/>
          </a:xfrm>
          <a:prstGeom prst="rect">
            <a:avLst/>
          </a:prstGeom>
        </p:spPr>
      </p:pic>
      <p:pic>
        <p:nvPicPr>
          <p:cNvPr id="60" name="图片 59">
            <a:extLst>
              <a:ext uri="{FF2B5EF4-FFF2-40B4-BE49-F238E27FC236}">
                <a16:creationId xmlns:a16="http://schemas.microsoft.com/office/drawing/2014/main" id="{C00B4B17-212D-4DEB-A8BE-6110FA5B66F6}"/>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071450" y="5773867"/>
            <a:ext cx="321121" cy="243381"/>
          </a:xfrm>
          <a:prstGeom prst="rect">
            <a:avLst/>
          </a:prstGeom>
        </p:spPr>
      </p:pic>
      <p:pic>
        <p:nvPicPr>
          <p:cNvPr id="62" name="图片 61">
            <a:extLst>
              <a:ext uri="{FF2B5EF4-FFF2-40B4-BE49-F238E27FC236}">
                <a16:creationId xmlns:a16="http://schemas.microsoft.com/office/drawing/2014/main" id="{61D527B7-9642-4948-A9DC-85732D6FF8F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278413" y="5797298"/>
            <a:ext cx="236862" cy="213854"/>
          </a:xfrm>
          <a:prstGeom prst="rect">
            <a:avLst/>
          </a:prstGeom>
        </p:spPr>
      </p:pic>
      <p:pic>
        <p:nvPicPr>
          <p:cNvPr id="63" name="图片 62">
            <a:extLst>
              <a:ext uri="{FF2B5EF4-FFF2-40B4-BE49-F238E27FC236}">
                <a16:creationId xmlns:a16="http://schemas.microsoft.com/office/drawing/2014/main" id="{7304CD7C-1079-4B36-A647-0697DFCF74A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637526" y="5787214"/>
            <a:ext cx="236862" cy="213854"/>
          </a:xfrm>
          <a:prstGeom prst="rect">
            <a:avLst/>
          </a:prstGeom>
        </p:spPr>
      </p:pic>
      <p:pic>
        <p:nvPicPr>
          <p:cNvPr id="64" name="图片 63">
            <a:extLst>
              <a:ext uri="{FF2B5EF4-FFF2-40B4-BE49-F238E27FC236}">
                <a16:creationId xmlns:a16="http://schemas.microsoft.com/office/drawing/2014/main" id="{F1AC7B00-B5BB-4087-9415-8C457F1A1A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79566" y="5713772"/>
            <a:ext cx="380874" cy="391663"/>
          </a:xfrm>
          <a:prstGeom prst="rect">
            <a:avLst/>
          </a:prstGeom>
        </p:spPr>
      </p:pic>
      <p:sp>
        <p:nvSpPr>
          <p:cNvPr id="65" name="矩形: 圆角 64">
            <a:extLst>
              <a:ext uri="{FF2B5EF4-FFF2-40B4-BE49-F238E27FC236}">
                <a16:creationId xmlns:a16="http://schemas.microsoft.com/office/drawing/2014/main" id="{0F5EABB7-F434-4C8D-973C-DCB1101265FE}"/>
              </a:ext>
            </a:extLst>
          </p:cNvPr>
          <p:cNvSpPr/>
          <p:nvPr/>
        </p:nvSpPr>
        <p:spPr>
          <a:xfrm>
            <a:off x="2947450" y="1486009"/>
            <a:ext cx="5725006" cy="957167"/>
          </a:xfrm>
          <a:prstGeom prst="roundRect">
            <a:avLst/>
          </a:prstGeom>
          <a:no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66" name="矩形: 圆角 65">
            <a:extLst>
              <a:ext uri="{FF2B5EF4-FFF2-40B4-BE49-F238E27FC236}">
                <a16:creationId xmlns:a16="http://schemas.microsoft.com/office/drawing/2014/main" id="{B8CC2BBD-9AB4-439C-BB48-4B53F3DD3327}"/>
              </a:ext>
            </a:extLst>
          </p:cNvPr>
          <p:cNvSpPr/>
          <p:nvPr/>
        </p:nvSpPr>
        <p:spPr>
          <a:xfrm>
            <a:off x="2729772" y="4861500"/>
            <a:ext cx="6158119" cy="1299675"/>
          </a:xfrm>
          <a:prstGeom prst="roundRect">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pic>
        <p:nvPicPr>
          <p:cNvPr id="70" name="图片 69">
            <a:extLst>
              <a:ext uri="{FF2B5EF4-FFF2-40B4-BE49-F238E27FC236}">
                <a16:creationId xmlns:a16="http://schemas.microsoft.com/office/drawing/2014/main" id="{5F2D8716-A35F-4037-BA70-C778AF22029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038039" y="3826797"/>
            <a:ext cx="236862" cy="213854"/>
          </a:xfrm>
          <a:prstGeom prst="rect">
            <a:avLst/>
          </a:prstGeom>
        </p:spPr>
      </p:pic>
      <p:pic>
        <p:nvPicPr>
          <p:cNvPr id="72" name="图片 71">
            <a:extLst>
              <a:ext uri="{FF2B5EF4-FFF2-40B4-BE49-F238E27FC236}">
                <a16:creationId xmlns:a16="http://schemas.microsoft.com/office/drawing/2014/main" id="{69CD2F2F-3A7B-4846-BAE8-D2EBF4A5FF0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117977" y="3828574"/>
            <a:ext cx="236862" cy="213854"/>
          </a:xfrm>
          <a:prstGeom prst="rect">
            <a:avLst/>
          </a:prstGeom>
        </p:spPr>
      </p:pic>
      <p:pic>
        <p:nvPicPr>
          <p:cNvPr id="73" name="图片 72">
            <a:extLst>
              <a:ext uri="{FF2B5EF4-FFF2-40B4-BE49-F238E27FC236}">
                <a16:creationId xmlns:a16="http://schemas.microsoft.com/office/drawing/2014/main" id="{EDEE6E02-809F-4DF3-AD04-B6C34F917A3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340309" y="3828807"/>
            <a:ext cx="323457" cy="248658"/>
          </a:xfrm>
          <a:prstGeom prst="rect">
            <a:avLst/>
          </a:prstGeom>
        </p:spPr>
      </p:pic>
      <p:pic>
        <p:nvPicPr>
          <p:cNvPr id="74" name="图片 73">
            <a:extLst>
              <a:ext uri="{FF2B5EF4-FFF2-40B4-BE49-F238E27FC236}">
                <a16:creationId xmlns:a16="http://schemas.microsoft.com/office/drawing/2014/main" id="{8290272D-DA6A-4902-AD6D-E95EA0DB9C19}"/>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020016" y="3829520"/>
            <a:ext cx="323457" cy="248658"/>
          </a:xfrm>
          <a:prstGeom prst="rect">
            <a:avLst/>
          </a:prstGeom>
        </p:spPr>
      </p:pic>
      <p:pic>
        <p:nvPicPr>
          <p:cNvPr id="75" name="图片 74">
            <a:extLst>
              <a:ext uri="{FF2B5EF4-FFF2-40B4-BE49-F238E27FC236}">
                <a16:creationId xmlns:a16="http://schemas.microsoft.com/office/drawing/2014/main" id="{7FF849F6-8DF7-4436-9458-2201970E688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801081" y="3831319"/>
            <a:ext cx="321121" cy="243381"/>
          </a:xfrm>
          <a:prstGeom prst="rect">
            <a:avLst/>
          </a:prstGeom>
        </p:spPr>
      </p:pic>
      <p:sp>
        <p:nvSpPr>
          <p:cNvPr id="78" name="箭头: 下 77">
            <a:extLst>
              <a:ext uri="{FF2B5EF4-FFF2-40B4-BE49-F238E27FC236}">
                <a16:creationId xmlns:a16="http://schemas.microsoft.com/office/drawing/2014/main" id="{B9A5E649-7DF6-4521-8D47-A2E09A1C0D87}"/>
              </a:ext>
            </a:extLst>
          </p:cNvPr>
          <p:cNvSpPr/>
          <p:nvPr/>
        </p:nvSpPr>
        <p:spPr>
          <a:xfrm>
            <a:off x="4104441" y="2533037"/>
            <a:ext cx="277793" cy="2117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箭头: 下 78">
            <a:extLst>
              <a:ext uri="{FF2B5EF4-FFF2-40B4-BE49-F238E27FC236}">
                <a16:creationId xmlns:a16="http://schemas.microsoft.com/office/drawing/2014/main" id="{2F94215F-4A07-44E2-899E-35ABEC70FE90}"/>
              </a:ext>
            </a:extLst>
          </p:cNvPr>
          <p:cNvSpPr/>
          <p:nvPr/>
        </p:nvSpPr>
        <p:spPr>
          <a:xfrm>
            <a:off x="5863793" y="2534314"/>
            <a:ext cx="277793" cy="2117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箭头: 下 79">
            <a:extLst>
              <a:ext uri="{FF2B5EF4-FFF2-40B4-BE49-F238E27FC236}">
                <a16:creationId xmlns:a16="http://schemas.microsoft.com/office/drawing/2014/main" id="{DC43934B-C5B4-4491-BAF3-8B1550A93D96}"/>
              </a:ext>
            </a:extLst>
          </p:cNvPr>
          <p:cNvSpPr/>
          <p:nvPr/>
        </p:nvSpPr>
        <p:spPr>
          <a:xfrm>
            <a:off x="7499427" y="2536413"/>
            <a:ext cx="277793" cy="2117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 name="图片 2">
            <a:extLst>
              <a:ext uri="{FF2B5EF4-FFF2-40B4-BE49-F238E27FC236}">
                <a16:creationId xmlns:a16="http://schemas.microsoft.com/office/drawing/2014/main" id="{B7377FE1-A60F-4474-AB7F-9655C79F3933}"/>
              </a:ext>
            </a:extLst>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149761" y="74036"/>
            <a:ext cx="738131" cy="738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文本框 102">
            <a:extLst>
              <a:ext uri="{FF2B5EF4-FFF2-40B4-BE49-F238E27FC236}">
                <a16:creationId xmlns:a16="http://schemas.microsoft.com/office/drawing/2014/main" id="{CD9A1D36-29C8-4355-9200-DA50B166E790}"/>
              </a:ext>
            </a:extLst>
          </p:cNvPr>
          <p:cNvSpPr txBox="1"/>
          <p:nvPr/>
        </p:nvSpPr>
        <p:spPr>
          <a:xfrm>
            <a:off x="137805" y="188649"/>
            <a:ext cx="3712611"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cs typeface="Arial" pitchFamily="34" charset="0"/>
              </a:rPr>
              <a:t>研究背景</a:t>
            </a:r>
          </a:p>
        </p:txBody>
      </p:sp>
      <p:pic>
        <p:nvPicPr>
          <p:cNvPr id="104" name="图片 103">
            <a:extLst>
              <a:ext uri="{FF2B5EF4-FFF2-40B4-BE49-F238E27FC236}">
                <a16:creationId xmlns:a16="http://schemas.microsoft.com/office/drawing/2014/main" id="{0E919C28-3A44-47E0-AC37-AEA4B5BD1D1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565444">
            <a:off x="4059150" y="4244101"/>
            <a:ext cx="301450" cy="578686"/>
          </a:xfrm>
          <a:prstGeom prst="rect">
            <a:avLst/>
          </a:prstGeom>
        </p:spPr>
      </p:pic>
      <p:pic>
        <p:nvPicPr>
          <p:cNvPr id="105" name="图片 104">
            <a:extLst>
              <a:ext uri="{FF2B5EF4-FFF2-40B4-BE49-F238E27FC236}">
                <a16:creationId xmlns:a16="http://schemas.microsoft.com/office/drawing/2014/main" id="{089C1388-2AC0-43D9-BCEC-315C760B9D0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16882" y="4254194"/>
            <a:ext cx="301450" cy="578686"/>
          </a:xfrm>
          <a:prstGeom prst="rect">
            <a:avLst/>
          </a:prstGeom>
        </p:spPr>
      </p:pic>
      <p:pic>
        <p:nvPicPr>
          <p:cNvPr id="106" name="图片 105">
            <a:extLst>
              <a:ext uri="{FF2B5EF4-FFF2-40B4-BE49-F238E27FC236}">
                <a16:creationId xmlns:a16="http://schemas.microsoft.com/office/drawing/2014/main" id="{DB6FEF05-4EC6-49CF-A2E8-D5B5016633EB}"/>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rot="19598059">
            <a:off x="5174883" y="4259744"/>
            <a:ext cx="298566" cy="573150"/>
          </a:xfrm>
          <a:prstGeom prst="rect">
            <a:avLst/>
          </a:prstGeom>
        </p:spPr>
      </p:pic>
      <p:pic>
        <p:nvPicPr>
          <p:cNvPr id="108" name="图片 107">
            <a:extLst>
              <a:ext uri="{FF2B5EF4-FFF2-40B4-BE49-F238E27FC236}">
                <a16:creationId xmlns:a16="http://schemas.microsoft.com/office/drawing/2014/main" id="{3F514AE9-F6A8-4D2F-B3BF-02E23684955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08432" y="4261551"/>
            <a:ext cx="301450" cy="578686"/>
          </a:xfrm>
          <a:prstGeom prst="rect">
            <a:avLst/>
          </a:prstGeom>
        </p:spPr>
      </p:pic>
      <p:pic>
        <p:nvPicPr>
          <p:cNvPr id="109" name="图片 108">
            <a:extLst>
              <a:ext uri="{FF2B5EF4-FFF2-40B4-BE49-F238E27FC236}">
                <a16:creationId xmlns:a16="http://schemas.microsoft.com/office/drawing/2014/main" id="{13A3212A-AA30-4A3D-984D-8AB9AC293CF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0239383">
            <a:off x="6548009" y="4257240"/>
            <a:ext cx="301450" cy="578686"/>
          </a:xfrm>
          <a:prstGeom prst="rect">
            <a:avLst/>
          </a:prstGeom>
        </p:spPr>
      </p:pic>
      <p:pic>
        <p:nvPicPr>
          <p:cNvPr id="110" name="图片 109">
            <a:extLst>
              <a:ext uri="{FF2B5EF4-FFF2-40B4-BE49-F238E27FC236}">
                <a16:creationId xmlns:a16="http://schemas.microsoft.com/office/drawing/2014/main" id="{5F38BABA-2E96-456B-946E-C45ECC7D6D9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19527" y="4243168"/>
            <a:ext cx="301450" cy="578686"/>
          </a:xfrm>
          <a:prstGeom prst="rect">
            <a:avLst/>
          </a:prstGeom>
        </p:spPr>
      </p:pic>
      <p:sp>
        <p:nvSpPr>
          <p:cNvPr id="115" name="文本框 114">
            <a:extLst>
              <a:ext uri="{FF2B5EF4-FFF2-40B4-BE49-F238E27FC236}">
                <a16:creationId xmlns:a16="http://schemas.microsoft.com/office/drawing/2014/main" id="{D1CC47E3-CDA7-4D78-AE1E-382C7448EA63}"/>
              </a:ext>
            </a:extLst>
          </p:cNvPr>
          <p:cNvSpPr txBox="1"/>
          <p:nvPr/>
        </p:nvSpPr>
        <p:spPr>
          <a:xfrm>
            <a:off x="222620" y="2286804"/>
            <a:ext cx="1025922" cy="307777"/>
          </a:xfrm>
          <a:prstGeom prst="rect">
            <a:avLst/>
          </a:prstGeom>
          <a:noFill/>
        </p:spPr>
        <p:txBody>
          <a:bodyPr wrap="none" lIns="0" tIns="0" rIns="0" bIns="0" rtlCol="0">
            <a:spAutoFit/>
          </a:bodyPr>
          <a:lstStyle/>
          <a:p>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原因</a:t>
            </a:r>
            <a:r>
              <a:rPr lang="en-US" altLang="zh-CN" sz="2000" dirty="0">
                <a:latin typeface="黑体" panose="02010609060101010101" pitchFamily="49" charset="-122"/>
                <a:ea typeface="黑体" panose="02010609060101010101" pitchFamily="49" charset="-122"/>
              </a:rPr>
              <a:t>】</a:t>
            </a:r>
          </a:p>
        </p:txBody>
      </p:sp>
      <p:sp>
        <p:nvSpPr>
          <p:cNvPr id="118" name="文本框 117">
            <a:extLst>
              <a:ext uri="{FF2B5EF4-FFF2-40B4-BE49-F238E27FC236}">
                <a16:creationId xmlns:a16="http://schemas.microsoft.com/office/drawing/2014/main" id="{D269296A-6328-4AD3-BC83-47A29AD492A6}"/>
              </a:ext>
            </a:extLst>
          </p:cNvPr>
          <p:cNvSpPr txBox="1"/>
          <p:nvPr/>
        </p:nvSpPr>
        <p:spPr>
          <a:xfrm>
            <a:off x="689883" y="4892238"/>
            <a:ext cx="1731243" cy="276999"/>
          </a:xfrm>
          <a:prstGeom prst="rect">
            <a:avLst/>
          </a:prstGeom>
          <a:noFill/>
        </p:spPr>
        <p:txBody>
          <a:bodyPr wrap="none" lIns="0" tIns="0" rIns="0" bIns="0" rtlCol="0">
            <a:spAutoFit/>
          </a:bodyPr>
          <a:lstStyle/>
          <a:p>
            <a:r>
              <a:rPr lang="zh-CN" altLang="en-US" dirty="0">
                <a:latin typeface="黑体" panose="02010609060101010101" pitchFamily="49" charset="-122"/>
                <a:ea typeface="黑体" panose="02010609060101010101" pitchFamily="49" charset="-122"/>
              </a:rPr>
              <a:t>▲ 服务放置问题</a:t>
            </a:r>
          </a:p>
        </p:txBody>
      </p:sp>
      <p:sp>
        <p:nvSpPr>
          <p:cNvPr id="119" name="文本框 118">
            <a:extLst>
              <a:ext uri="{FF2B5EF4-FFF2-40B4-BE49-F238E27FC236}">
                <a16:creationId xmlns:a16="http://schemas.microsoft.com/office/drawing/2014/main" id="{02161EF4-79F9-4CA5-B6F4-70964B1C6635}"/>
              </a:ext>
            </a:extLst>
          </p:cNvPr>
          <p:cNvSpPr txBox="1"/>
          <p:nvPr/>
        </p:nvSpPr>
        <p:spPr>
          <a:xfrm>
            <a:off x="695521" y="5337588"/>
            <a:ext cx="1731243" cy="276999"/>
          </a:xfrm>
          <a:prstGeom prst="rect">
            <a:avLst/>
          </a:prstGeom>
          <a:noFill/>
        </p:spPr>
        <p:txBody>
          <a:bodyPr wrap="none" lIns="0" tIns="0" rIns="0" bIns="0" rtlCol="0">
            <a:spAutoFit/>
          </a:bodyPr>
          <a:lstStyle/>
          <a:p>
            <a:r>
              <a:rPr lang="zh-CN" altLang="en-US" dirty="0">
                <a:latin typeface="黑体" panose="02010609060101010101" pitchFamily="49" charset="-122"/>
                <a:ea typeface="黑体" panose="02010609060101010101" pitchFamily="49" charset="-122"/>
              </a:rPr>
              <a:t>▲ 请求调度问题</a:t>
            </a:r>
          </a:p>
        </p:txBody>
      </p:sp>
      <p:sp>
        <p:nvSpPr>
          <p:cNvPr id="121" name="矩形 120">
            <a:extLst>
              <a:ext uri="{FF2B5EF4-FFF2-40B4-BE49-F238E27FC236}">
                <a16:creationId xmlns:a16="http://schemas.microsoft.com/office/drawing/2014/main" id="{B28F36E8-DE7E-46C8-8C38-501AECFB3FA5}"/>
              </a:ext>
            </a:extLst>
          </p:cNvPr>
          <p:cNvSpPr/>
          <p:nvPr/>
        </p:nvSpPr>
        <p:spPr>
          <a:xfrm>
            <a:off x="629215" y="2604801"/>
            <a:ext cx="1800493"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边缘云资源有限</a:t>
            </a:r>
          </a:p>
        </p:txBody>
      </p:sp>
      <p:sp>
        <p:nvSpPr>
          <p:cNvPr id="122" name="文本框 121">
            <a:extLst>
              <a:ext uri="{FF2B5EF4-FFF2-40B4-BE49-F238E27FC236}">
                <a16:creationId xmlns:a16="http://schemas.microsoft.com/office/drawing/2014/main" id="{2E1ECB78-4B56-49F9-A2F9-1E6989C67B0D}"/>
              </a:ext>
            </a:extLst>
          </p:cNvPr>
          <p:cNvSpPr txBox="1"/>
          <p:nvPr/>
        </p:nvSpPr>
        <p:spPr>
          <a:xfrm>
            <a:off x="224303" y="4373389"/>
            <a:ext cx="1025922" cy="307777"/>
          </a:xfrm>
          <a:prstGeom prst="rect">
            <a:avLst/>
          </a:prstGeom>
          <a:noFill/>
        </p:spPr>
        <p:txBody>
          <a:bodyPr wrap="none" lIns="0" tIns="0" rIns="0" bIns="0" rtlCol="0">
            <a:spAutoFit/>
          </a:bodyPr>
          <a:lstStyle/>
          <a:p>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问题</a:t>
            </a:r>
            <a:r>
              <a:rPr lang="en-US" altLang="zh-CN" sz="2000" dirty="0">
                <a:latin typeface="黑体" panose="02010609060101010101" pitchFamily="49" charset="-122"/>
                <a:ea typeface="黑体" panose="02010609060101010101" pitchFamily="49" charset="-122"/>
              </a:rPr>
              <a:t>】</a:t>
            </a:r>
          </a:p>
        </p:txBody>
      </p:sp>
      <p:sp>
        <p:nvSpPr>
          <p:cNvPr id="123" name="矩形 122">
            <a:extLst>
              <a:ext uri="{FF2B5EF4-FFF2-40B4-BE49-F238E27FC236}">
                <a16:creationId xmlns:a16="http://schemas.microsoft.com/office/drawing/2014/main" id="{2552A890-CB96-4073-8EA9-6DFD5EB0541B}"/>
              </a:ext>
            </a:extLst>
          </p:cNvPr>
          <p:cNvSpPr/>
          <p:nvPr/>
        </p:nvSpPr>
        <p:spPr>
          <a:xfrm>
            <a:off x="137805" y="1221954"/>
            <a:ext cx="2185214" cy="492443"/>
          </a:xfrm>
          <a:prstGeom prst="rect">
            <a:avLst/>
          </a:prstGeom>
        </p:spPr>
        <p:txBody>
          <a:bodyPr wrap="none">
            <a:spAutoFit/>
          </a:bodyPr>
          <a:lstStyle/>
          <a:p>
            <a:r>
              <a:rPr lang="en-US" altLang="zh-CN" sz="2600" dirty="0">
                <a:latin typeface="黑体" panose="02010609060101010101" pitchFamily="49" charset="-122"/>
                <a:ea typeface="黑体" panose="02010609060101010101" pitchFamily="49" charset="-122"/>
              </a:rPr>
              <a:t>【SPRS</a:t>
            </a:r>
            <a:r>
              <a:rPr lang="zh-CN" altLang="en-US" sz="2600" dirty="0">
                <a:latin typeface="黑体" panose="02010609060101010101" pitchFamily="49" charset="-122"/>
                <a:ea typeface="黑体" panose="02010609060101010101" pitchFamily="49" charset="-122"/>
              </a:rPr>
              <a:t>问题</a:t>
            </a:r>
            <a:r>
              <a:rPr lang="en-US" altLang="zh-CN" sz="2600" dirty="0">
                <a:latin typeface="黑体" panose="02010609060101010101" pitchFamily="49" charset="-122"/>
                <a:ea typeface="黑体" panose="02010609060101010101" pitchFamily="49" charset="-122"/>
              </a:rPr>
              <a:t>】</a:t>
            </a:r>
            <a:endParaRPr lang="zh-CN" altLang="en-US" sz="2600" dirty="0">
              <a:latin typeface="黑体" panose="02010609060101010101" pitchFamily="49" charset="-122"/>
              <a:ea typeface="黑体" panose="02010609060101010101" pitchFamily="49" charset="-122"/>
            </a:endParaRPr>
          </a:p>
        </p:txBody>
      </p:sp>
      <p:sp>
        <p:nvSpPr>
          <p:cNvPr id="124" name="文本框 123">
            <a:extLst>
              <a:ext uri="{FF2B5EF4-FFF2-40B4-BE49-F238E27FC236}">
                <a16:creationId xmlns:a16="http://schemas.microsoft.com/office/drawing/2014/main" id="{B8DB6CF0-CCA8-4D01-9048-C2F106A94808}"/>
              </a:ext>
            </a:extLst>
          </p:cNvPr>
          <p:cNvSpPr txBox="1"/>
          <p:nvPr/>
        </p:nvSpPr>
        <p:spPr>
          <a:xfrm>
            <a:off x="1186787" y="2981993"/>
            <a:ext cx="807913" cy="276999"/>
          </a:xfrm>
          <a:prstGeom prst="rect">
            <a:avLst/>
          </a:prstGeom>
          <a:noFill/>
        </p:spPr>
        <p:txBody>
          <a:bodyPr wrap="none" lIns="0" tIns="0" rIns="0" bIns="0" rtlCol="0">
            <a:spAutoFit/>
          </a:bodyPr>
          <a:lstStyle/>
          <a:p>
            <a:r>
              <a:rPr lang="zh-CN" altLang="en-US" sz="1600" dirty="0">
                <a:latin typeface="Century Gothic" panose="020B0502020202020204" pitchFamily="34" charset="0"/>
                <a:ea typeface="黑体" panose="02010609060101010101" pitchFamily="49" charset="-122"/>
              </a:rPr>
              <a:t>●</a:t>
            </a:r>
            <a:r>
              <a:rPr lang="zh-CN" altLang="en-US" dirty="0">
                <a:latin typeface="黑体" panose="02010609060101010101" pitchFamily="49" charset="-122"/>
                <a:ea typeface="黑体" panose="02010609060101010101" pitchFamily="49" charset="-122"/>
              </a:rPr>
              <a:t> 存储</a:t>
            </a:r>
          </a:p>
        </p:txBody>
      </p:sp>
      <p:sp>
        <p:nvSpPr>
          <p:cNvPr id="125" name="文本框 124">
            <a:extLst>
              <a:ext uri="{FF2B5EF4-FFF2-40B4-BE49-F238E27FC236}">
                <a16:creationId xmlns:a16="http://schemas.microsoft.com/office/drawing/2014/main" id="{F11FD386-AE8A-4AFC-B4A3-FDF4C342D3B9}"/>
              </a:ext>
            </a:extLst>
          </p:cNvPr>
          <p:cNvSpPr txBox="1"/>
          <p:nvPr/>
        </p:nvSpPr>
        <p:spPr>
          <a:xfrm>
            <a:off x="1186787" y="3304423"/>
            <a:ext cx="782265" cy="276999"/>
          </a:xfrm>
          <a:prstGeom prst="rect">
            <a:avLst/>
          </a:prstGeom>
          <a:noFill/>
        </p:spPr>
        <p:txBody>
          <a:bodyPr wrap="none" lIns="0" tIns="0" rIns="0" bIns="0" rtlCol="0">
            <a:spAutoFit/>
          </a:bodyPr>
          <a:lstStyle/>
          <a:p>
            <a:r>
              <a:rPr lang="zh-CN" altLang="en-US" sz="1600" dirty="0">
                <a:latin typeface="Century Gothic" panose="020B0502020202020204" pitchFamily="34" charset="0"/>
                <a:ea typeface="黑体" panose="02010609060101010101" pitchFamily="49" charset="-122"/>
              </a:rPr>
              <a:t>●</a:t>
            </a:r>
            <a:r>
              <a:rPr lang="zh-CN" altLang="en-US" dirty="0">
                <a:latin typeface="黑体" panose="02010609060101010101" pitchFamily="49" charset="-122"/>
                <a:ea typeface="黑体" panose="02010609060101010101" pitchFamily="49" charset="-122"/>
              </a:rPr>
              <a:t> 计算</a:t>
            </a:r>
          </a:p>
        </p:txBody>
      </p:sp>
      <p:sp>
        <p:nvSpPr>
          <p:cNvPr id="126" name="文本框 125">
            <a:extLst>
              <a:ext uri="{FF2B5EF4-FFF2-40B4-BE49-F238E27FC236}">
                <a16:creationId xmlns:a16="http://schemas.microsoft.com/office/drawing/2014/main" id="{2ECD6F7A-1690-4640-99B3-50C914CC4EEC}"/>
              </a:ext>
            </a:extLst>
          </p:cNvPr>
          <p:cNvSpPr txBox="1"/>
          <p:nvPr/>
        </p:nvSpPr>
        <p:spPr>
          <a:xfrm>
            <a:off x="1197874" y="3648765"/>
            <a:ext cx="782265" cy="276999"/>
          </a:xfrm>
          <a:prstGeom prst="rect">
            <a:avLst/>
          </a:prstGeom>
          <a:noFill/>
        </p:spPr>
        <p:txBody>
          <a:bodyPr wrap="none" lIns="0" tIns="0" rIns="0" bIns="0" rtlCol="0">
            <a:spAutoFit/>
          </a:bodyPr>
          <a:lstStyle/>
          <a:p>
            <a:r>
              <a:rPr lang="zh-CN" altLang="en-US" sz="1600" dirty="0">
                <a:latin typeface="Century Gothic" panose="020B0502020202020204" pitchFamily="34" charset="0"/>
                <a:ea typeface="黑体" panose="02010609060101010101" pitchFamily="49" charset="-122"/>
              </a:rPr>
              <a:t>●</a:t>
            </a:r>
            <a:r>
              <a:rPr lang="zh-CN" altLang="en-US" dirty="0">
                <a:latin typeface="黑体" panose="02010609060101010101" pitchFamily="49" charset="-122"/>
                <a:ea typeface="黑体" panose="02010609060101010101" pitchFamily="49" charset="-122"/>
              </a:rPr>
              <a:t> 通信</a:t>
            </a:r>
          </a:p>
        </p:txBody>
      </p:sp>
    </p:spTree>
    <p:extLst>
      <p:ext uri="{BB962C8B-B14F-4D97-AF65-F5344CB8AC3E}">
        <p14:creationId xmlns:p14="http://schemas.microsoft.com/office/powerpoint/2010/main" val="39773430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图片 2">
            <a:extLst>
              <a:ext uri="{FF2B5EF4-FFF2-40B4-BE49-F238E27FC236}">
                <a16:creationId xmlns:a16="http://schemas.microsoft.com/office/drawing/2014/main" id="{B7377FE1-A60F-4474-AB7F-9655C79F393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49761" y="74036"/>
            <a:ext cx="738131" cy="738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文本框 102">
            <a:extLst>
              <a:ext uri="{FF2B5EF4-FFF2-40B4-BE49-F238E27FC236}">
                <a16:creationId xmlns:a16="http://schemas.microsoft.com/office/drawing/2014/main" id="{CD9A1D36-29C8-4355-9200-DA50B166E790}"/>
              </a:ext>
            </a:extLst>
          </p:cNvPr>
          <p:cNvSpPr txBox="1"/>
          <p:nvPr/>
        </p:nvSpPr>
        <p:spPr>
          <a:xfrm>
            <a:off x="137805" y="188649"/>
            <a:ext cx="3712611"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cs typeface="Arial" pitchFamily="34" charset="0"/>
              </a:rPr>
              <a:t>工作对比</a:t>
            </a:r>
          </a:p>
        </p:txBody>
      </p:sp>
      <p:sp>
        <p:nvSpPr>
          <p:cNvPr id="137" name="矩形: 圆角 136">
            <a:extLst>
              <a:ext uri="{FF2B5EF4-FFF2-40B4-BE49-F238E27FC236}">
                <a16:creationId xmlns:a16="http://schemas.microsoft.com/office/drawing/2014/main" id="{2E9B9A3A-DB56-4E15-844A-FA98ED2E63B4}"/>
              </a:ext>
            </a:extLst>
          </p:cNvPr>
          <p:cNvSpPr/>
          <p:nvPr/>
        </p:nvSpPr>
        <p:spPr>
          <a:xfrm>
            <a:off x="2321767" y="2845098"/>
            <a:ext cx="4194781" cy="479358"/>
          </a:xfrm>
          <a:prstGeom prst="roundRect">
            <a:avLst/>
          </a:prstGeom>
          <a:noFill/>
          <a:ln w="508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800" dirty="0">
                <a:solidFill>
                  <a:schemeClr val="tx1"/>
                </a:solidFill>
                <a:latin typeface="黑体" panose="02010609060101010101" pitchFamily="49" charset="-122"/>
                <a:ea typeface="黑体" panose="02010609060101010101" pitchFamily="49" charset="-122"/>
              </a:rPr>
              <a:t>服务放置</a:t>
            </a:r>
          </a:p>
        </p:txBody>
      </p:sp>
      <p:sp>
        <p:nvSpPr>
          <p:cNvPr id="138" name="流程图: 过程 137">
            <a:extLst>
              <a:ext uri="{FF2B5EF4-FFF2-40B4-BE49-F238E27FC236}">
                <a16:creationId xmlns:a16="http://schemas.microsoft.com/office/drawing/2014/main" id="{B364C5C1-EFD4-4A10-A06A-91A5309F8652}"/>
              </a:ext>
            </a:extLst>
          </p:cNvPr>
          <p:cNvSpPr/>
          <p:nvPr/>
        </p:nvSpPr>
        <p:spPr>
          <a:xfrm>
            <a:off x="2147106" y="1254061"/>
            <a:ext cx="5249118" cy="2835471"/>
          </a:xfrm>
          <a:prstGeom prst="flowChartProcess">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9" name="矩形: 圆角 138">
            <a:extLst>
              <a:ext uri="{FF2B5EF4-FFF2-40B4-BE49-F238E27FC236}">
                <a16:creationId xmlns:a16="http://schemas.microsoft.com/office/drawing/2014/main" id="{4F7DC9C5-81FF-4D7D-A23C-DAD6E7D4735F}"/>
              </a:ext>
            </a:extLst>
          </p:cNvPr>
          <p:cNvSpPr/>
          <p:nvPr/>
        </p:nvSpPr>
        <p:spPr>
          <a:xfrm>
            <a:off x="2325974" y="1492508"/>
            <a:ext cx="2418670" cy="513893"/>
          </a:xfrm>
          <a:prstGeom prst="roundRect">
            <a:avLst/>
          </a:prstGeom>
          <a:noFill/>
          <a:ln w="508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800" dirty="0">
                <a:solidFill>
                  <a:schemeClr val="tx1"/>
                </a:solidFill>
                <a:latin typeface="黑体" panose="02010609060101010101" pitchFamily="49" charset="-122"/>
                <a:ea typeface="黑体" panose="02010609060101010101" pitchFamily="49" charset="-122"/>
              </a:rPr>
              <a:t>请求调度</a:t>
            </a:r>
          </a:p>
        </p:txBody>
      </p:sp>
      <p:sp>
        <p:nvSpPr>
          <p:cNvPr id="140" name="矩形: 圆角 139">
            <a:extLst>
              <a:ext uri="{FF2B5EF4-FFF2-40B4-BE49-F238E27FC236}">
                <a16:creationId xmlns:a16="http://schemas.microsoft.com/office/drawing/2014/main" id="{27380C66-6AD2-49BB-8603-BAE6D5A1125A}"/>
              </a:ext>
            </a:extLst>
          </p:cNvPr>
          <p:cNvSpPr/>
          <p:nvPr/>
        </p:nvSpPr>
        <p:spPr>
          <a:xfrm>
            <a:off x="2321768" y="3493016"/>
            <a:ext cx="4912410" cy="479358"/>
          </a:xfrm>
          <a:prstGeom prst="roundRect">
            <a:avLst/>
          </a:prstGeom>
          <a:noFill/>
          <a:ln w="50800">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800" dirty="0">
                <a:solidFill>
                  <a:schemeClr val="tx1"/>
                </a:solidFill>
                <a:latin typeface="黑体" panose="02010609060101010101" pitchFamily="49" charset="-122"/>
                <a:ea typeface="黑体" panose="02010609060101010101" pitchFamily="49" charset="-122"/>
              </a:rPr>
              <a:t>存储资源限制</a:t>
            </a:r>
          </a:p>
        </p:txBody>
      </p:sp>
      <p:sp>
        <p:nvSpPr>
          <p:cNvPr id="141" name="矩形: 圆角 140">
            <a:extLst>
              <a:ext uri="{FF2B5EF4-FFF2-40B4-BE49-F238E27FC236}">
                <a16:creationId xmlns:a16="http://schemas.microsoft.com/office/drawing/2014/main" id="{0956D824-6666-4937-99AD-1539EB5040B4}"/>
              </a:ext>
            </a:extLst>
          </p:cNvPr>
          <p:cNvSpPr/>
          <p:nvPr/>
        </p:nvSpPr>
        <p:spPr>
          <a:xfrm>
            <a:off x="2357846" y="4819227"/>
            <a:ext cx="2354924" cy="636540"/>
          </a:xfrm>
          <a:prstGeom prst="roundRect">
            <a:avLst/>
          </a:prstGeom>
          <a:noFill/>
          <a:ln w="508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800" dirty="0">
                <a:solidFill>
                  <a:schemeClr val="tx1"/>
                </a:solidFill>
                <a:latin typeface="黑体" panose="02010609060101010101" pitchFamily="49" charset="-122"/>
                <a:ea typeface="黑体" panose="02010609060101010101" pitchFamily="49" charset="-122"/>
              </a:rPr>
              <a:t>服务放置</a:t>
            </a:r>
          </a:p>
        </p:txBody>
      </p:sp>
      <p:sp>
        <p:nvSpPr>
          <p:cNvPr id="142" name="流程图: 过程 141">
            <a:extLst>
              <a:ext uri="{FF2B5EF4-FFF2-40B4-BE49-F238E27FC236}">
                <a16:creationId xmlns:a16="http://schemas.microsoft.com/office/drawing/2014/main" id="{E382D3A3-2CE5-4452-B870-7A99287E9C85}"/>
              </a:ext>
            </a:extLst>
          </p:cNvPr>
          <p:cNvSpPr/>
          <p:nvPr/>
        </p:nvSpPr>
        <p:spPr>
          <a:xfrm>
            <a:off x="2147106" y="4514127"/>
            <a:ext cx="5249117" cy="1876687"/>
          </a:xfrm>
          <a:prstGeom prst="flowChartProcess">
            <a:avLst/>
          </a:prstGeom>
          <a:noFill/>
          <a:ln w="63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圆角 142">
            <a:extLst>
              <a:ext uri="{FF2B5EF4-FFF2-40B4-BE49-F238E27FC236}">
                <a16:creationId xmlns:a16="http://schemas.microsoft.com/office/drawing/2014/main" id="{E49C7E4B-F180-433B-81DF-D27FAAFDD3D2}"/>
              </a:ext>
            </a:extLst>
          </p:cNvPr>
          <p:cNvSpPr/>
          <p:nvPr/>
        </p:nvSpPr>
        <p:spPr>
          <a:xfrm>
            <a:off x="4879253" y="4819227"/>
            <a:ext cx="2354924" cy="636540"/>
          </a:xfrm>
          <a:prstGeom prst="roundRect">
            <a:avLst/>
          </a:prstGeom>
          <a:noFill/>
          <a:ln w="50800"/>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800" dirty="0">
                <a:solidFill>
                  <a:schemeClr val="tx1"/>
                </a:solidFill>
                <a:latin typeface="黑体" panose="02010609060101010101" pitchFamily="49" charset="-122"/>
                <a:ea typeface="黑体" panose="02010609060101010101" pitchFamily="49" charset="-122"/>
              </a:rPr>
              <a:t>请求调度</a:t>
            </a:r>
          </a:p>
        </p:txBody>
      </p:sp>
      <p:sp>
        <p:nvSpPr>
          <p:cNvPr id="144" name="矩形: 圆角 143">
            <a:extLst>
              <a:ext uri="{FF2B5EF4-FFF2-40B4-BE49-F238E27FC236}">
                <a16:creationId xmlns:a16="http://schemas.microsoft.com/office/drawing/2014/main" id="{961A0C7A-62F4-42BE-A88B-90A1FC157D4D}"/>
              </a:ext>
            </a:extLst>
          </p:cNvPr>
          <p:cNvSpPr/>
          <p:nvPr/>
        </p:nvSpPr>
        <p:spPr>
          <a:xfrm>
            <a:off x="2321769" y="5640607"/>
            <a:ext cx="4912408" cy="636540"/>
          </a:xfrm>
          <a:prstGeom prst="roundRect">
            <a:avLst/>
          </a:prstGeom>
          <a:noFill/>
          <a:ln w="50800">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800" dirty="0">
                <a:solidFill>
                  <a:schemeClr val="tx1"/>
                </a:solidFill>
                <a:latin typeface="黑体" panose="02010609060101010101" pitchFamily="49" charset="-122"/>
                <a:ea typeface="黑体" panose="02010609060101010101" pitchFamily="49" charset="-122"/>
              </a:rPr>
              <a:t>通信、计算、存储资源限制</a:t>
            </a:r>
          </a:p>
        </p:txBody>
      </p:sp>
      <p:sp>
        <p:nvSpPr>
          <p:cNvPr id="146" name="乘号 145">
            <a:extLst>
              <a:ext uri="{FF2B5EF4-FFF2-40B4-BE49-F238E27FC236}">
                <a16:creationId xmlns:a16="http://schemas.microsoft.com/office/drawing/2014/main" id="{EDEF8DDA-7A08-4B6B-92A3-8536126393EF}"/>
              </a:ext>
            </a:extLst>
          </p:cNvPr>
          <p:cNvSpPr/>
          <p:nvPr/>
        </p:nvSpPr>
        <p:spPr>
          <a:xfrm>
            <a:off x="439838" y="2170564"/>
            <a:ext cx="1307940" cy="1055334"/>
          </a:xfrm>
          <a:prstGeom prst="mathMultiply">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47" name="减号 146">
            <a:extLst>
              <a:ext uri="{FF2B5EF4-FFF2-40B4-BE49-F238E27FC236}">
                <a16:creationId xmlns:a16="http://schemas.microsoft.com/office/drawing/2014/main" id="{10A6267D-5B7C-4BF7-9C97-2715082BFCCB}"/>
              </a:ext>
            </a:extLst>
          </p:cNvPr>
          <p:cNvSpPr/>
          <p:nvPr/>
        </p:nvSpPr>
        <p:spPr>
          <a:xfrm rot="2559142">
            <a:off x="550121" y="5246147"/>
            <a:ext cx="664011" cy="584775"/>
          </a:xfrm>
          <a:prstGeom prst="mathMinu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48" name="减号 147">
            <a:extLst>
              <a:ext uri="{FF2B5EF4-FFF2-40B4-BE49-F238E27FC236}">
                <a16:creationId xmlns:a16="http://schemas.microsoft.com/office/drawing/2014/main" id="{356CF1E4-DFD8-4228-B2CD-9CBC6B26D787}"/>
              </a:ext>
            </a:extLst>
          </p:cNvPr>
          <p:cNvSpPr/>
          <p:nvPr/>
        </p:nvSpPr>
        <p:spPr>
          <a:xfrm rot="18912830">
            <a:off x="720652" y="5062573"/>
            <a:ext cx="1453406" cy="731389"/>
          </a:xfrm>
          <a:prstGeom prst="mathMinus">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p>
        </p:txBody>
      </p:sp>
      <p:sp>
        <p:nvSpPr>
          <p:cNvPr id="150" name="矩形: 圆角 149">
            <a:extLst>
              <a:ext uri="{FF2B5EF4-FFF2-40B4-BE49-F238E27FC236}">
                <a16:creationId xmlns:a16="http://schemas.microsoft.com/office/drawing/2014/main" id="{173CEE5A-77AA-4352-B444-2D724B49A135}"/>
              </a:ext>
            </a:extLst>
          </p:cNvPr>
          <p:cNvSpPr/>
          <p:nvPr/>
        </p:nvSpPr>
        <p:spPr>
          <a:xfrm>
            <a:off x="2321768" y="2173617"/>
            <a:ext cx="3523448" cy="513893"/>
          </a:xfrm>
          <a:prstGeom prst="roundRect">
            <a:avLst/>
          </a:prstGeom>
          <a:noFill/>
          <a:ln w="50800">
            <a:solidFill>
              <a:srgbClr val="00B050"/>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zh-CN" altLang="en-US" sz="2800" dirty="0">
                <a:solidFill>
                  <a:schemeClr val="tx1"/>
                </a:solidFill>
                <a:latin typeface="黑体" panose="02010609060101010101" pitchFamily="49" charset="-122"/>
                <a:ea typeface="黑体" panose="02010609060101010101" pitchFamily="49" charset="-122"/>
              </a:rPr>
              <a:t>通信、计算资源限制</a:t>
            </a:r>
          </a:p>
        </p:txBody>
      </p:sp>
      <p:cxnSp>
        <p:nvCxnSpPr>
          <p:cNvPr id="152" name="直接连接符 151">
            <a:extLst>
              <a:ext uri="{FF2B5EF4-FFF2-40B4-BE49-F238E27FC236}">
                <a16:creationId xmlns:a16="http://schemas.microsoft.com/office/drawing/2014/main" id="{780B56E1-008D-4C8B-9F72-CBDE942B9EE4}"/>
              </a:ext>
            </a:extLst>
          </p:cNvPr>
          <p:cNvCxnSpPr/>
          <p:nvPr/>
        </p:nvCxnSpPr>
        <p:spPr>
          <a:xfrm>
            <a:off x="4419156" y="5040667"/>
            <a:ext cx="708429" cy="0"/>
          </a:xfrm>
          <a:prstGeom prst="line">
            <a:avLst/>
          </a:prstGeom>
          <a:ln w="57150"/>
        </p:spPr>
        <p:style>
          <a:lnRef idx="1">
            <a:schemeClr val="accent4"/>
          </a:lnRef>
          <a:fillRef idx="0">
            <a:schemeClr val="accent4"/>
          </a:fillRef>
          <a:effectRef idx="0">
            <a:schemeClr val="accent4"/>
          </a:effectRef>
          <a:fontRef idx="minor">
            <a:schemeClr val="tx1"/>
          </a:fontRef>
        </p:style>
      </p:cxnSp>
      <p:cxnSp>
        <p:nvCxnSpPr>
          <p:cNvPr id="153" name="直接连接符 152">
            <a:extLst>
              <a:ext uri="{FF2B5EF4-FFF2-40B4-BE49-F238E27FC236}">
                <a16:creationId xmlns:a16="http://schemas.microsoft.com/office/drawing/2014/main" id="{ADA533E4-90D7-4D94-B7EB-7E6BF8A8E993}"/>
              </a:ext>
            </a:extLst>
          </p:cNvPr>
          <p:cNvCxnSpPr/>
          <p:nvPr/>
        </p:nvCxnSpPr>
        <p:spPr>
          <a:xfrm>
            <a:off x="4423979" y="5245261"/>
            <a:ext cx="708429" cy="0"/>
          </a:xfrm>
          <a:prstGeom prst="line">
            <a:avLst/>
          </a:prstGeom>
          <a:ln w="57150"/>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3333932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C552D8A-64E2-4B02-9A6A-5F61AFE0C7F7}"/>
              </a:ext>
            </a:extLst>
          </p:cNvPr>
          <p:cNvSpPr txBox="1"/>
          <p:nvPr/>
        </p:nvSpPr>
        <p:spPr>
          <a:xfrm>
            <a:off x="137805" y="188649"/>
            <a:ext cx="4052910"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cs typeface="Arial" pitchFamily="34" charset="0"/>
              </a:rPr>
              <a:t>联合优化</a:t>
            </a:r>
          </a:p>
        </p:txBody>
      </p:sp>
      <p:pic>
        <p:nvPicPr>
          <p:cNvPr id="5" name="图片 2">
            <a:extLst>
              <a:ext uri="{FF2B5EF4-FFF2-40B4-BE49-F238E27FC236}">
                <a16:creationId xmlns:a16="http://schemas.microsoft.com/office/drawing/2014/main" id="{AE40BEBA-20C4-4024-AA8F-7B531D51CE4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9761" y="74036"/>
            <a:ext cx="738131" cy="738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764835FC-0DE3-4E76-B199-79725EB97EC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66787" y="4130331"/>
            <a:ext cx="514469" cy="514469"/>
          </a:xfrm>
          <a:prstGeom prst="rect">
            <a:avLst/>
          </a:prstGeom>
        </p:spPr>
      </p:pic>
      <p:pic>
        <p:nvPicPr>
          <p:cNvPr id="7" name="图片 6">
            <a:extLst>
              <a:ext uri="{FF2B5EF4-FFF2-40B4-BE49-F238E27FC236}">
                <a16:creationId xmlns:a16="http://schemas.microsoft.com/office/drawing/2014/main" id="{76A07D34-C23F-4EE5-BF8F-CF7C425BC0A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45309" y="4130331"/>
            <a:ext cx="514469" cy="514469"/>
          </a:xfrm>
          <a:prstGeom prst="rect">
            <a:avLst/>
          </a:prstGeom>
        </p:spPr>
      </p:pic>
      <p:pic>
        <p:nvPicPr>
          <p:cNvPr id="8" name="图片 7">
            <a:extLst>
              <a:ext uri="{FF2B5EF4-FFF2-40B4-BE49-F238E27FC236}">
                <a16:creationId xmlns:a16="http://schemas.microsoft.com/office/drawing/2014/main" id="{3D176079-D83E-4776-919F-9DEB8C81FD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23831" y="4130330"/>
            <a:ext cx="514469" cy="514469"/>
          </a:xfrm>
          <a:prstGeom prst="rect">
            <a:avLst/>
          </a:prstGeom>
        </p:spPr>
      </p:pic>
      <p:pic>
        <p:nvPicPr>
          <p:cNvPr id="9" name="图片 8">
            <a:extLst>
              <a:ext uri="{FF2B5EF4-FFF2-40B4-BE49-F238E27FC236}">
                <a16:creationId xmlns:a16="http://schemas.microsoft.com/office/drawing/2014/main" id="{3E88CD96-CDA4-4780-96E7-742BE536576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084570" y="4130331"/>
            <a:ext cx="514469" cy="514469"/>
          </a:xfrm>
          <a:prstGeom prst="rect">
            <a:avLst/>
          </a:prstGeom>
        </p:spPr>
      </p:pic>
      <p:pic>
        <p:nvPicPr>
          <p:cNvPr id="10" name="图片 9">
            <a:extLst>
              <a:ext uri="{FF2B5EF4-FFF2-40B4-BE49-F238E27FC236}">
                <a16:creationId xmlns:a16="http://schemas.microsoft.com/office/drawing/2014/main" id="{F6191A7F-C409-48F8-A188-AD7C2330FBE4}"/>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720120" y="3117722"/>
            <a:ext cx="430376" cy="388570"/>
          </a:xfrm>
          <a:prstGeom prst="rect">
            <a:avLst/>
          </a:prstGeom>
        </p:spPr>
      </p:pic>
      <p:pic>
        <p:nvPicPr>
          <p:cNvPr id="11" name="图片 10">
            <a:extLst>
              <a:ext uri="{FF2B5EF4-FFF2-40B4-BE49-F238E27FC236}">
                <a16:creationId xmlns:a16="http://schemas.microsoft.com/office/drawing/2014/main" id="{E382E7C0-A0DE-4C4C-81B4-2C7FAF9451E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66920" y="3117722"/>
            <a:ext cx="430376" cy="388570"/>
          </a:xfrm>
          <a:prstGeom prst="rect">
            <a:avLst/>
          </a:prstGeom>
        </p:spPr>
      </p:pic>
      <p:pic>
        <p:nvPicPr>
          <p:cNvPr id="12" name="图片 11">
            <a:extLst>
              <a:ext uri="{FF2B5EF4-FFF2-40B4-BE49-F238E27FC236}">
                <a16:creationId xmlns:a16="http://schemas.microsoft.com/office/drawing/2014/main" id="{52279E90-1975-4556-BBEE-35BD4AB0C0F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13720" y="3117722"/>
            <a:ext cx="430376" cy="388570"/>
          </a:xfrm>
          <a:prstGeom prst="rect">
            <a:avLst/>
          </a:prstGeom>
        </p:spPr>
      </p:pic>
      <p:pic>
        <p:nvPicPr>
          <p:cNvPr id="13" name="图片 12">
            <a:extLst>
              <a:ext uri="{FF2B5EF4-FFF2-40B4-BE49-F238E27FC236}">
                <a16:creationId xmlns:a16="http://schemas.microsoft.com/office/drawing/2014/main" id="{D147A74F-D370-4019-9E1D-49B76ADBA02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07320" y="3117722"/>
            <a:ext cx="430376" cy="388570"/>
          </a:xfrm>
          <a:prstGeom prst="rect">
            <a:avLst/>
          </a:prstGeom>
        </p:spPr>
      </p:pic>
      <p:sp>
        <p:nvSpPr>
          <p:cNvPr id="14" name="矩形 13">
            <a:extLst>
              <a:ext uri="{FF2B5EF4-FFF2-40B4-BE49-F238E27FC236}">
                <a16:creationId xmlns:a16="http://schemas.microsoft.com/office/drawing/2014/main" id="{CBD52901-D1FE-496C-A6DC-E07136BF73B2}"/>
              </a:ext>
            </a:extLst>
          </p:cNvPr>
          <p:cNvSpPr/>
          <p:nvPr/>
        </p:nvSpPr>
        <p:spPr>
          <a:xfrm>
            <a:off x="2607781" y="3510037"/>
            <a:ext cx="761747"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服务</a:t>
            </a:r>
            <a:r>
              <a:rPr lang="en-US" altLang="zh-CN" dirty="0">
                <a:latin typeface="黑体" panose="02010609060101010101" pitchFamily="49" charset="-122"/>
                <a:ea typeface="黑体" panose="02010609060101010101" pitchFamily="49" charset="-122"/>
              </a:rPr>
              <a:t>1</a:t>
            </a:r>
            <a:endParaRPr lang="zh-CN" altLang="en-US" dirty="0"/>
          </a:p>
        </p:txBody>
      </p:sp>
      <p:sp>
        <p:nvSpPr>
          <p:cNvPr id="15" name="矩形 14">
            <a:extLst>
              <a:ext uri="{FF2B5EF4-FFF2-40B4-BE49-F238E27FC236}">
                <a16:creationId xmlns:a16="http://schemas.microsoft.com/office/drawing/2014/main" id="{A6388D81-C65B-4EB1-9FC6-1CECBAD3569C}"/>
              </a:ext>
            </a:extLst>
          </p:cNvPr>
          <p:cNvSpPr/>
          <p:nvPr/>
        </p:nvSpPr>
        <p:spPr>
          <a:xfrm>
            <a:off x="3601234" y="3510037"/>
            <a:ext cx="761747"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服务</a:t>
            </a:r>
            <a:r>
              <a:rPr lang="en-US" altLang="zh-CN" dirty="0">
                <a:latin typeface="黑体" panose="02010609060101010101" pitchFamily="49" charset="-122"/>
                <a:ea typeface="黑体" panose="02010609060101010101" pitchFamily="49" charset="-122"/>
              </a:rPr>
              <a:t>2</a:t>
            </a:r>
            <a:endParaRPr lang="zh-CN" altLang="en-US" dirty="0"/>
          </a:p>
        </p:txBody>
      </p:sp>
      <p:sp>
        <p:nvSpPr>
          <p:cNvPr id="16" name="矩形 15">
            <a:extLst>
              <a:ext uri="{FF2B5EF4-FFF2-40B4-BE49-F238E27FC236}">
                <a16:creationId xmlns:a16="http://schemas.microsoft.com/office/drawing/2014/main" id="{1AFD33A6-3980-4BEC-9A2A-3BF1EC33AFD5}"/>
              </a:ext>
            </a:extLst>
          </p:cNvPr>
          <p:cNvSpPr/>
          <p:nvPr/>
        </p:nvSpPr>
        <p:spPr>
          <a:xfrm>
            <a:off x="4648034" y="3506292"/>
            <a:ext cx="761747"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服务</a:t>
            </a:r>
            <a:r>
              <a:rPr lang="en-US" altLang="zh-CN" dirty="0">
                <a:latin typeface="黑体" panose="02010609060101010101" pitchFamily="49" charset="-122"/>
                <a:ea typeface="黑体" panose="02010609060101010101" pitchFamily="49" charset="-122"/>
              </a:rPr>
              <a:t>3</a:t>
            </a:r>
            <a:endParaRPr lang="zh-CN" altLang="en-US" dirty="0"/>
          </a:p>
        </p:txBody>
      </p:sp>
      <p:sp>
        <p:nvSpPr>
          <p:cNvPr id="17" name="矩形 16">
            <a:extLst>
              <a:ext uri="{FF2B5EF4-FFF2-40B4-BE49-F238E27FC236}">
                <a16:creationId xmlns:a16="http://schemas.microsoft.com/office/drawing/2014/main" id="{A5D9853E-7229-425C-928B-4F8232C4FD48}"/>
              </a:ext>
            </a:extLst>
          </p:cNvPr>
          <p:cNvSpPr/>
          <p:nvPr/>
        </p:nvSpPr>
        <p:spPr>
          <a:xfrm>
            <a:off x="5752542" y="3268338"/>
            <a:ext cx="646331" cy="369332"/>
          </a:xfrm>
          <a:prstGeom prst="rect">
            <a:avLst/>
          </a:prstGeom>
        </p:spPr>
        <p:txBody>
          <a:bodyPr wrap="none">
            <a:spAutoFit/>
          </a:bodyPr>
          <a:lstStyle/>
          <a:p>
            <a:r>
              <a:rPr lang="en-US" altLang="zh-CN" dirty="0">
                <a:latin typeface="黑体" panose="02010609060101010101" pitchFamily="49" charset="-122"/>
                <a:ea typeface="黑体" panose="02010609060101010101" pitchFamily="49" charset="-122"/>
              </a:rPr>
              <a:t>……</a:t>
            </a:r>
            <a:endParaRPr lang="zh-CN" altLang="en-US" dirty="0"/>
          </a:p>
        </p:txBody>
      </p:sp>
      <p:sp>
        <p:nvSpPr>
          <p:cNvPr id="18" name="矩形 17">
            <a:extLst>
              <a:ext uri="{FF2B5EF4-FFF2-40B4-BE49-F238E27FC236}">
                <a16:creationId xmlns:a16="http://schemas.microsoft.com/office/drawing/2014/main" id="{D6EB3BB9-C324-4307-B47B-1775B5CE866C}"/>
              </a:ext>
            </a:extLst>
          </p:cNvPr>
          <p:cNvSpPr/>
          <p:nvPr/>
        </p:nvSpPr>
        <p:spPr>
          <a:xfrm>
            <a:off x="6741634" y="3506292"/>
            <a:ext cx="761747"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服务</a:t>
            </a:r>
            <a:r>
              <a:rPr lang="en-US" altLang="zh-CN" dirty="0">
                <a:latin typeface="黑体" panose="02010609060101010101" pitchFamily="49" charset="-122"/>
                <a:ea typeface="黑体" panose="02010609060101010101" pitchFamily="49" charset="-122"/>
              </a:rPr>
              <a:t>n</a:t>
            </a:r>
            <a:endParaRPr lang="zh-CN" altLang="en-US" dirty="0"/>
          </a:p>
        </p:txBody>
      </p:sp>
      <p:sp>
        <p:nvSpPr>
          <p:cNvPr id="19" name="矩形 18">
            <a:extLst>
              <a:ext uri="{FF2B5EF4-FFF2-40B4-BE49-F238E27FC236}">
                <a16:creationId xmlns:a16="http://schemas.microsoft.com/office/drawing/2014/main" id="{A571E4FA-D183-43D0-9C13-60449C812446}"/>
              </a:ext>
            </a:extLst>
          </p:cNvPr>
          <p:cNvSpPr/>
          <p:nvPr/>
        </p:nvSpPr>
        <p:spPr>
          <a:xfrm>
            <a:off x="1734883" y="4645459"/>
            <a:ext cx="992579"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边缘云</a:t>
            </a:r>
            <a:r>
              <a:rPr lang="en-US" altLang="zh-CN" dirty="0">
                <a:latin typeface="黑体" panose="02010609060101010101" pitchFamily="49" charset="-122"/>
                <a:ea typeface="黑体" panose="02010609060101010101" pitchFamily="49" charset="-122"/>
              </a:rPr>
              <a:t>1</a:t>
            </a:r>
            <a:endParaRPr lang="zh-CN" altLang="en-US" dirty="0"/>
          </a:p>
        </p:txBody>
      </p:sp>
      <p:sp>
        <p:nvSpPr>
          <p:cNvPr id="20" name="矩形 19">
            <a:extLst>
              <a:ext uri="{FF2B5EF4-FFF2-40B4-BE49-F238E27FC236}">
                <a16:creationId xmlns:a16="http://schemas.microsoft.com/office/drawing/2014/main" id="{7DC22BDD-C977-452E-9268-D70134E173A6}"/>
              </a:ext>
            </a:extLst>
          </p:cNvPr>
          <p:cNvSpPr/>
          <p:nvPr/>
        </p:nvSpPr>
        <p:spPr>
          <a:xfrm>
            <a:off x="2860627" y="4658564"/>
            <a:ext cx="992579"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边缘云</a:t>
            </a:r>
            <a:r>
              <a:rPr lang="en-US" altLang="zh-CN" dirty="0">
                <a:latin typeface="黑体" panose="02010609060101010101" pitchFamily="49" charset="-122"/>
                <a:ea typeface="黑体" panose="02010609060101010101" pitchFamily="49" charset="-122"/>
              </a:rPr>
              <a:t>2</a:t>
            </a:r>
            <a:endParaRPr lang="zh-CN" altLang="en-US" dirty="0"/>
          </a:p>
        </p:txBody>
      </p:sp>
      <p:sp>
        <p:nvSpPr>
          <p:cNvPr id="21" name="矩形 20">
            <a:extLst>
              <a:ext uri="{FF2B5EF4-FFF2-40B4-BE49-F238E27FC236}">
                <a16:creationId xmlns:a16="http://schemas.microsoft.com/office/drawing/2014/main" id="{434F337A-3E89-40D2-A550-A8BAD68430D1}"/>
              </a:ext>
            </a:extLst>
          </p:cNvPr>
          <p:cNvSpPr/>
          <p:nvPr/>
        </p:nvSpPr>
        <p:spPr>
          <a:xfrm>
            <a:off x="4006253" y="4658564"/>
            <a:ext cx="992579"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边缘云</a:t>
            </a:r>
            <a:r>
              <a:rPr lang="en-US" altLang="zh-CN" dirty="0">
                <a:latin typeface="黑体" panose="02010609060101010101" pitchFamily="49" charset="-122"/>
                <a:ea typeface="黑体" panose="02010609060101010101" pitchFamily="49" charset="-122"/>
              </a:rPr>
              <a:t>3</a:t>
            </a:r>
            <a:endParaRPr lang="zh-CN" altLang="en-US" dirty="0"/>
          </a:p>
        </p:txBody>
      </p:sp>
      <p:sp>
        <p:nvSpPr>
          <p:cNvPr id="22" name="矩形 21">
            <a:extLst>
              <a:ext uri="{FF2B5EF4-FFF2-40B4-BE49-F238E27FC236}">
                <a16:creationId xmlns:a16="http://schemas.microsoft.com/office/drawing/2014/main" id="{E26D00A0-567F-423C-8446-36A35E0FED7A}"/>
              </a:ext>
            </a:extLst>
          </p:cNvPr>
          <p:cNvSpPr/>
          <p:nvPr/>
        </p:nvSpPr>
        <p:spPr>
          <a:xfrm>
            <a:off x="6365025" y="4658564"/>
            <a:ext cx="992579"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边缘云</a:t>
            </a:r>
            <a:r>
              <a:rPr lang="en-US" altLang="zh-CN" dirty="0">
                <a:latin typeface="黑体" panose="02010609060101010101" pitchFamily="49" charset="-122"/>
                <a:ea typeface="黑体" panose="02010609060101010101" pitchFamily="49" charset="-122"/>
              </a:rPr>
              <a:t>m</a:t>
            </a:r>
            <a:endParaRPr lang="zh-CN" altLang="en-US" dirty="0"/>
          </a:p>
        </p:txBody>
      </p:sp>
      <p:sp>
        <p:nvSpPr>
          <p:cNvPr id="23" name="矩形 22">
            <a:extLst>
              <a:ext uri="{FF2B5EF4-FFF2-40B4-BE49-F238E27FC236}">
                <a16:creationId xmlns:a16="http://schemas.microsoft.com/office/drawing/2014/main" id="{DA47092E-F498-4C39-8FD8-D15EA9BA06FB}"/>
              </a:ext>
            </a:extLst>
          </p:cNvPr>
          <p:cNvSpPr/>
          <p:nvPr/>
        </p:nvSpPr>
        <p:spPr>
          <a:xfrm>
            <a:off x="5358763" y="4299986"/>
            <a:ext cx="646331" cy="369332"/>
          </a:xfrm>
          <a:prstGeom prst="rect">
            <a:avLst/>
          </a:prstGeom>
        </p:spPr>
        <p:txBody>
          <a:bodyPr wrap="none">
            <a:spAutoFit/>
          </a:bodyPr>
          <a:lstStyle/>
          <a:p>
            <a:r>
              <a:rPr lang="en-US" altLang="zh-CN" dirty="0">
                <a:latin typeface="黑体" panose="02010609060101010101" pitchFamily="49" charset="-122"/>
                <a:ea typeface="黑体" panose="02010609060101010101" pitchFamily="49" charset="-122"/>
              </a:rPr>
              <a:t>……</a:t>
            </a:r>
            <a:endParaRPr lang="zh-CN" altLang="en-US" dirty="0"/>
          </a:p>
        </p:txBody>
      </p:sp>
      <p:pic>
        <p:nvPicPr>
          <p:cNvPr id="39" name="图片 38">
            <a:extLst>
              <a:ext uri="{FF2B5EF4-FFF2-40B4-BE49-F238E27FC236}">
                <a16:creationId xmlns:a16="http://schemas.microsoft.com/office/drawing/2014/main" id="{BD8F59F8-425E-45C9-A010-2366066A355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80332" y="5017103"/>
            <a:ext cx="305551" cy="403124"/>
          </a:xfrm>
          <a:prstGeom prst="rect">
            <a:avLst/>
          </a:prstGeom>
        </p:spPr>
      </p:pic>
      <p:pic>
        <p:nvPicPr>
          <p:cNvPr id="40" name="图片 39">
            <a:extLst>
              <a:ext uri="{FF2B5EF4-FFF2-40B4-BE49-F238E27FC236}">
                <a16:creationId xmlns:a16="http://schemas.microsoft.com/office/drawing/2014/main" id="{91A46CE2-3AF5-4DB6-815F-2FF732D33A4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59783" y="5468218"/>
            <a:ext cx="541192" cy="523442"/>
          </a:xfrm>
          <a:prstGeom prst="rect">
            <a:avLst/>
          </a:prstGeom>
        </p:spPr>
      </p:pic>
      <p:pic>
        <p:nvPicPr>
          <p:cNvPr id="41" name="图片 40">
            <a:extLst>
              <a:ext uri="{FF2B5EF4-FFF2-40B4-BE49-F238E27FC236}">
                <a16:creationId xmlns:a16="http://schemas.microsoft.com/office/drawing/2014/main" id="{661A2888-E4A1-470A-B5D0-0A97F2A2AE2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150285" y="5017103"/>
            <a:ext cx="305551" cy="403124"/>
          </a:xfrm>
          <a:prstGeom prst="rect">
            <a:avLst/>
          </a:prstGeom>
        </p:spPr>
      </p:pic>
      <p:pic>
        <p:nvPicPr>
          <p:cNvPr id="42" name="图片 41">
            <a:extLst>
              <a:ext uri="{FF2B5EF4-FFF2-40B4-BE49-F238E27FC236}">
                <a16:creationId xmlns:a16="http://schemas.microsoft.com/office/drawing/2014/main" id="{BF61EEF1-9952-473E-A5A2-9D29811C809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98691" y="5014952"/>
            <a:ext cx="305551" cy="403124"/>
          </a:xfrm>
          <a:prstGeom prst="rect">
            <a:avLst/>
          </a:prstGeom>
        </p:spPr>
      </p:pic>
      <p:pic>
        <p:nvPicPr>
          <p:cNvPr id="43" name="图片 42">
            <a:extLst>
              <a:ext uri="{FF2B5EF4-FFF2-40B4-BE49-F238E27FC236}">
                <a16:creationId xmlns:a16="http://schemas.microsoft.com/office/drawing/2014/main" id="{9C630972-BD24-45D5-93A1-D5302E7E1D5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15701" y="5478444"/>
            <a:ext cx="541192" cy="523442"/>
          </a:xfrm>
          <a:prstGeom prst="rect">
            <a:avLst/>
          </a:prstGeom>
        </p:spPr>
      </p:pic>
      <p:pic>
        <p:nvPicPr>
          <p:cNvPr id="44" name="图片 43">
            <a:extLst>
              <a:ext uri="{FF2B5EF4-FFF2-40B4-BE49-F238E27FC236}">
                <a16:creationId xmlns:a16="http://schemas.microsoft.com/office/drawing/2014/main" id="{89A96B96-C11C-4E31-A521-632748FC10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72000" y="5014149"/>
            <a:ext cx="305551" cy="403124"/>
          </a:xfrm>
          <a:prstGeom prst="rect">
            <a:avLst/>
          </a:prstGeom>
        </p:spPr>
      </p:pic>
      <p:pic>
        <p:nvPicPr>
          <p:cNvPr id="45" name="图片 44">
            <a:extLst>
              <a:ext uri="{FF2B5EF4-FFF2-40B4-BE49-F238E27FC236}">
                <a16:creationId xmlns:a16="http://schemas.microsoft.com/office/drawing/2014/main" id="{EE8C8F11-D65B-4CEA-9461-5E2D18BB8EC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630061" y="5014952"/>
            <a:ext cx="305551" cy="403124"/>
          </a:xfrm>
          <a:prstGeom prst="rect">
            <a:avLst/>
          </a:prstGeom>
        </p:spPr>
      </p:pic>
      <p:pic>
        <p:nvPicPr>
          <p:cNvPr id="46" name="图片 45">
            <a:extLst>
              <a:ext uri="{FF2B5EF4-FFF2-40B4-BE49-F238E27FC236}">
                <a16:creationId xmlns:a16="http://schemas.microsoft.com/office/drawing/2014/main" id="{A552B43D-CDEB-4671-8288-B236BCB86A6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99793" y="5555279"/>
            <a:ext cx="440443" cy="440443"/>
          </a:xfrm>
          <a:prstGeom prst="rect">
            <a:avLst/>
          </a:prstGeom>
        </p:spPr>
      </p:pic>
      <p:pic>
        <p:nvPicPr>
          <p:cNvPr id="47" name="图片 46">
            <a:extLst>
              <a:ext uri="{FF2B5EF4-FFF2-40B4-BE49-F238E27FC236}">
                <a16:creationId xmlns:a16="http://schemas.microsoft.com/office/drawing/2014/main" id="{C56EC6B8-9D7F-4EC1-A418-EF07A6B4BAD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11474" y="5466067"/>
            <a:ext cx="541192" cy="541192"/>
          </a:xfrm>
          <a:prstGeom prst="rect">
            <a:avLst/>
          </a:prstGeom>
        </p:spPr>
      </p:pic>
      <p:pic>
        <p:nvPicPr>
          <p:cNvPr id="48" name="图片 47">
            <a:extLst>
              <a:ext uri="{FF2B5EF4-FFF2-40B4-BE49-F238E27FC236}">
                <a16:creationId xmlns:a16="http://schemas.microsoft.com/office/drawing/2014/main" id="{A2D759DD-F8CA-43D4-AE8A-ABF0D4A8B3F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12240" y="5416079"/>
            <a:ext cx="541192" cy="541192"/>
          </a:xfrm>
          <a:prstGeom prst="rect">
            <a:avLst/>
          </a:prstGeom>
        </p:spPr>
      </p:pic>
      <p:sp>
        <p:nvSpPr>
          <p:cNvPr id="49" name="矩形 48">
            <a:extLst>
              <a:ext uri="{FF2B5EF4-FFF2-40B4-BE49-F238E27FC236}">
                <a16:creationId xmlns:a16="http://schemas.microsoft.com/office/drawing/2014/main" id="{0F2B7492-B17B-4543-A55F-FFBFDF1FF779}"/>
              </a:ext>
            </a:extLst>
          </p:cNvPr>
          <p:cNvSpPr/>
          <p:nvPr/>
        </p:nvSpPr>
        <p:spPr>
          <a:xfrm>
            <a:off x="1752233" y="5973659"/>
            <a:ext cx="761747"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用户</a:t>
            </a:r>
            <a:r>
              <a:rPr lang="en-US" altLang="zh-CN" dirty="0">
                <a:latin typeface="黑体" panose="02010609060101010101" pitchFamily="49" charset="-122"/>
                <a:ea typeface="黑体" panose="02010609060101010101" pitchFamily="49" charset="-122"/>
              </a:rPr>
              <a:t>1</a:t>
            </a:r>
            <a:endParaRPr lang="zh-CN" altLang="en-US" dirty="0"/>
          </a:p>
        </p:txBody>
      </p:sp>
      <p:sp>
        <p:nvSpPr>
          <p:cNvPr id="50" name="矩形 49">
            <a:extLst>
              <a:ext uri="{FF2B5EF4-FFF2-40B4-BE49-F238E27FC236}">
                <a16:creationId xmlns:a16="http://schemas.microsoft.com/office/drawing/2014/main" id="{8216CE83-0808-4079-8CAD-AC33C1DA9FFE}"/>
              </a:ext>
            </a:extLst>
          </p:cNvPr>
          <p:cNvSpPr/>
          <p:nvPr/>
        </p:nvSpPr>
        <p:spPr>
          <a:xfrm>
            <a:off x="2944477" y="5998245"/>
            <a:ext cx="761747"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用户</a:t>
            </a:r>
            <a:r>
              <a:rPr lang="en-US" altLang="zh-CN" dirty="0">
                <a:latin typeface="黑体" panose="02010609060101010101" pitchFamily="49" charset="-122"/>
                <a:ea typeface="黑体" panose="02010609060101010101" pitchFamily="49" charset="-122"/>
              </a:rPr>
              <a:t>2</a:t>
            </a:r>
            <a:endParaRPr lang="zh-CN" altLang="en-US" dirty="0"/>
          </a:p>
        </p:txBody>
      </p:sp>
      <p:sp>
        <p:nvSpPr>
          <p:cNvPr id="51" name="矩形 50">
            <a:extLst>
              <a:ext uri="{FF2B5EF4-FFF2-40B4-BE49-F238E27FC236}">
                <a16:creationId xmlns:a16="http://schemas.microsoft.com/office/drawing/2014/main" id="{9E63FB7D-8FA8-4A18-9534-521695AD66DE}"/>
              </a:ext>
            </a:extLst>
          </p:cNvPr>
          <p:cNvSpPr/>
          <p:nvPr/>
        </p:nvSpPr>
        <p:spPr>
          <a:xfrm>
            <a:off x="3766371" y="5998245"/>
            <a:ext cx="761747"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用户</a:t>
            </a:r>
            <a:r>
              <a:rPr lang="en-US" altLang="zh-CN" dirty="0">
                <a:latin typeface="黑体" panose="02010609060101010101" pitchFamily="49" charset="-122"/>
                <a:ea typeface="黑体" panose="02010609060101010101" pitchFamily="49" charset="-122"/>
              </a:rPr>
              <a:t>3</a:t>
            </a:r>
            <a:endParaRPr lang="zh-CN" altLang="en-US" dirty="0"/>
          </a:p>
        </p:txBody>
      </p:sp>
      <p:sp>
        <p:nvSpPr>
          <p:cNvPr id="52" name="矩形 51">
            <a:extLst>
              <a:ext uri="{FF2B5EF4-FFF2-40B4-BE49-F238E27FC236}">
                <a16:creationId xmlns:a16="http://schemas.microsoft.com/office/drawing/2014/main" id="{9B877C99-CD8F-42BD-9B2F-137D19238E71}"/>
              </a:ext>
            </a:extLst>
          </p:cNvPr>
          <p:cNvSpPr/>
          <p:nvPr/>
        </p:nvSpPr>
        <p:spPr>
          <a:xfrm>
            <a:off x="4482291" y="5997038"/>
            <a:ext cx="761747"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用户</a:t>
            </a:r>
            <a:r>
              <a:rPr lang="en-US" altLang="zh-CN" dirty="0">
                <a:latin typeface="黑体" panose="02010609060101010101" pitchFamily="49" charset="-122"/>
                <a:ea typeface="黑体" panose="02010609060101010101" pitchFamily="49" charset="-122"/>
              </a:rPr>
              <a:t>4</a:t>
            </a:r>
            <a:endParaRPr lang="zh-CN" altLang="en-US" dirty="0"/>
          </a:p>
        </p:txBody>
      </p:sp>
      <p:sp>
        <p:nvSpPr>
          <p:cNvPr id="53" name="矩形 52">
            <a:extLst>
              <a:ext uri="{FF2B5EF4-FFF2-40B4-BE49-F238E27FC236}">
                <a16:creationId xmlns:a16="http://schemas.microsoft.com/office/drawing/2014/main" id="{091EFB49-6CDE-43AE-AA3C-66996C919CDB}"/>
              </a:ext>
            </a:extLst>
          </p:cNvPr>
          <p:cNvSpPr/>
          <p:nvPr/>
        </p:nvSpPr>
        <p:spPr>
          <a:xfrm>
            <a:off x="6401962" y="6007259"/>
            <a:ext cx="761747"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用户</a:t>
            </a:r>
            <a:r>
              <a:rPr lang="en-US" altLang="zh-CN" dirty="0">
                <a:latin typeface="黑体" panose="02010609060101010101" pitchFamily="49" charset="-122"/>
                <a:ea typeface="黑体" panose="02010609060101010101" pitchFamily="49" charset="-122"/>
              </a:rPr>
              <a:t>k</a:t>
            </a:r>
            <a:endParaRPr lang="zh-CN" altLang="en-US" dirty="0"/>
          </a:p>
        </p:txBody>
      </p:sp>
      <p:sp>
        <p:nvSpPr>
          <p:cNvPr id="54" name="矩形: 圆角 53">
            <a:extLst>
              <a:ext uri="{FF2B5EF4-FFF2-40B4-BE49-F238E27FC236}">
                <a16:creationId xmlns:a16="http://schemas.microsoft.com/office/drawing/2014/main" id="{F68817AB-9AD4-4B7B-A6F2-2ED91EAB9989}"/>
              </a:ext>
            </a:extLst>
          </p:cNvPr>
          <p:cNvSpPr/>
          <p:nvPr/>
        </p:nvSpPr>
        <p:spPr>
          <a:xfrm>
            <a:off x="1482292" y="4000911"/>
            <a:ext cx="6179416" cy="98732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3925E6CF-3461-48F7-9738-239BE117FD80}"/>
              </a:ext>
            </a:extLst>
          </p:cNvPr>
          <p:cNvSpPr/>
          <p:nvPr/>
        </p:nvSpPr>
        <p:spPr>
          <a:xfrm>
            <a:off x="137805" y="1276252"/>
            <a:ext cx="1569660" cy="369332"/>
          </a:xfrm>
          <a:prstGeom prst="rect">
            <a:avLst/>
          </a:prstGeom>
        </p:spPr>
        <p:txBody>
          <a:bodyPr wrap="none">
            <a:spAutoFit/>
          </a:bodyPr>
          <a:lstStyle/>
          <a:p>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问题形式</a:t>
            </a:r>
            <a:r>
              <a:rPr lang="en-US" altLang="zh-CN" dirty="0">
                <a:latin typeface="黑体" panose="02010609060101010101" pitchFamily="49" charset="-122"/>
                <a:ea typeface="黑体" panose="02010609060101010101" pitchFamily="49" charset="-122"/>
              </a:rPr>
              <a:t>】</a:t>
            </a:r>
            <a:endParaRPr lang="zh-CN" altLang="en-US" dirty="0"/>
          </a:p>
        </p:txBody>
      </p:sp>
      <p:sp>
        <p:nvSpPr>
          <p:cNvPr id="57" name="矩形 56">
            <a:extLst>
              <a:ext uri="{FF2B5EF4-FFF2-40B4-BE49-F238E27FC236}">
                <a16:creationId xmlns:a16="http://schemas.microsoft.com/office/drawing/2014/main" id="{0B511F5A-105B-4128-9AB9-DDC6D93F953B}"/>
              </a:ext>
            </a:extLst>
          </p:cNvPr>
          <p:cNvSpPr/>
          <p:nvPr/>
        </p:nvSpPr>
        <p:spPr>
          <a:xfrm>
            <a:off x="1686743" y="1276252"/>
            <a:ext cx="6186309"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根据用户需求与资源限制联合考虑服务放置与请求调度问题</a:t>
            </a:r>
            <a:endParaRPr lang="en-US" altLang="zh-CN" dirty="0">
              <a:latin typeface="黑体" panose="02010609060101010101" pitchFamily="49" charset="-122"/>
              <a:ea typeface="黑体" panose="02010609060101010101" pitchFamily="49" charset="-122"/>
            </a:endParaRPr>
          </a:p>
        </p:txBody>
      </p:sp>
      <p:sp>
        <p:nvSpPr>
          <p:cNvPr id="58" name="矩形 57">
            <a:extLst>
              <a:ext uri="{FF2B5EF4-FFF2-40B4-BE49-F238E27FC236}">
                <a16:creationId xmlns:a16="http://schemas.microsoft.com/office/drawing/2014/main" id="{3E1A3581-ED28-44A9-ABA0-75B695A81E6E}"/>
              </a:ext>
            </a:extLst>
          </p:cNvPr>
          <p:cNvSpPr/>
          <p:nvPr/>
        </p:nvSpPr>
        <p:spPr>
          <a:xfrm>
            <a:off x="1334747" y="1813537"/>
            <a:ext cx="7461635"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在进行服务放置决策的时候就将对应的请求调度结果作为一项影响因素</a:t>
            </a:r>
            <a:endParaRPr lang="zh-CN" altLang="en-US" dirty="0"/>
          </a:p>
        </p:txBody>
      </p:sp>
      <p:sp>
        <p:nvSpPr>
          <p:cNvPr id="59" name="矩形 58">
            <a:extLst>
              <a:ext uri="{FF2B5EF4-FFF2-40B4-BE49-F238E27FC236}">
                <a16:creationId xmlns:a16="http://schemas.microsoft.com/office/drawing/2014/main" id="{BC8EB0F5-906E-4DA5-BF92-5AFDF870CA71}"/>
              </a:ext>
            </a:extLst>
          </p:cNvPr>
          <p:cNvSpPr/>
          <p:nvPr/>
        </p:nvSpPr>
        <p:spPr>
          <a:xfrm>
            <a:off x="139880" y="1821257"/>
            <a:ext cx="1107996" cy="369332"/>
          </a:xfrm>
          <a:prstGeom prst="rect">
            <a:avLst/>
          </a:prstGeom>
        </p:spPr>
        <p:txBody>
          <a:bodyPr wrap="none">
            <a:spAutoFit/>
          </a:bodyPr>
          <a:lstStyle/>
          <a:p>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方法</a:t>
            </a:r>
            <a:r>
              <a:rPr lang="en-US" altLang="zh-CN" dirty="0">
                <a:latin typeface="黑体" panose="02010609060101010101" pitchFamily="49" charset="-122"/>
                <a:ea typeface="黑体" panose="02010609060101010101" pitchFamily="49" charset="-122"/>
              </a:rPr>
              <a:t>】</a:t>
            </a:r>
            <a:endParaRPr lang="zh-CN" altLang="en-US" dirty="0"/>
          </a:p>
        </p:txBody>
      </p:sp>
      <p:sp>
        <p:nvSpPr>
          <p:cNvPr id="60" name="矩形 59">
            <a:extLst>
              <a:ext uri="{FF2B5EF4-FFF2-40B4-BE49-F238E27FC236}">
                <a16:creationId xmlns:a16="http://schemas.microsoft.com/office/drawing/2014/main" id="{45C45CA9-CB44-4F0F-B9A7-977595C9616C}"/>
              </a:ext>
            </a:extLst>
          </p:cNvPr>
          <p:cNvSpPr/>
          <p:nvPr/>
        </p:nvSpPr>
        <p:spPr>
          <a:xfrm>
            <a:off x="1323423" y="2350491"/>
            <a:ext cx="5493812"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寻找能够最大化收益的服务放置策略与请求调度策略</a:t>
            </a:r>
            <a:endParaRPr lang="zh-CN" altLang="en-US" dirty="0"/>
          </a:p>
        </p:txBody>
      </p:sp>
      <p:sp>
        <p:nvSpPr>
          <p:cNvPr id="61" name="矩形 60">
            <a:extLst>
              <a:ext uri="{FF2B5EF4-FFF2-40B4-BE49-F238E27FC236}">
                <a16:creationId xmlns:a16="http://schemas.microsoft.com/office/drawing/2014/main" id="{07624E7F-D4B1-4811-92B3-6FB16DD733FF}"/>
              </a:ext>
            </a:extLst>
          </p:cNvPr>
          <p:cNvSpPr/>
          <p:nvPr/>
        </p:nvSpPr>
        <p:spPr>
          <a:xfrm>
            <a:off x="137805" y="2350491"/>
            <a:ext cx="1107996" cy="369332"/>
          </a:xfrm>
          <a:prstGeom prst="rect">
            <a:avLst/>
          </a:prstGeom>
        </p:spPr>
        <p:txBody>
          <a:bodyPr wrap="none">
            <a:spAutoFit/>
          </a:bodyPr>
          <a:lstStyle/>
          <a:p>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目的</a:t>
            </a:r>
            <a:r>
              <a:rPr lang="en-US" altLang="zh-CN" dirty="0">
                <a:latin typeface="黑体" panose="02010609060101010101" pitchFamily="49" charset="-122"/>
                <a:ea typeface="黑体" panose="02010609060101010101" pitchFamily="49" charset="-122"/>
              </a:rPr>
              <a:t>】</a:t>
            </a:r>
            <a:endParaRPr lang="zh-CN" altLang="en-US" dirty="0"/>
          </a:p>
        </p:txBody>
      </p:sp>
    </p:spTree>
    <p:extLst>
      <p:ext uri="{BB962C8B-B14F-4D97-AF65-F5344CB8AC3E}">
        <p14:creationId xmlns:p14="http://schemas.microsoft.com/office/powerpoint/2010/main" val="23211375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7145C94-C345-4335-A5FD-5C5A874C7240}"/>
              </a:ext>
            </a:extLst>
          </p:cNvPr>
          <p:cNvSpPr txBox="1"/>
          <p:nvPr/>
        </p:nvSpPr>
        <p:spPr>
          <a:xfrm>
            <a:off x="137805" y="188649"/>
            <a:ext cx="4052910"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cs typeface="Arial" pitchFamily="34" charset="0"/>
              </a:rPr>
              <a:t>文章研究内容</a:t>
            </a:r>
          </a:p>
        </p:txBody>
      </p:sp>
      <p:pic>
        <p:nvPicPr>
          <p:cNvPr id="5" name="图片 2">
            <a:extLst>
              <a:ext uri="{FF2B5EF4-FFF2-40B4-BE49-F238E27FC236}">
                <a16:creationId xmlns:a16="http://schemas.microsoft.com/office/drawing/2014/main" id="{B024A988-0020-4289-966A-3645C47D9FF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9761" y="74036"/>
            <a:ext cx="738131" cy="738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a:extLst>
              <a:ext uri="{FF2B5EF4-FFF2-40B4-BE49-F238E27FC236}">
                <a16:creationId xmlns:a16="http://schemas.microsoft.com/office/drawing/2014/main" id="{A005F174-981D-4714-85B9-BBAF64F433CB}"/>
              </a:ext>
            </a:extLst>
          </p:cNvPr>
          <p:cNvSpPr/>
          <p:nvPr/>
        </p:nvSpPr>
        <p:spPr>
          <a:xfrm>
            <a:off x="614434" y="3203153"/>
            <a:ext cx="1226089" cy="523220"/>
          </a:xfrm>
          <a:prstGeom prst="rect">
            <a:avLst/>
          </a:prstGeom>
        </p:spPr>
        <p:txBody>
          <a:bodyPr wrap="square">
            <a:spAutoFit/>
          </a:bodyPr>
          <a:lstStyle/>
          <a:p>
            <a:r>
              <a:rPr lang="zh-CN" altLang="en-US" sz="2800" dirty="0">
                <a:latin typeface="Century Gothic" panose="020B0502020202020204" pitchFamily="34" charset="0"/>
                <a:ea typeface="微软雅黑" panose="020B0503020204020204" pitchFamily="34" charset="-122"/>
              </a:rPr>
              <a:t>● </a:t>
            </a:r>
            <a:r>
              <a:rPr lang="zh-CN" altLang="en-US" dirty="0">
                <a:latin typeface="黑体" panose="02010609060101010101" pitchFamily="49" charset="-122"/>
                <a:ea typeface="黑体" panose="02010609060101010101" pitchFamily="49" charset="-122"/>
              </a:rPr>
              <a:t>子问题</a:t>
            </a:r>
          </a:p>
        </p:txBody>
      </p:sp>
      <p:sp>
        <p:nvSpPr>
          <p:cNvPr id="16" name="矩形 15">
            <a:extLst>
              <a:ext uri="{FF2B5EF4-FFF2-40B4-BE49-F238E27FC236}">
                <a16:creationId xmlns:a16="http://schemas.microsoft.com/office/drawing/2014/main" id="{2CC09B74-07E9-41FB-991B-741A238CB5C1}"/>
              </a:ext>
            </a:extLst>
          </p:cNvPr>
          <p:cNvSpPr/>
          <p:nvPr/>
        </p:nvSpPr>
        <p:spPr>
          <a:xfrm>
            <a:off x="609700" y="1822386"/>
            <a:ext cx="3980577" cy="523220"/>
          </a:xfrm>
          <a:prstGeom prst="rect">
            <a:avLst/>
          </a:prstGeom>
        </p:spPr>
        <p:txBody>
          <a:bodyPr wrap="none">
            <a:spAutoFit/>
          </a:bodyPr>
          <a:lstStyle/>
          <a:p>
            <a:r>
              <a:rPr lang="zh-CN" altLang="en-US" sz="2800" dirty="0">
                <a:latin typeface="Century Gothic" panose="020B0502020202020204" pitchFamily="34" charset="0"/>
                <a:ea typeface="微软雅黑" panose="020B0503020204020204" pitchFamily="34" charset="-122"/>
              </a:rPr>
              <a:t>● </a:t>
            </a:r>
            <a:r>
              <a:rPr lang="zh-CN" altLang="en-US" dirty="0">
                <a:latin typeface="黑体" panose="02010609060101010101" pitchFamily="49" charset="-122"/>
                <a:ea typeface="黑体" panose="02010609060101010101" pitchFamily="49" charset="-122"/>
              </a:rPr>
              <a:t>将问题形式化为整数线性规划问题</a:t>
            </a:r>
          </a:p>
        </p:txBody>
      </p:sp>
      <p:sp>
        <p:nvSpPr>
          <p:cNvPr id="20" name="矩形 19">
            <a:extLst>
              <a:ext uri="{FF2B5EF4-FFF2-40B4-BE49-F238E27FC236}">
                <a16:creationId xmlns:a16="http://schemas.microsoft.com/office/drawing/2014/main" id="{7D559C35-4344-4C22-AE8A-40BB125645FD}"/>
              </a:ext>
            </a:extLst>
          </p:cNvPr>
          <p:cNvSpPr/>
          <p:nvPr/>
        </p:nvSpPr>
        <p:spPr>
          <a:xfrm>
            <a:off x="137805" y="1358007"/>
            <a:ext cx="1569660"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a:t>
            </a:r>
            <a:r>
              <a:rPr lang="zh-CN" altLang="en-US" dirty="0">
                <a:latin typeface="黑体" panose="02010609060101010101" pitchFamily="49" charset="-122"/>
                <a:ea typeface="黑体" panose="02010609060101010101" pitchFamily="49" charset="-122"/>
              </a:rPr>
              <a:t>解决思路</a:t>
            </a:r>
            <a:r>
              <a:rPr lang="en-US" altLang="zh-CN" dirty="0">
                <a:latin typeface="微软雅黑" panose="020B0503020204020204" pitchFamily="34" charset="-122"/>
                <a:ea typeface="微软雅黑" panose="020B0503020204020204" pitchFamily="34" charset="-122"/>
              </a:rPr>
              <a:t>】</a:t>
            </a:r>
            <a:endParaRPr lang="zh-CN" altLang="en-US" dirty="0"/>
          </a:p>
        </p:txBody>
      </p:sp>
      <p:sp>
        <p:nvSpPr>
          <p:cNvPr id="21" name="矩形 20">
            <a:extLst>
              <a:ext uri="{FF2B5EF4-FFF2-40B4-BE49-F238E27FC236}">
                <a16:creationId xmlns:a16="http://schemas.microsoft.com/office/drawing/2014/main" id="{D06151A3-4C83-43CE-A21B-4F7C088AF3F2}"/>
              </a:ext>
            </a:extLst>
          </p:cNvPr>
          <p:cNvSpPr/>
          <p:nvPr/>
        </p:nvSpPr>
        <p:spPr>
          <a:xfrm>
            <a:off x="609700" y="2366869"/>
            <a:ext cx="3980577" cy="523220"/>
          </a:xfrm>
          <a:prstGeom prst="rect">
            <a:avLst/>
          </a:prstGeom>
        </p:spPr>
        <p:txBody>
          <a:bodyPr wrap="none">
            <a:spAutoFit/>
          </a:bodyPr>
          <a:lstStyle/>
          <a:p>
            <a:r>
              <a:rPr lang="zh-CN" altLang="en-US" sz="2800" dirty="0">
                <a:latin typeface="Century Gothic" panose="020B0502020202020204" pitchFamily="34" charset="0"/>
                <a:ea typeface="微软雅黑" panose="020B0503020204020204" pitchFamily="34" charset="-122"/>
              </a:rPr>
              <a:t>● </a:t>
            </a:r>
            <a:r>
              <a:rPr lang="zh-CN" altLang="en-US" dirty="0">
                <a:latin typeface="黑体" panose="02010609060101010101" pitchFamily="49" charset="-122"/>
                <a:ea typeface="黑体" panose="02010609060101010101" pitchFamily="49" charset="-122"/>
              </a:rPr>
              <a:t>目的：最大化服务的用户请求数量</a:t>
            </a:r>
            <a:endParaRPr lang="en-US" altLang="zh-CN" dirty="0">
              <a:latin typeface="黑体" panose="02010609060101010101" pitchFamily="49" charset="-122"/>
              <a:ea typeface="黑体" panose="02010609060101010101" pitchFamily="49" charset="-122"/>
            </a:endParaRPr>
          </a:p>
        </p:txBody>
      </p:sp>
      <p:sp>
        <p:nvSpPr>
          <p:cNvPr id="2" name="矩形 1">
            <a:extLst>
              <a:ext uri="{FF2B5EF4-FFF2-40B4-BE49-F238E27FC236}">
                <a16:creationId xmlns:a16="http://schemas.microsoft.com/office/drawing/2014/main" id="{228EA016-2972-4415-A4ED-A64D9A4DCCCC}"/>
              </a:ext>
            </a:extLst>
          </p:cNvPr>
          <p:cNvSpPr/>
          <p:nvPr/>
        </p:nvSpPr>
        <p:spPr>
          <a:xfrm>
            <a:off x="1951241" y="3515093"/>
            <a:ext cx="1915909"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请求调度问题： </a:t>
            </a:r>
            <a:endParaRPr lang="zh-CN" altLang="en-US" dirty="0"/>
          </a:p>
        </p:txBody>
      </p:sp>
      <p:sp>
        <p:nvSpPr>
          <p:cNvPr id="3" name="矩形 2">
            <a:extLst>
              <a:ext uri="{FF2B5EF4-FFF2-40B4-BE49-F238E27FC236}">
                <a16:creationId xmlns:a16="http://schemas.microsoft.com/office/drawing/2014/main" id="{2E1F9857-A6AE-4DEB-8935-F954AB75854E}"/>
              </a:ext>
            </a:extLst>
          </p:cNvPr>
          <p:cNvSpPr/>
          <p:nvPr/>
        </p:nvSpPr>
        <p:spPr>
          <a:xfrm>
            <a:off x="1951241" y="3025236"/>
            <a:ext cx="1800493"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服务放置问题：</a:t>
            </a:r>
            <a:endParaRPr lang="zh-CN" altLang="en-US" dirty="0"/>
          </a:p>
        </p:txBody>
      </p:sp>
      <p:sp>
        <p:nvSpPr>
          <p:cNvPr id="19" name="矩形 18">
            <a:extLst>
              <a:ext uri="{FF2B5EF4-FFF2-40B4-BE49-F238E27FC236}">
                <a16:creationId xmlns:a16="http://schemas.microsoft.com/office/drawing/2014/main" id="{83ED0645-E750-40DB-942A-81C5CB06D6EB}"/>
              </a:ext>
            </a:extLst>
          </p:cNvPr>
          <p:cNvSpPr/>
          <p:nvPr/>
        </p:nvSpPr>
        <p:spPr>
          <a:xfrm>
            <a:off x="3728252" y="3025236"/>
            <a:ext cx="4801314"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决定将哪些服务应用存放在哪些边缘服务器上</a:t>
            </a:r>
            <a:endParaRPr lang="zh-CN" altLang="en-US" dirty="0"/>
          </a:p>
        </p:txBody>
      </p:sp>
      <p:sp>
        <p:nvSpPr>
          <p:cNvPr id="24" name="矩形 23">
            <a:extLst>
              <a:ext uri="{FF2B5EF4-FFF2-40B4-BE49-F238E27FC236}">
                <a16:creationId xmlns:a16="http://schemas.microsoft.com/office/drawing/2014/main" id="{41B516C1-2129-4AC3-9847-079EFEF39160}"/>
              </a:ext>
            </a:extLst>
          </p:cNvPr>
          <p:cNvSpPr/>
          <p:nvPr/>
        </p:nvSpPr>
        <p:spPr>
          <a:xfrm>
            <a:off x="3753356" y="3515093"/>
            <a:ext cx="4801314" cy="646331"/>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根据服务放置策略将不同的任务调度到不同的</a:t>
            </a:r>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边缘服务器进行处理</a:t>
            </a:r>
            <a:endParaRPr lang="zh-CN" altLang="en-US" dirty="0"/>
          </a:p>
        </p:txBody>
      </p:sp>
      <p:cxnSp>
        <p:nvCxnSpPr>
          <p:cNvPr id="11" name="直接连接符 10">
            <a:extLst>
              <a:ext uri="{FF2B5EF4-FFF2-40B4-BE49-F238E27FC236}">
                <a16:creationId xmlns:a16="http://schemas.microsoft.com/office/drawing/2014/main" id="{45C72F54-9ACA-425F-8266-2D52E2C1EC3A}"/>
              </a:ext>
            </a:extLst>
          </p:cNvPr>
          <p:cNvCxnSpPr>
            <a:cxnSpLocks/>
            <a:stCxn id="15" idx="3"/>
            <a:endCxn id="3" idx="1"/>
          </p:cNvCxnSpPr>
          <p:nvPr/>
        </p:nvCxnSpPr>
        <p:spPr>
          <a:xfrm flipV="1">
            <a:off x="1840523" y="3209902"/>
            <a:ext cx="110718" cy="254861"/>
          </a:xfrm>
          <a:prstGeom prst="line">
            <a:avLst/>
          </a:prstGeom>
        </p:spPr>
        <p:style>
          <a:lnRef idx="1">
            <a:schemeClr val="dk1"/>
          </a:lnRef>
          <a:fillRef idx="0">
            <a:schemeClr val="dk1"/>
          </a:fillRef>
          <a:effectRef idx="0">
            <a:schemeClr val="dk1"/>
          </a:effectRef>
          <a:fontRef idx="minor">
            <a:schemeClr val="tx1"/>
          </a:fontRef>
        </p:style>
      </p:cxnSp>
      <p:cxnSp>
        <p:nvCxnSpPr>
          <p:cNvPr id="13" name="直接连接符 12">
            <a:extLst>
              <a:ext uri="{FF2B5EF4-FFF2-40B4-BE49-F238E27FC236}">
                <a16:creationId xmlns:a16="http://schemas.microsoft.com/office/drawing/2014/main" id="{A9C751BC-8264-4A1D-838E-DE417B4470FD}"/>
              </a:ext>
            </a:extLst>
          </p:cNvPr>
          <p:cNvCxnSpPr>
            <a:cxnSpLocks/>
            <a:stCxn id="15" idx="3"/>
            <a:endCxn id="2" idx="1"/>
          </p:cNvCxnSpPr>
          <p:nvPr/>
        </p:nvCxnSpPr>
        <p:spPr>
          <a:xfrm>
            <a:off x="1840523" y="3464763"/>
            <a:ext cx="110718" cy="234996"/>
          </a:xfrm>
          <a:prstGeom prst="line">
            <a:avLst/>
          </a:prstGeom>
        </p:spPr>
        <p:style>
          <a:lnRef idx="1">
            <a:schemeClr val="dk1"/>
          </a:lnRef>
          <a:fillRef idx="0">
            <a:schemeClr val="dk1"/>
          </a:fillRef>
          <a:effectRef idx="0">
            <a:schemeClr val="dk1"/>
          </a:effectRef>
          <a:fontRef idx="minor">
            <a:schemeClr val="tx1"/>
          </a:fontRef>
        </p:style>
      </p:cxnSp>
      <p:sp>
        <p:nvSpPr>
          <p:cNvPr id="28" name="文本框 27">
            <a:extLst>
              <a:ext uri="{FF2B5EF4-FFF2-40B4-BE49-F238E27FC236}">
                <a16:creationId xmlns:a16="http://schemas.microsoft.com/office/drawing/2014/main" id="{D9151FD1-765E-44D8-9D17-CDD2E6728DF7}"/>
              </a:ext>
            </a:extLst>
          </p:cNvPr>
          <p:cNvSpPr txBox="1"/>
          <p:nvPr/>
        </p:nvSpPr>
        <p:spPr>
          <a:xfrm>
            <a:off x="609700" y="4878487"/>
            <a:ext cx="5064369" cy="369332"/>
          </a:xfrm>
          <a:prstGeom prst="rect">
            <a:avLst/>
          </a:prstGeom>
          <a:noFill/>
        </p:spPr>
        <p:txBody>
          <a:bodyPr wrap="square" rtlCol="0">
            <a:spAutoFit/>
          </a:bodyPr>
          <a:lstStyle/>
          <a:p>
            <a:r>
              <a:rPr lang="zh-CN" altLang="en-US" dirty="0">
                <a:latin typeface="Century Gothic" panose="020B0502020202020204" pitchFamily="34" charset="0"/>
                <a:ea typeface="黑体" panose="02010609060101010101" pitchFamily="49" charset="-122"/>
              </a:rPr>
              <a:t>▲ </a:t>
            </a:r>
            <a:r>
              <a:rPr lang="zh-CN" altLang="en-US" dirty="0">
                <a:latin typeface="黑体" panose="02010609060101010101" pitchFamily="49" charset="-122"/>
                <a:ea typeface="黑体" panose="02010609060101010101" pitchFamily="49" charset="-122"/>
              </a:rPr>
              <a:t>文章考虑了可共享资源与不可共享资源的特点</a:t>
            </a:r>
          </a:p>
        </p:txBody>
      </p:sp>
      <p:sp>
        <p:nvSpPr>
          <p:cNvPr id="29" name="文本框 28">
            <a:extLst>
              <a:ext uri="{FF2B5EF4-FFF2-40B4-BE49-F238E27FC236}">
                <a16:creationId xmlns:a16="http://schemas.microsoft.com/office/drawing/2014/main" id="{D067D369-CDC6-4D8A-8D11-96ED9072F183}"/>
              </a:ext>
            </a:extLst>
          </p:cNvPr>
          <p:cNvSpPr txBox="1"/>
          <p:nvPr/>
        </p:nvSpPr>
        <p:spPr>
          <a:xfrm>
            <a:off x="609700" y="5409765"/>
            <a:ext cx="6494584" cy="369332"/>
          </a:xfrm>
          <a:prstGeom prst="rect">
            <a:avLst/>
          </a:prstGeom>
          <a:noFill/>
        </p:spPr>
        <p:txBody>
          <a:bodyPr wrap="square" rtlCol="0">
            <a:spAutoFit/>
          </a:bodyPr>
          <a:lstStyle/>
          <a:p>
            <a:r>
              <a:rPr lang="zh-CN" altLang="en-US" dirty="0">
                <a:latin typeface="Century Gothic" panose="020B0502020202020204" pitchFamily="34" charset="0"/>
                <a:ea typeface="黑体" panose="02010609060101010101" pitchFamily="49" charset="-122"/>
              </a:rPr>
              <a:t>▲ </a:t>
            </a:r>
            <a:r>
              <a:rPr lang="zh-CN" altLang="en-US" dirty="0">
                <a:latin typeface="黑体" panose="02010609060101010101" pitchFamily="49" charset="-122"/>
                <a:ea typeface="黑体" panose="02010609060101010101" pitchFamily="49" charset="-122"/>
              </a:rPr>
              <a:t>文章将两个子问题进行联合考虑优化，而不是单独分步进行</a:t>
            </a:r>
          </a:p>
        </p:txBody>
      </p:sp>
      <p:sp>
        <p:nvSpPr>
          <p:cNvPr id="30" name="矩形 29">
            <a:extLst>
              <a:ext uri="{FF2B5EF4-FFF2-40B4-BE49-F238E27FC236}">
                <a16:creationId xmlns:a16="http://schemas.microsoft.com/office/drawing/2014/main" id="{BE58945E-CDC9-4DC4-A29A-964E30BC1EBE}"/>
              </a:ext>
            </a:extLst>
          </p:cNvPr>
          <p:cNvSpPr/>
          <p:nvPr/>
        </p:nvSpPr>
        <p:spPr>
          <a:xfrm>
            <a:off x="137805" y="4374008"/>
            <a:ext cx="1107996"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特点</a:t>
            </a:r>
            <a:r>
              <a:rPr lang="en-US" altLang="zh-CN" dirty="0">
                <a:latin typeface="微软雅黑" panose="020B0503020204020204" pitchFamily="34" charset="-122"/>
                <a:ea typeface="微软雅黑" panose="020B0503020204020204" pitchFamily="34" charset="-122"/>
              </a:rPr>
              <a:t>】</a:t>
            </a:r>
            <a:endParaRPr lang="zh-CN" altLang="en-US" dirty="0"/>
          </a:p>
        </p:txBody>
      </p:sp>
      <p:sp>
        <p:nvSpPr>
          <p:cNvPr id="26" name="矩形 25">
            <a:extLst>
              <a:ext uri="{FF2B5EF4-FFF2-40B4-BE49-F238E27FC236}">
                <a16:creationId xmlns:a16="http://schemas.microsoft.com/office/drawing/2014/main" id="{3C027EC2-2353-4F12-8A44-C945B25175C1}"/>
              </a:ext>
            </a:extLst>
          </p:cNvPr>
          <p:cNvSpPr/>
          <p:nvPr/>
        </p:nvSpPr>
        <p:spPr>
          <a:xfrm>
            <a:off x="0" y="-23514"/>
            <a:ext cx="9144000" cy="6905028"/>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26">
            <a:extLst>
              <a:ext uri="{FF2B5EF4-FFF2-40B4-BE49-F238E27FC236}">
                <a16:creationId xmlns:a16="http://schemas.microsoft.com/office/drawing/2014/main" id="{13D73154-1865-4347-9527-BA03CAE0296E}"/>
              </a:ext>
            </a:extLst>
          </p:cNvPr>
          <p:cNvSpPr/>
          <p:nvPr/>
        </p:nvSpPr>
        <p:spPr>
          <a:xfrm>
            <a:off x="1056901" y="2776301"/>
            <a:ext cx="7030198" cy="1670895"/>
          </a:xfrm>
          <a:prstGeom prst="roundRect">
            <a:avLst/>
          </a:prstGeom>
          <a:solidFill>
            <a:srgbClr val="02409A"/>
          </a:solidFill>
          <a:ln w="285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150000"/>
              </a:lnSpc>
            </a:pPr>
            <a:r>
              <a:rPr lang="zh-CN" altLang="en-US" sz="2400" dirty="0">
                <a:latin typeface="黑体" panose="02010609060101010101" pitchFamily="49" charset="-122"/>
                <a:ea typeface="黑体" panose="02010609060101010101" pitchFamily="49" charset="-122"/>
              </a:rPr>
              <a:t>文章在同时考虑可共享资源（存储资源）与不可共享资源（通信、计算资源）的情况下，联合优化了服务放置与请求调度问题</a:t>
            </a:r>
            <a:endParaRPr lang="en-US" altLang="zh-CN" sz="2400" dirty="0">
              <a:ln w="0"/>
              <a:solidFill>
                <a:schemeClr val="bg1"/>
              </a:solidFill>
              <a:latin typeface="黑体" panose="02010609060101010101" pitchFamily="49" charset="-122"/>
              <a:ea typeface="黑体" panose="02010609060101010101" pitchFamily="49" charset="-122"/>
              <a:cs typeface="Times New Roman" panose="02020603050405020304" pitchFamily="18" charset="0"/>
            </a:endParaRPr>
          </a:p>
        </p:txBody>
      </p:sp>
    </p:spTree>
    <p:extLst>
      <p:ext uri="{BB962C8B-B14F-4D97-AF65-F5344CB8AC3E}">
        <p14:creationId xmlns:p14="http://schemas.microsoft.com/office/powerpoint/2010/main" val="2961608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3">
            <a:extLst>
              <a:ext uri="{FF2B5EF4-FFF2-40B4-BE49-F238E27FC236}">
                <a16:creationId xmlns:a16="http://schemas.microsoft.com/office/drawing/2014/main" id="{47145C94-C345-4335-A5FD-5C5A874C7240}"/>
              </a:ext>
            </a:extLst>
          </p:cNvPr>
          <p:cNvSpPr txBox="1"/>
          <p:nvPr/>
        </p:nvSpPr>
        <p:spPr>
          <a:xfrm>
            <a:off x="137805" y="188649"/>
            <a:ext cx="2964624"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cs typeface="Arial" pitchFamily="34" charset="0"/>
              </a:rPr>
              <a:t>文章贡献</a:t>
            </a:r>
          </a:p>
        </p:txBody>
      </p:sp>
      <p:pic>
        <p:nvPicPr>
          <p:cNvPr id="26" name="图片 2">
            <a:extLst>
              <a:ext uri="{FF2B5EF4-FFF2-40B4-BE49-F238E27FC236}">
                <a16:creationId xmlns:a16="http://schemas.microsoft.com/office/drawing/2014/main" id="{B024A988-0020-4289-966A-3645C47D9FF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9761" y="74036"/>
            <a:ext cx="738131" cy="738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AutoShape 10"/>
          <p:cNvSpPr>
            <a:spLocks noChangeArrowheads="1"/>
          </p:cNvSpPr>
          <p:nvPr/>
        </p:nvSpPr>
        <p:spPr bwMode="auto">
          <a:xfrm rot="16200000">
            <a:off x="3832581" y="-482741"/>
            <a:ext cx="1268310" cy="8424936"/>
          </a:xfrm>
          <a:prstGeom prst="downArrow">
            <a:avLst>
              <a:gd name="adj1" fmla="val 49065"/>
              <a:gd name="adj2" fmla="val 44827"/>
            </a:avLst>
          </a:prstGeom>
          <a:solidFill>
            <a:schemeClr val="bg1">
              <a:lumMod val="75000"/>
            </a:schemeClr>
          </a:solidFill>
          <a:ln>
            <a:noFill/>
          </a:ln>
        </p:spPr>
        <p:txBody>
          <a:bodyPr vert="eaVert" lIns="82810" tIns="41405" rIns="82810" bIns="41405"/>
          <a:lstStyle/>
          <a:p>
            <a:endParaRPr lang="zh-CN" altLang="en-US" sz="1900">
              <a:solidFill>
                <a:schemeClr val="bg1"/>
              </a:solidFill>
              <a:latin typeface="微软雅黑" pitchFamily="34" charset="-122"/>
              <a:ea typeface="微软雅黑" pitchFamily="34" charset="-122"/>
            </a:endParaRPr>
          </a:p>
        </p:txBody>
      </p:sp>
      <p:grpSp>
        <p:nvGrpSpPr>
          <p:cNvPr id="28" name="组合 27"/>
          <p:cNvGrpSpPr>
            <a:grpSpLocks/>
          </p:cNvGrpSpPr>
          <p:nvPr/>
        </p:nvGrpSpPr>
        <p:grpSpPr bwMode="auto">
          <a:xfrm>
            <a:off x="2630532" y="3158560"/>
            <a:ext cx="1540705" cy="1206113"/>
            <a:chOff x="1214414" y="2904673"/>
            <a:chExt cx="1935848" cy="1512817"/>
          </a:xfrm>
          <a:effectLst>
            <a:outerShdw blurRad="127000" dist="38100" dir="8100000" algn="tr" rotWithShape="0">
              <a:prstClr val="black">
                <a:alpha val="40000"/>
              </a:prstClr>
            </a:outerShdw>
          </a:effectLst>
        </p:grpSpPr>
        <p:sp>
          <p:nvSpPr>
            <p:cNvPr id="29" name="Oval 8"/>
            <p:cNvSpPr>
              <a:spLocks noChangeArrowheads="1"/>
            </p:cNvSpPr>
            <p:nvPr/>
          </p:nvSpPr>
          <p:spPr bwMode="auto">
            <a:xfrm>
              <a:off x="1414177" y="2904673"/>
              <a:ext cx="1514918" cy="1512817"/>
            </a:xfrm>
            <a:prstGeom prst="ellipse">
              <a:avLst/>
            </a:prstGeom>
            <a:solidFill>
              <a:schemeClr val="accent2"/>
            </a:solidFill>
            <a:ln w="76200">
              <a:solidFill>
                <a:srgbClr val="FFFFFF"/>
              </a:solidFill>
              <a:round/>
              <a:headEnd/>
              <a:tailEnd/>
            </a:ln>
          </p:spPr>
          <p:txBody>
            <a:bodyPr/>
            <a:lstStyle/>
            <a:p>
              <a:pPr>
                <a:defRPr/>
              </a:pPr>
              <a:endParaRPr lang="zh-CN" altLang="en-US" sz="1400">
                <a:solidFill>
                  <a:schemeClr val="bg1"/>
                </a:solidFill>
                <a:latin typeface="微软雅黑" pitchFamily="34" charset="-122"/>
                <a:ea typeface="微软雅黑" pitchFamily="34" charset="-122"/>
              </a:endParaRPr>
            </a:p>
          </p:txBody>
        </p:sp>
        <p:sp>
          <p:nvSpPr>
            <p:cNvPr id="30" name="Text Box 9"/>
            <p:cNvSpPr txBox="1">
              <a:spLocks noChangeArrowheads="1"/>
            </p:cNvSpPr>
            <p:nvPr/>
          </p:nvSpPr>
          <p:spPr bwMode="auto">
            <a:xfrm>
              <a:off x="1214414" y="3392232"/>
              <a:ext cx="1935848" cy="620153"/>
            </a:xfrm>
            <a:prstGeom prst="rect">
              <a:avLst/>
            </a:prstGeom>
            <a:noFill/>
            <a:ln w="50800">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2000" b="1" dirty="0">
                  <a:solidFill>
                    <a:schemeClr val="bg1"/>
                  </a:solidFill>
                  <a:latin typeface="微软雅黑" pitchFamily="34" charset="-122"/>
                  <a:ea typeface="微软雅黑" pitchFamily="34" charset="-122"/>
                </a:rPr>
                <a:t>复杂性</a:t>
              </a:r>
            </a:p>
          </p:txBody>
        </p:sp>
      </p:grpSp>
      <p:grpSp>
        <p:nvGrpSpPr>
          <p:cNvPr id="31" name="组合 30"/>
          <p:cNvGrpSpPr>
            <a:grpSpLocks/>
          </p:cNvGrpSpPr>
          <p:nvPr/>
        </p:nvGrpSpPr>
        <p:grpSpPr bwMode="auto">
          <a:xfrm>
            <a:off x="4424440" y="3158558"/>
            <a:ext cx="1540704" cy="1206112"/>
            <a:chOff x="1214414" y="2904671"/>
            <a:chExt cx="1935848" cy="1512816"/>
          </a:xfrm>
          <a:effectLst>
            <a:outerShdw blurRad="127000" dist="38100" dir="8100000" algn="tr" rotWithShape="0">
              <a:prstClr val="black">
                <a:alpha val="40000"/>
              </a:prstClr>
            </a:outerShdw>
          </a:effectLst>
        </p:grpSpPr>
        <p:sp>
          <p:nvSpPr>
            <p:cNvPr id="32" name="Oval 8"/>
            <p:cNvSpPr>
              <a:spLocks noChangeArrowheads="1"/>
            </p:cNvSpPr>
            <p:nvPr/>
          </p:nvSpPr>
          <p:spPr bwMode="auto">
            <a:xfrm>
              <a:off x="1414180" y="2904671"/>
              <a:ext cx="1514919" cy="1512816"/>
            </a:xfrm>
            <a:prstGeom prst="ellipse">
              <a:avLst/>
            </a:prstGeom>
            <a:solidFill>
              <a:schemeClr val="accent3"/>
            </a:solidFill>
            <a:ln w="76200">
              <a:solidFill>
                <a:srgbClr val="FFFFFF"/>
              </a:solidFill>
              <a:round/>
              <a:headEnd/>
              <a:tailEnd/>
            </a:ln>
          </p:spPr>
          <p:txBody>
            <a:bodyPr/>
            <a:lstStyle/>
            <a:p>
              <a:pPr>
                <a:defRPr/>
              </a:pPr>
              <a:endParaRPr lang="zh-CN" altLang="en-US" sz="1400">
                <a:solidFill>
                  <a:schemeClr val="bg1"/>
                </a:solidFill>
                <a:latin typeface="微软雅黑" pitchFamily="34" charset="-122"/>
                <a:ea typeface="微软雅黑" pitchFamily="34" charset="-122"/>
              </a:endParaRPr>
            </a:p>
          </p:txBody>
        </p:sp>
        <p:sp>
          <p:nvSpPr>
            <p:cNvPr id="33" name="Text Box 9"/>
            <p:cNvSpPr txBox="1">
              <a:spLocks noChangeArrowheads="1"/>
            </p:cNvSpPr>
            <p:nvPr/>
          </p:nvSpPr>
          <p:spPr bwMode="auto">
            <a:xfrm>
              <a:off x="1214414" y="3228382"/>
              <a:ext cx="1935848" cy="620153"/>
            </a:xfrm>
            <a:prstGeom prst="rect">
              <a:avLst/>
            </a:prstGeom>
            <a:noFill/>
            <a:ln w="50800">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2000" b="1" dirty="0">
                  <a:solidFill>
                    <a:schemeClr val="bg1"/>
                  </a:solidFill>
                  <a:latin typeface="微软雅黑" pitchFamily="34" charset="-122"/>
                  <a:ea typeface="微软雅黑" pitchFamily="34" charset="-122"/>
                </a:rPr>
                <a:t>算法</a:t>
              </a:r>
              <a:endParaRPr lang="en-US" altLang="zh-CN" sz="2000" b="1" dirty="0">
                <a:solidFill>
                  <a:schemeClr val="bg1"/>
                </a:solidFill>
                <a:latin typeface="微软雅黑" pitchFamily="34" charset="-122"/>
                <a:ea typeface="微软雅黑" pitchFamily="34" charset="-122"/>
              </a:endParaRPr>
            </a:p>
            <a:p>
              <a:pPr algn="ctr" eaLnBrk="1" hangingPunct="1"/>
              <a:r>
                <a:rPr lang="zh-CN" altLang="en-US" sz="2000" b="1" dirty="0">
                  <a:solidFill>
                    <a:schemeClr val="bg1"/>
                  </a:solidFill>
                  <a:latin typeface="微软雅黑" pitchFamily="34" charset="-122"/>
                  <a:ea typeface="微软雅黑" pitchFamily="34" charset="-122"/>
                </a:rPr>
                <a:t>求解</a:t>
              </a:r>
            </a:p>
          </p:txBody>
        </p:sp>
      </p:grpSp>
      <p:grpSp>
        <p:nvGrpSpPr>
          <p:cNvPr id="34" name="组合 33"/>
          <p:cNvGrpSpPr>
            <a:grpSpLocks/>
          </p:cNvGrpSpPr>
          <p:nvPr/>
        </p:nvGrpSpPr>
        <p:grpSpPr bwMode="auto">
          <a:xfrm>
            <a:off x="6215741" y="3158561"/>
            <a:ext cx="1540705" cy="1206113"/>
            <a:chOff x="1214414" y="2904673"/>
            <a:chExt cx="1935848" cy="1512817"/>
          </a:xfrm>
          <a:effectLst>
            <a:outerShdw blurRad="127000" dist="38100" dir="8100000" algn="tr" rotWithShape="0">
              <a:prstClr val="black">
                <a:alpha val="40000"/>
              </a:prstClr>
            </a:outerShdw>
          </a:effectLst>
        </p:grpSpPr>
        <p:sp>
          <p:nvSpPr>
            <p:cNvPr id="35" name="Oval 8"/>
            <p:cNvSpPr>
              <a:spLocks noChangeArrowheads="1"/>
            </p:cNvSpPr>
            <p:nvPr/>
          </p:nvSpPr>
          <p:spPr bwMode="auto">
            <a:xfrm>
              <a:off x="1414179" y="2904673"/>
              <a:ext cx="1514920" cy="1512817"/>
            </a:xfrm>
            <a:prstGeom prst="ellipse">
              <a:avLst/>
            </a:prstGeom>
            <a:solidFill>
              <a:schemeClr val="accent4"/>
            </a:solidFill>
            <a:ln w="76200">
              <a:solidFill>
                <a:srgbClr val="FFFFFF"/>
              </a:solidFill>
              <a:round/>
              <a:headEnd/>
              <a:tailEnd/>
            </a:ln>
          </p:spPr>
          <p:txBody>
            <a:bodyPr/>
            <a:lstStyle/>
            <a:p>
              <a:pPr>
                <a:defRPr/>
              </a:pPr>
              <a:endParaRPr lang="zh-CN" altLang="en-US" sz="1400">
                <a:solidFill>
                  <a:schemeClr val="bg1"/>
                </a:solidFill>
                <a:latin typeface="微软雅黑" pitchFamily="34" charset="-122"/>
                <a:ea typeface="微软雅黑" pitchFamily="34" charset="-122"/>
              </a:endParaRPr>
            </a:p>
          </p:txBody>
        </p:sp>
        <p:sp>
          <p:nvSpPr>
            <p:cNvPr id="36" name="Text Box 9"/>
            <p:cNvSpPr txBox="1">
              <a:spLocks noChangeArrowheads="1"/>
            </p:cNvSpPr>
            <p:nvPr/>
          </p:nvSpPr>
          <p:spPr bwMode="auto">
            <a:xfrm>
              <a:off x="1214414" y="3371750"/>
              <a:ext cx="1935848" cy="620153"/>
            </a:xfrm>
            <a:prstGeom prst="rect">
              <a:avLst/>
            </a:prstGeom>
            <a:noFill/>
            <a:ln w="50800">
              <a:no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2000" b="1" dirty="0">
                  <a:solidFill>
                    <a:schemeClr val="bg1"/>
                  </a:solidFill>
                  <a:latin typeface="微软雅黑" pitchFamily="34" charset="-122"/>
                  <a:ea typeface="微软雅黑" pitchFamily="34" charset="-122"/>
                </a:rPr>
                <a:t>实验</a:t>
              </a:r>
            </a:p>
          </p:txBody>
        </p:sp>
      </p:grpSp>
      <p:grpSp>
        <p:nvGrpSpPr>
          <p:cNvPr id="37" name="组合 40"/>
          <p:cNvGrpSpPr>
            <a:grpSpLocks/>
          </p:cNvGrpSpPr>
          <p:nvPr/>
        </p:nvGrpSpPr>
        <p:grpSpPr bwMode="auto">
          <a:xfrm>
            <a:off x="824914" y="3158559"/>
            <a:ext cx="1540705" cy="1206112"/>
            <a:chOff x="1207606" y="2904671"/>
            <a:chExt cx="1935848" cy="1512816"/>
          </a:xfrm>
        </p:grpSpPr>
        <p:sp>
          <p:nvSpPr>
            <p:cNvPr id="38" name="Oval 8"/>
            <p:cNvSpPr>
              <a:spLocks noChangeArrowheads="1"/>
            </p:cNvSpPr>
            <p:nvPr/>
          </p:nvSpPr>
          <p:spPr bwMode="auto">
            <a:xfrm>
              <a:off x="1415152" y="2904671"/>
              <a:ext cx="1514918" cy="1512816"/>
            </a:xfrm>
            <a:prstGeom prst="ellipse">
              <a:avLst/>
            </a:prstGeom>
            <a:solidFill>
              <a:schemeClr val="accent1"/>
            </a:solidFill>
            <a:ln w="76200">
              <a:solidFill>
                <a:srgbClr val="FFFFFF"/>
              </a:solidFill>
              <a:round/>
              <a:headEnd/>
              <a:tailEnd/>
            </a:ln>
            <a:effectLst>
              <a:outerShdw blurRad="127000" dist="38100" dir="8100000" algn="tr" rotWithShape="0">
                <a:prstClr val="black">
                  <a:alpha val="40000"/>
                </a:prstClr>
              </a:outerShdw>
            </a:effectLst>
          </p:spPr>
          <p:txBody>
            <a:bodyPr/>
            <a:lstStyle/>
            <a:p>
              <a:endParaRPr lang="zh-CN" altLang="en-US" sz="1400">
                <a:solidFill>
                  <a:schemeClr val="bg1"/>
                </a:solidFill>
                <a:latin typeface="微软雅黑" pitchFamily="34" charset="-122"/>
                <a:ea typeface="微软雅黑" pitchFamily="34" charset="-122"/>
              </a:endParaRPr>
            </a:p>
          </p:txBody>
        </p:sp>
        <p:sp>
          <p:nvSpPr>
            <p:cNvPr id="39" name="Text Box 9"/>
            <p:cNvSpPr txBox="1">
              <a:spLocks noChangeArrowheads="1"/>
            </p:cNvSpPr>
            <p:nvPr/>
          </p:nvSpPr>
          <p:spPr bwMode="auto">
            <a:xfrm>
              <a:off x="1207606" y="3371486"/>
              <a:ext cx="1935848" cy="620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r>
                <a:rPr lang="zh-CN" altLang="en-US" sz="2000" b="1" dirty="0">
                  <a:solidFill>
                    <a:schemeClr val="bg1"/>
                  </a:solidFill>
                  <a:latin typeface="微软雅黑" pitchFamily="34" charset="-122"/>
                  <a:ea typeface="微软雅黑" pitchFamily="34" charset="-122"/>
                </a:rPr>
                <a:t>形式化</a:t>
              </a:r>
            </a:p>
          </p:txBody>
        </p:sp>
      </p:grpSp>
      <p:sp>
        <p:nvSpPr>
          <p:cNvPr id="40" name="矩形标注 39"/>
          <p:cNvSpPr/>
          <p:nvPr/>
        </p:nvSpPr>
        <p:spPr>
          <a:xfrm>
            <a:off x="2930836" y="4712161"/>
            <a:ext cx="1338108" cy="41453"/>
          </a:xfrm>
          <a:prstGeom prst="wedgeRectCallout">
            <a:avLst>
              <a:gd name="adj1" fmla="val -17526"/>
              <a:gd name="adj2" fmla="val -50946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82810" tIns="41405" rIns="82810" bIns="41405" rtlCol="0" anchor="ctr"/>
          <a:lstStyle/>
          <a:p>
            <a:pPr algn="ctr"/>
            <a:endParaRPr lang="zh-CN" altLang="en-US">
              <a:solidFill>
                <a:schemeClr val="tx1">
                  <a:lumMod val="85000"/>
                  <a:lumOff val="15000"/>
                </a:schemeClr>
              </a:solidFill>
            </a:endParaRPr>
          </a:p>
        </p:txBody>
      </p:sp>
      <p:sp>
        <p:nvSpPr>
          <p:cNvPr id="41" name="矩形标注 40"/>
          <p:cNvSpPr/>
          <p:nvPr/>
        </p:nvSpPr>
        <p:spPr>
          <a:xfrm>
            <a:off x="1105896" y="2749715"/>
            <a:ext cx="1434974" cy="58155"/>
          </a:xfrm>
          <a:prstGeom prst="wedgeRectCallout">
            <a:avLst>
              <a:gd name="adj1" fmla="val -23398"/>
              <a:gd name="adj2" fmla="val 403291"/>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82810" tIns="41405" rIns="82810" bIns="41405" rtlCol="0" anchor="ctr"/>
          <a:lstStyle/>
          <a:p>
            <a:pPr algn="ctr"/>
            <a:endParaRPr lang="zh-CN" altLang="en-US">
              <a:solidFill>
                <a:schemeClr val="tx1">
                  <a:lumMod val="85000"/>
                  <a:lumOff val="15000"/>
                </a:schemeClr>
              </a:solidFill>
            </a:endParaRPr>
          </a:p>
        </p:txBody>
      </p:sp>
      <p:sp>
        <p:nvSpPr>
          <p:cNvPr id="42" name="Rectangle 28"/>
          <p:cNvSpPr>
            <a:spLocks noChangeArrowheads="1"/>
          </p:cNvSpPr>
          <p:nvPr/>
        </p:nvSpPr>
        <p:spPr bwMode="auto">
          <a:xfrm>
            <a:off x="1620118" y="4866961"/>
            <a:ext cx="3370336" cy="1080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810" tIns="41405" rIns="82810" bIns="41405">
            <a:spAutoFit/>
          </a:bodyPr>
          <a:lstStyle/>
          <a:p>
            <a:pPr>
              <a:lnSpc>
                <a:spcPct val="120000"/>
              </a:lnSpc>
            </a:pPr>
            <a:r>
              <a:rPr lang="zh-CN" altLang="en-US" dirty="0">
                <a:latin typeface="黑体" panose="02010609060101010101" pitchFamily="49" charset="-122"/>
                <a:ea typeface="黑体" panose="02010609060101010101" pitchFamily="49" charset="-122"/>
              </a:rPr>
              <a:t>同构情况下，该问题是</a:t>
            </a:r>
            <a:r>
              <a:rPr lang="en-US" altLang="zh-CN" dirty="0">
                <a:latin typeface="黑体" panose="02010609060101010101" pitchFamily="49" charset="-122"/>
                <a:ea typeface="黑体" panose="02010609060101010101" pitchFamily="49" charset="-122"/>
              </a:rPr>
              <a:t>NP-hard</a:t>
            </a:r>
            <a:r>
              <a:rPr lang="zh-CN" altLang="en-US" dirty="0">
                <a:latin typeface="黑体" panose="02010609060101010101" pitchFamily="49" charset="-122"/>
                <a:ea typeface="黑体" panose="02010609060101010101" pitchFamily="49" charset="-122"/>
              </a:rPr>
              <a:t>且</a:t>
            </a:r>
            <a:r>
              <a:rPr lang="en-US" altLang="zh-CN" dirty="0">
                <a:latin typeface="黑体" panose="02010609060101010101" pitchFamily="49" charset="-122"/>
                <a:ea typeface="黑体" panose="02010609060101010101" pitchFamily="49" charset="-122"/>
              </a:rPr>
              <a:t>NP-hard</a:t>
            </a:r>
            <a:r>
              <a:rPr lang="zh-CN" altLang="en-US" dirty="0">
                <a:latin typeface="黑体" panose="02010609060101010101" pitchFamily="49" charset="-122"/>
                <a:ea typeface="黑体" panose="02010609060101010101" pitchFamily="49" charset="-122"/>
              </a:rPr>
              <a:t>是由服务放置问题引起，并扩展到异构情况。</a:t>
            </a:r>
            <a:endParaRPr lang="en-US" altLang="zh-CN" dirty="0">
              <a:latin typeface="黑体" panose="02010609060101010101" pitchFamily="49" charset="-122"/>
              <a:ea typeface="黑体" panose="02010609060101010101" pitchFamily="49" charset="-122"/>
            </a:endParaRPr>
          </a:p>
        </p:txBody>
      </p:sp>
      <p:sp>
        <p:nvSpPr>
          <p:cNvPr id="43" name="Rectangle 28"/>
          <p:cNvSpPr>
            <a:spLocks noChangeArrowheads="1"/>
          </p:cNvSpPr>
          <p:nvPr/>
        </p:nvSpPr>
        <p:spPr bwMode="auto">
          <a:xfrm>
            <a:off x="254268" y="1570948"/>
            <a:ext cx="3740947" cy="1036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810" tIns="41405" rIns="82810" bIns="41405">
            <a:spAutoFit/>
          </a:bodyPr>
          <a:lstStyle/>
          <a:p>
            <a:pPr>
              <a:lnSpc>
                <a:spcPct val="120000"/>
              </a:lnSpc>
            </a:pPr>
            <a:r>
              <a:rPr lang="zh-CN" altLang="en-US" dirty="0">
                <a:latin typeface="黑体" panose="02010609060101010101" pitchFamily="49" charset="-122"/>
                <a:ea typeface="黑体" panose="02010609060101010101" pitchFamily="49" charset="-122"/>
              </a:rPr>
              <a:t>整数线性规划问题，目标是使边缘云有限的通信、计算和存储资源来服务最大数量的用户请求。</a:t>
            </a:r>
            <a:endParaRPr lang="en-US" altLang="zh-CN" dirty="0">
              <a:latin typeface="黑体" panose="02010609060101010101" pitchFamily="49" charset="-122"/>
              <a:ea typeface="黑体" panose="02010609060101010101" pitchFamily="49" charset="-122"/>
            </a:endParaRPr>
          </a:p>
        </p:txBody>
      </p:sp>
      <p:sp>
        <p:nvSpPr>
          <p:cNvPr id="44" name="矩形标注 43"/>
          <p:cNvSpPr/>
          <p:nvPr/>
        </p:nvSpPr>
        <p:spPr>
          <a:xfrm>
            <a:off x="4651942" y="2749715"/>
            <a:ext cx="1434974" cy="58155"/>
          </a:xfrm>
          <a:prstGeom prst="wedgeRectCallout">
            <a:avLst>
              <a:gd name="adj1" fmla="val -23398"/>
              <a:gd name="adj2" fmla="val 403291"/>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82810" tIns="41405" rIns="82810" bIns="41405" rtlCol="0" anchor="ctr"/>
          <a:lstStyle/>
          <a:p>
            <a:pPr algn="ctr"/>
            <a:endParaRPr lang="zh-CN" altLang="en-US">
              <a:solidFill>
                <a:schemeClr val="tx1">
                  <a:lumMod val="85000"/>
                  <a:lumOff val="15000"/>
                </a:schemeClr>
              </a:solidFill>
            </a:endParaRPr>
          </a:p>
        </p:txBody>
      </p:sp>
      <p:sp>
        <p:nvSpPr>
          <p:cNvPr id="45" name="Rectangle 28"/>
          <p:cNvSpPr>
            <a:spLocks noChangeArrowheads="1"/>
          </p:cNvSpPr>
          <p:nvPr/>
        </p:nvSpPr>
        <p:spPr bwMode="auto">
          <a:xfrm>
            <a:off x="4466736" y="1601316"/>
            <a:ext cx="2276963" cy="10808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810" tIns="41405" rIns="82810" bIns="41405">
            <a:spAutoFit/>
          </a:bodyPr>
          <a:lstStyle/>
          <a:p>
            <a:pPr>
              <a:lnSpc>
                <a:spcPct val="120000"/>
              </a:lnSpc>
            </a:pPr>
            <a:r>
              <a:rPr lang="zh-CN" altLang="en-US" dirty="0">
                <a:latin typeface="黑体" panose="02010609060101010101" pitchFamily="49" charset="-122"/>
                <a:ea typeface="黑体" panose="02010609060101010101" pitchFamily="49" charset="-122"/>
              </a:rPr>
              <a:t>提出问题的最优解法与两种启发式的较优解法</a:t>
            </a:r>
            <a:endParaRPr lang="en-US" altLang="zh-CN" dirty="0">
              <a:latin typeface="黑体" panose="02010609060101010101" pitchFamily="49" charset="-122"/>
              <a:ea typeface="黑体" panose="02010609060101010101" pitchFamily="49" charset="-122"/>
            </a:endParaRPr>
          </a:p>
        </p:txBody>
      </p:sp>
      <p:sp>
        <p:nvSpPr>
          <p:cNvPr id="46" name="矩形标注 45"/>
          <p:cNvSpPr/>
          <p:nvPr/>
        </p:nvSpPr>
        <p:spPr>
          <a:xfrm>
            <a:off x="6549008" y="4712161"/>
            <a:ext cx="1338108" cy="41453"/>
          </a:xfrm>
          <a:prstGeom prst="wedgeRectCallout">
            <a:avLst>
              <a:gd name="adj1" fmla="val -17526"/>
              <a:gd name="adj2" fmla="val -509465"/>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82810" tIns="41405" rIns="82810" bIns="41405" rtlCol="0" anchor="ctr"/>
          <a:lstStyle/>
          <a:p>
            <a:pPr algn="ctr"/>
            <a:endParaRPr lang="zh-CN" altLang="en-US">
              <a:solidFill>
                <a:schemeClr val="tx1">
                  <a:lumMod val="85000"/>
                  <a:lumOff val="15000"/>
                </a:schemeClr>
              </a:solidFill>
            </a:endParaRPr>
          </a:p>
        </p:txBody>
      </p:sp>
      <p:sp>
        <p:nvSpPr>
          <p:cNvPr id="47" name="Rectangle 28"/>
          <p:cNvSpPr>
            <a:spLocks noChangeArrowheads="1"/>
          </p:cNvSpPr>
          <p:nvPr/>
        </p:nvSpPr>
        <p:spPr bwMode="auto">
          <a:xfrm>
            <a:off x="6086916" y="4866961"/>
            <a:ext cx="2592287" cy="9146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810" tIns="41405" rIns="82810" bIns="41405">
            <a:spAutoFit/>
          </a:bodyPr>
          <a:lstStyle/>
          <a:p>
            <a:r>
              <a:rPr lang="zh-CN" altLang="en-US" dirty="0">
                <a:latin typeface="黑体" panose="02010609060101010101" pitchFamily="49" charset="-122"/>
                <a:ea typeface="黑体" panose="02010609060101010101" pitchFamily="49" charset="-122"/>
              </a:rPr>
              <a:t>仿真实验来评估所提出的解决方案，并进行压力测试与敏感性分析</a:t>
            </a:r>
          </a:p>
        </p:txBody>
      </p:sp>
    </p:spTree>
    <p:extLst>
      <p:ext uri="{BB962C8B-B14F-4D97-AF65-F5344CB8AC3E}">
        <p14:creationId xmlns:p14="http://schemas.microsoft.com/office/powerpoint/2010/main" val="2771561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left)">
                                      <p:cBhvr>
                                        <p:cTn id="7" dur="500"/>
                                        <p:tgtEl>
                                          <p:spTgt spid="27"/>
                                        </p:tgtEl>
                                      </p:cBhvr>
                                    </p:animEffect>
                                  </p:childTnLst>
                                </p:cTn>
                              </p:par>
                            </p:childTnLst>
                          </p:cTn>
                        </p:par>
                        <p:par>
                          <p:cTn id="8" fill="hold">
                            <p:stCondLst>
                              <p:cond delay="500"/>
                            </p:stCondLst>
                            <p:childTnLst>
                              <p:par>
                                <p:cTn id="9" presetID="15" presetClass="entr" presetSubtype="0" fill="hold" nodeType="after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p:cTn id="11" dur="1000" fill="hold"/>
                                        <p:tgtEl>
                                          <p:spTgt spid="37"/>
                                        </p:tgtEl>
                                        <p:attrNameLst>
                                          <p:attrName>ppt_w</p:attrName>
                                        </p:attrNameLst>
                                      </p:cBhvr>
                                      <p:tavLst>
                                        <p:tav tm="0">
                                          <p:val>
                                            <p:fltVal val="0"/>
                                          </p:val>
                                        </p:tav>
                                        <p:tav tm="100000">
                                          <p:val>
                                            <p:strVal val="#ppt_w"/>
                                          </p:val>
                                        </p:tav>
                                      </p:tavLst>
                                    </p:anim>
                                    <p:anim calcmode="lin" valueType="num">
                                      <p:cBhvr>
                                        <p:cTn id="12" dur="1000" fill="hold"/>
                                        <p:tgtEl>
                                          <p:spTgt spid="37"/>
                                        </p:tgtEl>
                                        <p:attrNameLst>
                                          <p:attrName>ppt_h</p:attrName>
                                        </p:attrNameLst>
                                      </p:cBhvr>
                                      <p:tavLst>
                                        <p:tav tm="0">
                                          <p:val>
                                            <p:fltVal val="0"/>
                                          </p:val>
                                        </p:tav>
                                        <p:tav tm="100000">
                                          <p:val>
                                            <p:strVal val="#ppt_h"/>
                                          </p:val>
                                        </p:tav>
                                      </p:tavLst>
                                    </p:anim>
                                    <p:anim calcmode="lin" valueType="num">
                                      <p:cBhvr>
                                        <p:cTn id="13" dur="1000" fill="hold"/>
                                        <p:tgtEl>
                                          <p:spTgt spid="37"/>
                                        </p:tgtEl>
                                        <p:attrNameLst>
                                          <p:attrName>ppt_x</p:attrName>
                                        </p:attrNameLst>
                                      </p:cBhvr>
                                      <p:tavLst>
                                        <p:tav tm="0" fmla="#ppt_x+(cos(-2*pi*(1-$))*-#ppt_x-sin(-2*pi*(1-$))*(1-#ppt_y))*(1-$)">
                                          <p:val>
                                            <p:fltVal val="0"/>
                                          </p:val>
                                        </p:tav>
                                        <p:tav tm="100000">
                                          <p:val>
                                            <p:fltVal val="1"/>
                                          </p:val>
                                        </p:tav>
                                      </p:tavLst>
                                    </p:anim>
                                    <p:anim calcmode="lin" valueType="num">
                                      <p:cBhvr>
                                        <p:cTn id="14" dur="1000" fill="hold"/>
                                        <p:tgtEl>
                                          <p:spTgt spid="37"/>
                                        </p:tgtEl>
                                        <p:attrNameLst>
                                          <p:attrName>ppt_y</p:attrName>
                                        </p:attrNameLst>
                                      </p:cBhvr>
                                      <p:tavLst>
                                        <p:tav tm="0" fmla="#ppt_y+(sin(-2*pi*(1-$))*-#ppt_x+cos(-2*pi*(1-$))*(1-#ppt_y))*(1-$)">
                                          <p:val>
                                            <p:fltVal val="0"/>
                                          </p:val>
                                        </p:tav>
                                        <p:tav tm="100000">
                                          <p:val>
                                            <p:fltVal val="1"/>
                                          </p:val>
                                        </p:tav>
                                      </p:tavLst>
                                    </p:anim>
                                  </p:childTnLst>
                                </p:cTn>
                              </p:par>
                              <p:par>
                                <p:cTn id="15" presetID="15" presetClass="entr" presetSubtype="0" fill="hold" nodeType="withEffect">
                                  <p:stCondLst>
                                    <p:cond delay="250"/>
                                  </p:stCondLst>
                                  <p:childTnLst>
                                    <p:set>
                                      <p:cBhvr>
                                        <p:cTn id="16" dur="1" fill="hold">
                                          <p:stCondLst>
                                            <p:cond delay="0"/>
                                          </p:stCondLst>
                                        </p:cTn>
                                        <p:tgtEl>
                                          <p:spTgt spid="28"/>
                                        </p:tgtEl>
                                        <p:attrNameLst>
                                          <p:attrName>style.visibility</p:attrName>
                                        </p:attrNameLst>
                                      </p:cBhvr>
                                      <p:to>
                                        <p:strVal val="visible"/>
                                      </p:to>
                                    </p:set>
                                    <p:anim calcmode="lin" valueType="num">
                                      <p:cBhvr>
                                        <p:cTn id="17" dur="1000" fill="hold"/>
                                        <p:tgtEl>
                                          <p:spTgt spid="28"/>
                                        </p:tgtEl>
                                        <p:attrNameLst>
                                          <p:attrName>ppt_w</p:attrName>
                                        </p:attrNameLst>
                                      </p:cBhvr>
                                      <p:tavLst>
                                        <p:tav tm="0">
                                          <p:val>
                                            <p:fltVal val="0"/>
                                          </p:val>
                                        </p:tav>
                                        <p:tav tm="100000">
                                          <p:val>
                                            <p:strVal val="#ppt_w"/>
                                          </p:val>
                                        </p:tav>
                                      </p:tavLst>
                                    </p:anim>
                                    <p:anim calcmode="lin" valueType="num">
                                      <p:cBhvr>
                                        <p:cTn id="18" dur="1000" fill="hold"/>
                                        <p:tgtEl>
                                          <p:spTgt spid="28"/>
                                        </p:tgtEl>
                                        <p:attrNameLst>
                                          <p:attrName>ppt_h</p:attrName>
                                        </p:attrNameLst>
                                      </p:cBhvr>
                                      <p:tavLst>
                                        <p:tav tm="0">
                                          <p:val>
                                            <p:fltVal val="0"/>
                                          </p:val>
                                        </p:tav>
                                        <p:tav tm="100000">
                                          <p:val>
                                            <p:strVal val="#ppt_h"/>
                                          </p:val>
                                        </p:tav>
                                      </p:tavLst>
                                    </p:anim>
                                    <p:anim calcmode="lin" valueType="num">
                                      <p:cBhvr>
                                        <p:cTn id="19" dur="1000" fill="hold"/>
                                        <p:tgtEl>
                                          <p:spTgt spid="28"/>
                                        </p:tgtEl>
                                        <p:attrNameLst>
                                          <p:attrName>ppt_x</p:attrName>
                                        </p:attrNameLst>
                                      </p:cBhvr>
                                      <p:tavLst>
                                        <p:tav tm="0" fmla="#ppt_x+(cos(-2*pi*(1-$))*-#ppt_x-sin(-2*pi*(1-$))*(1-#ppt_y))*(1-$)">
                                          <p:val>
                                            <p:fltVal val="0"/>
                                          </p:val>
                                        </p:tav>
                                        <p:tav tm="100000">
                                          <p:val>
                                            <p:fltVal val="1"/>
                                          </p:val>
                                        </p:tav>
                                      </p:tavLst>
                                    </p:anim>
                                    <p:anim calcmode="lin" valueType="num">
                                      <p:cBhvr>
                                        <p:cTn id="20" dur="1000" fill="hold"/>
                                        <p:tgtEl>
                                          <p:spTgt spid="28"/>
                                        </p:tgtEl>
                                        <p:attrNameLst>
                                          <p:attrName>ppt_y</p:attrName>
                                        </p:attrNameLst>
                                      </p:cBhvr>
                                      <p:tavLst>
                                        <p:tav tm="0" fmla="#ppt_y+(sin(-2*pi*(1-$))*-#ppt_x+cos(-2*pi*(1-$))*(1-#ppt_y))*(1-$)">
                                          <p:val>
                                            <p:fltVal val="0"/>
                                          </p:val>
                                        </p:tav>
                                        <p:tav tm="100000">
                                          <p:val>
                                            <p:fltVal val="1"/>
                                          </p:val>
                                        </p:tav>
                                      </p:tavLst>
                                    </p:anim>
                                  </p:childTnLst>
                                </p:cTn>
                              </p:par>
                              <p:par>
                                <p:cTn id="21" presetID="15" presetClass="entr" presetSubtype="0" fill="hold" nodeType="withEffect">
                                  <p:stCondLst>
                                    <p:cond delay="500"/>
                                  </p:stCondLst>
                                  <p:childTnLst>
                                    <p:set>
                                      <p:cBhvr>
                                        <p:cTn id="22" dur="1" fill="hold">
                                          <p:stCondLst>
                                            <p:cond delay="0"/>
                                          </p:stCondLst>
                                        </p:cTn>
                                        <p:tgtEl>
                                          <p:spTgt spid="31"/>
                                        </p:tgtEl>
                                        <p:attrNameLst>
                                          <p:attrName>style.visibility</p:attrName>
                                        </p:attrNameLst>
                                      </p:cBhvr>
                                      <p:to>
                                        <p:strVal val="visible"/>
                                      </p:to>
                                    </p:set>
                                    <p:anim calcmode="lin" valueType="num">
                                      <p:cBhvr>
                                        <p:cTn id="23" dur="1000" fill="hold"/>
                                        <p:tgtEl>
                                          <p:spTgt spid="31"/>
                                        </p:tgtEl>
                                        <p:attrNameLst>
                                          <p:attrName>ppt_w</p:attrName>
                                        </p:attrNameLst>
                                      </p:cBhvr>
                                      <p:tavLst>
                                        <p:tav tm="0">
                                          <p:val>
                                            <p:fltVal val="0"/>
                                          </p:val>
                                        </p:tav>
                                        <p:tav tm="100000">
                                          <p:val>
                                            <p:strVal val="#ppt_w"/>
                                          </p:val>
                                        </p:tav>
                                      </p:tavLst>
                                    </p:anim>
                                    <p:anim calcmode="lin" valueType="num">
                                      <p:cBhvr>
                                        <p:cTn id="24" dur="1000" fill="hold"/>
                                        <p:tgtEl>
                                          <p:spTgt spid="31"/>
                                        </p:tgtEl>
                                        <p:attrNameLst>
                                          <p:attrName>ppt_h</p:attrName>
                                        </p:attrNameLst>
                                      </p:cBhvr>
                                      <p:tavLst>
                                        <p:tav tm="0">
                                          <p:val>
                                            <p:fltVal val="0"/>
                                          </p:val>
                                        </p:tav>
                                        <p:tav tm="100000">
                                          <p:val>
                                            <p:strVal val="#ppt_h"/>
                                          </p:val>
                                        </p:tav>
                                      </p:tavLst>
                                    </p:anim>
                                    <p:anim calcmode="lin" valueType="num">
                                      <p:cBhvr>
                                        <p:cTn id="25" dur="1000" fill="hold"/>
                                        <p:tgtEl>
                                          <p:spTgt spid="31"/>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31"/>
                                        </p:tgtEl>
                                        <p:attrNameLst>
                                          <p:attrName>ppt_y</p:attrName>
                                        </p:attrNameLst>
                                      </p:cBhvr>
                                      <p:tavLst>
                                        <p:tav tm="0" fmla="#ppt_y+(sin(-2*pi*(1-$))*-#ppt_x+cos(-2*pi*(1-$))*(1-#ppt_y))*(1-$)">
                                          <p:val>
                                            <p:fltVal val="0"/>
                                          </p:val>
                                        </p:tav>
                                        <p:tav tm="100000">
                                          <p:val>
                                            <p:fltVal val="1"/>
                                          </p:val>
                                        </p:tav>
                                      </p:tavLst>
                                    </p:anim>
                                  </p:childTnLst>
                                </p:cTn>
                              </p:par>
                              <p:par>
                                <p:cTn id="27" presetID="15" presetClass="entr" presetSubtype="0" fill="hold" nodeType="withEffect">
                                  <p:stCondLst>
                                    <p:cond delay="750"/>
                                  </p:stCondLst>
                                  <p:childTnLst>
                                    <p:set>
                                      <p:cBhvr>
                                        <p:cTn id="28" dur="1" fill="hold">
                                          <p:stCondLst>
                                            <p:cond delay="0"/>
                                          </p:stCondLst>
                                        </p:cTn>
                                        <p:tgtEl>
                                          <p:spTgt spid="34"/>
                                        </p:tgtEl>
                                        <p:attrNameLst>
                                          <p:attrName>style.visibility</p:attrName>
                                        </p:attrNameLst>
                                      </p:cBhvr>
                                      <p:to>
                                        <p:strVal val="visible"/>
                                      </p:to>
                                    </p:set>
                                    <p:anim calcmode="lin" valueType="num">
                                      <p:cBhvr>
                                        <p:cTn id="29" dur="1000" fill="hold"/>
                                        <p:tgtEl>
                                          <p:spTgt spid="34"/>
                                        </p:tgtEl>
                                        <p:attrNameLst>
                                          <p:attrName>ppt_w</p:attrName>
                                        </p:attrNameLst>
                                      </p:cBhvr>
                                      <p:tavLst>
                                        <p:tav tm="0">
                                          <p:val>
                                            <p:fltVal val="0"/>
                                          </p:val>
                                        </p:tav>
                                        <p:tav tm="100000">
                                          <p:val>
                                            <p:strVal val="#ppt_w"/>
                                          </p:val>
                                        </p:tav>
                                      </p:tavLst>
                                    </p:anim>
                                    <p:anim calcmode="lin" valueType="num">
                                      <p:cBhvr>
                                        <p:cTn id="30" dur="1000" fill="hold"/>
                                        <p:tgtEl>
                                          <p:spTgt spid="34"/>
                                        </p:tgtEl>
                                        <p:attrNameLst>
                                          <p:attrName>ppt_h</p:attrName>
                                        </p:attrNameLst>
                                      </p:cBhvr>
                                      <p:tavLst>
                                        <p:tav tm="0">
                                          <p:val>
                                            <p:fltVal val="0"/>
                                          </p:val>
                                        </p:tav>
                                        <p:tav tm="100000">
                                          <p:val>
                                            <p:strVal val="#ppt_h"/>
                                          </p:val>
                                        </p:tav>
                                      </p:tavLst>
                                    </p:anim>
                                    <p:anim calcmode="lin" valueType="num">
                                      <p:cBhvr>
                                        <p:cTn id="31" dur="1000" fill="hold"/>
                                        <p:tgtEl>
                                          <p:spTgt spid="34"/>
                                        </p:tgtEl>
                                        <p:attrNameLst>
                                          <p:attrName>ppt_x</p:attrName>
                                        </p:attrNameLst>
                                      </p:cBhvr>
                                      <p:tavLst>
                                        <p:tav tm="0" fmla="#ppt_x+(cos(-2*pi*(1-$))*-#ppt_x-sin(-2*pi*(1-$))*(1-#ppt_y))*(1-$)">
                                          <p:val>
                                            <p:fltVal val="0"/>
                                          </p:val>
                                        </p:tav>
                                        <p:tav tm="100000">
                                          <p:val>
                                            <p:fltVal val="1"/>
                                          </p:val>
                                        </p:tav>
                                      </p:tavLst>
                                    </p:anim>
                                    <p:anim calcmode="lin" valueType="num">
                                      <p:cBhvr>
                                        <p:cTn id="32" dur="1000" fill="hold"/>
                                        <p:tgtEl>
                                          <p:spTgt spid="34"/>
                                        </p:tgtEl>
                                        <p:attrNameLst>
                                          <p:attrName>ppt_y</p:attrName>
                                        </p:attrNameLst>
                                      </p:cBhvr>
                                      <p:tavLst>
                                        <p:tav tm="0" fmla="#ppt_y+(sin(-2*pi*(1-$))*-#ppt_x+cos(-2*pi*(1-$))*(1-#ppt_y))*(1-$)">
                                          <p:val>
                                            <p:fltVal val="0"/>
                                          </p:val>
                                        </p:tav>
                                        <p:tav tm="100000">
                                          <p:val>
                                            <p:fltVal val="1"/>
                                          </p:val>
                                        </p:tav>
                                      </p:tavLst>
                                    </p:anim>
                                  </p:childTnLst>
                                </p:cTn>
                              </p:par>
                            </p:childTnLst>
                          </p:cTn>
                        </p:par>
                        <p:par>
                          <p:cTn id="33" fill="hold">
                            <p:stCondLst>
                              <p:cond delay="2250"/>
                            </p:stCondLst>
                            <p:childTnLst>
                              <p:par>
                                <p:cTn id="34" presetID="2" presetClass="entr" presetSubtype="1" fill="hold" grpId="0" nodeType="afterEffect">
                                  <p:stCondLst>
                                    <p:cond delay="0"/>
                                  </p:stCondLst>
                                  <p:childTnLst>
                                    <p:set>
                                      <p:cBhvr>
                                        <p:cTn id="35" dur="1" fill="hold">
                                          <p:stCondLst>
                                            <p:cond delay="0"/>
                                          </p:stCondLst>
                                        </p:cTn>
                                        <p:tgtEl>
                                          <p:spTgt spid="41"/>
                                        </p:tgtEl>
                                        <p:attrNameLst>
                                          <p:attrName>style.visibility</p:attrName>
                                        </p:attrNameLst>
                                      </p:cBhvr>
                                      <p:to>
                                        <p:strVal val="visible"/>
                                      </p:to>
                                    </p:set>
                                    <p:anim calcmode="lin" valueType="num">
                                      <p:cBhvr additive="base">
                                        <p:cTn id="36" dur="500" fill="hold"/>
                                        <p:tgtEl>
                                          <p:spTgt spid="41"/>
                                        </p:tgtEl>
                                        <p:attrNameLst>
                                          <p:attrName>ppt_x</p:attrName>
                                        </p:attrNameLst>
                                      </p:cBhvr>
                                      <p:tavLst>
                                        <p:tav tm="0">
                                          <p:val>
                                            <p:strVal val="#ppt_x"/>
                                          </p:val>
                                        </p:tav>
                                        <p:tav tm="100000">
                                          <p:val>
                                            <p:strVal val="#ppt_x"/>
                                          </p:val>
                                        </p:tav>
                                      </p:tavLst>
                                    </p:anim>
                                    <p:anim calcmode="lin" valueType="num">
                                      <p:cBhvr additive="base">
                                        <p:cTn id="37" dur="500" fill="hold"/>
                                        <p:tgtEl>
                                          <p:spTgt spid="41"/>
                                        </p:tgtEl>
                                        <p:attrNameLst>
                                          <p:attrName>ppt_y</p:attrName>
                                        </p:attrNameLst>
                                      </p:cBhvr>
                                      <p:tavLst>
                                        <p:tav tm="0">
                                          <p:val>
                                            <p:strVal val="0-#ppt_h/2"/>
                                          </p:val>
                                        </p:tav>
                                        <p:tav tm="100000">
                                          <p:val>
                                            <p:strVal val="#ppt_y"/>
                                          </p:val>
                                        </p:tav>
                                      </p:tavLst>
                                    </p:anim>
                                  </p:childTnLst>
                                </p:cTn>
                              </p:par>
                            </p:childTnLst>
                          </p:cTn>
                        </p:par>
                        <p:par>
                          <p:cTn id="38" fill="hold">
                            <p:stCondLst>
                              <p:cond delay="2750"/>
                            </p:stCondLst>
                            <p:childTnLst>
                              <p:par>
                                <p:cTn id="39" presetID="32" presetClass="emph" presetSubtype="0" fill="hold" grpId="1" nodeType="afterEffect">
                                  <p:stCondLst>
                                    <p:cond delay="0"/>
                                  </p:stCondLst>
                                  <p:childTnLst>
                                    <p:animRot by="120000">
                                      <p:cBhvr>
                                        <p:cTn id="40" dur="50" fill="hold">
                                          <p:stCondLst>
                                            <p:cond delay="0"/>
                                          </p:stCondLst>
                                        </p:cTn>
                                        <p:tgtEl>
                                          <p:spTgt spid="41"/>
                                        </p:tgtEl>
                                        <p:attrNameLst>
                                          <p:attrName>r</p:attrName>
                                        </p:attrNameLst>
                                      </p:cBhvr>
                                    </p:animRot>
                                    <p:animRot by="-240000">
                                      <p:cBhvr>
                                        <p:cTn id="41" dur="100" fill="hold">
                                          <p:stCondLst>
                                            <p:cond delay="100"/>
                                          </p:stCondLst>
                                        </p:cTn>
                                        <p:tgtEl>
                                          <p:spTgt spid="41"/>
                                        </p:tgtEl>
                                        <p:attrNameLst>
                                          <p:attrName>r</p:attrName>
                                        </p:attrNameLst>
                                      </p:cBhvr>
                                    </p:animRot>
                                    <p:animRot by="240000">
                                      <p:cBhvr>
                                        <p:cTn id="42" dur="100" fill="hold">
                                          <p:stCondLst>
                                            <p:cond delay="200"/>
                                          </p:stCondLst>
                                        </p:cTn>
                                        <p:tgtEl>
                                          <p:spTgt spid="41"/>
                                        </p:tgtEl>
                                        <p:attrNameLst>
                                          <p:attrName>r</p:attrName>
                                        </p:attrNameLst>
                                      </p:cBhvr>
                                    </p:animRot>
                                    <p:animRot by="-240000">
                                      <p:cBhvr>
                                        <p:cTn id="43" dur="100" fill="hold">
                                          <p:stCondLst>
                                            <p:cond delay="300"/>
                                          </p:stCondLst>
                                        </p:cTn>
                                        <p:tgtEl>
                                          <p:spTgt spid="41"/>
                                        </p:tgtEl>
                                        <p:attrNameLst>
                                          <p:attrName>r</p:attrName>
                                        </p:attrNameLst>
                                      </p:cBhvr>
                                    </p:animRot>
                                    <p:animRot by="120000">
                                      <p:cBhvr>
                                        <p:cTn id="44" dur="100" fill="hold">
                                          <p:stCondLst>
                                            <p:cond delay="400"/>
                                          </p:stCondLst>
                                        </p:cTn>
                                        <p:tgtEl>
                                          <p:spTgt spid="41"/>
                                        </p:tgtEl>
                                        <p:attrNameLst>
                                          <p:attrName>r</p:attrName>
                                        </p:attrNameLst>
                                      </p:cBhvr>
                                    </p:animRot>
                                  </p:childTnLst>
                                </p:cTn>
                              </p:par>
                            </p:childTnLst>
                          </p:cTn>
                        </p:par>
                        <p:par>
                          <p:cTn id="45" fill="hold">
                            <p:stCondLst>
                              <p:cond delay="3250"/>
                            </p:stCondLst>
                            <p:childTnLst>
                              <p:par>
                                <p:cTn id="46" presetID="18" presetClass="entr" presetSubtype="9" fill="hold" grpId="0" nodeType="afterEffect">
                                  <p:stCondLst>
                                    <p:cond delay="0"/>
                                  </p:stCondLst>
                                  <p:childTnLst>
                                    <p:set>
                                      <p:cBhvr>
                                        <p:cTn id="47" dur="1" fill="hold">
                                          <p:stCondLst>
                                            <p:cond delay="0"/>
                                          </p:stCondLst>
                                        </p:cTn>
                                        <p:tgtEl>
                                          <p:spTgt spid="43"/>
                                        </p:tgtEl>
                                        <p:attrNameLst>
                                          <p:attrName>style.visibility</p:attrName>
                                        </p:attrNameLst>
                                      </p:cBhvr>
                                      <p:to>
                                        <p:strVal val="visible"/>
                                      </p:to>
                                    </p:set>
                                    <p:animEffect transition="in" filter="strips(upLeft)">
                                      <p:cBhvr>
                                        <p:cTn id="48" dur="500"/>
                                        <p:tgtEl>
                                          <p:spTgt spid="43"/>
                                        </p:tgtEl>
                                      </p:cBhvr>
                                    </p:animEffect>
                                  </p:childTnLst>
                                </p:cTn>
                              </p:par>
                            </p:childTnLst>
                          </p:cTn>
                        </p:par>
                        <p:par>
                          <p:cTn id="49" fill="hold">
                            <p:stCondLst>
                              <p:cond delay="3750"/>
                            </p:stCondLst>
                            <p:childTnLst>
                              <p:par>
                                <p:cTn id="50" presetID="2" presetClass="entr" presetSubtype="4" fill="hold" grpId="0" nodeType="afterEffect">
                                  <p:stCondLst>
                                    <p:cond delay="0"/>
                                  </p:stCondLst>
                                  <p:childTnLst>
                                    <p:set>
                                      <p:cBhvr>
                                        <p:cTn id="51" dur="1" fill="hold">
                                          <p:stCondLst>
                                            <p:cond delay="0"/>
                                          </p:stCondLst>
                                        </p:cTn>
                                        <p:tgtEl>
                                          <p:spTgt spid="40"/>
                                        </p:tgtEl>
                                        <p:attrNameLst>
                                          <p:attrName>style.visibility</p:attrName>
                                        </p:attrNameLst>
                                      </p:cBhvr>
                                      <p:to>
                                        <p:strVal val="visible"/>
                                      </p:to>
                                    </p:set>
                                    <p:anim calcmode="lin" valueType="num">
                                      <p:cBhvr additive="base">
                                        <p:cTn id="52" dur="500" fill="hold"/>
                                        <p:tgtEl>
                                          <p:spTgt spid="40"/>
                                        </p:tgtEl>
                                        <p:attrNameLst>
                                          <p:attrName>ppt_x</p:attrName>
                                        </p:attrNameLst>
                                      </p:cBhvr>
                                      <p:tavLst>
                                        <p:tav tm="0">
                                          <p:val>
                                            <p:strVal val="#ppt_x"/>
                                          </p:val>
                                        </p:tav>
                                        <p:tav tm="100000">
                                          <p:val>
                                            <p:strVal val="#ppt_x"/>
                                          </p:val>
                                        </p:tav>
                                      </p:tavLst>
                                    </p:anim>
                                    <p:anim calcmode="lin" valueType="num">
                                      <p:cBhvr additive="base">
                                        <p:cTn id="53" dur="500" fill="hold"/>
                                        <p:tgtEl>
                                          <p:spTgt spid="40"/>
                                        </p:tgtEl>
                                        <p:attrNameLst>
                                          <p:attrName>ppt_y</p:attrName>
                                        </p:attrNameLst>
                                      </p:cBhvr>
                                      <p:tavLst>
                                        <p:tav tm="0">
                                          <p:val>
                                            <p:strVal val="1+#ppt_h/2"/>
                                          </p:val>
                                        </p:tav>
                                        <p:tav tm="100000">
                                          <p:val>
                                            <p:strVal val="#ppt_y"/>
                                          </p:val>
                                        </p:tav>
                                      </p:tavLst>
                                    </p:anim>
                                  </p:childTnLst>
                                </p:cTn>
                              </p:par>
                            </p:childTnLst>
                          </p:cTn>
                        </p:par>
                        <p:par>
                          <p:cTn id="54" fill="hold">
                            <p:stCondLst>
                              <p:cond delay="4250"/>
                            </p:stCondLst>
                            <p:childTnLst>
                              <p:par>
                                <p:cTn id="55" presetID="32" presetClass="emph" presetSubtype="0" fill="hold" grpId="1" nodeType="afterEffect">
                                  <p:stCondLst>
                                    <p:cond delay="0"/>
                                  </p:stCondLst>
                                  <p:childTnLst>
                                    <p:animRot by="120000">
                                      <p:cBhvr>
                                        <p:cTn id="56" dur="50" fill="hold">
                                          <p:stCondLst>
                                            <p:cond delay="0"/>
                                          </p:stCondLst>
                                        </p:cTn>
                                        <p:tgtEl>
                                          <p:spTgt spid="40"/>
                                        </p:tgtEl>
                                        <p:attrNameLst>
                                          <p:attrName>r</p:attrName>
                                        </p:attrNameLst>
                                      </p:cBhvr>
                                    </p:animRot>
                                    <p:animRot by="-240000">
                                      <p:cBhvr>
                                        <p:cTn id="57" dur="100" fill="hold">
                                          <p:stCondLst>
                                            <p:cond delay="100"/>
                                          </p:stCondLst>
                                        </p:cTn>
                                        <p:tgtEl>
                                          <p:spTgt spid="40"/>
                                        </p:tgtEl>
                                        <p:attrNameLst>
                                          <p:attrName>r</p:attrName>
                                        </p:attrNameLst>
                                      </p:cBhvr>
                                    </p:animRot>
                                    <p:animRot by="240000">
                                      <p:cBhvr>
                                        <p:cTn id="58" dur="100" fill="hold">
                                          <p:stCondLst>
                                            <p:cond delay="200"/>
                                          </p:stCondLst>
                                        </p:cTn>
                                        <p:tgtEl>
                                          <p:spTgt spid="40"/>
                                        </p:tgtEl>
                                        <p:attrNameLst>
                                          <p:attrName>r</p:attrName>
                                        </p:attrNameLst>
                                      </p:cBhvr>
                                    </p:animRot>
                                    <p:animRot by="-240000">
                                      <p:cBhvr>
                                        <p:cTn id="59" dur="100" fill="hold">
                                          <p:stCondLst>
                                            <p:cond delay="300"/>
                                          </p:stCondLst>
                                        </p:cTn>
                                        <p:tgtEl>
                                          <p:spTgt spid="40"/>
                                        </p:tgtEl>
                                        <p:attrNameLst>
                                          <p:attrName>r</p:attrName>
                                        </p:attrNameLst>
                                      </p:cBhvr>
                                    </p:animRot>
                                    <p:animRot by="120000">
                                      <p:cBhvr>
                                        <p:cTn id="60" dur="100" fill="hold">
                                          <p:stCondLst>
                                            <p:cond delay="400"/>
                                          </p:stCondLst>
                                        </p:cTn>
                                        <p:tgtEl>
                                          <p:spTgt spid="40"/>
                                        </p:tgtEl>
                                        <p:attrNameLst>
                                          <p:attrName>r</p:attrName>
                                        </p:attrNameLst>
                                      </p:cBhvr>
                                    </p:animRot>
                                  </p:childTnLst>
                                </p:cTn>
                              </p:par>
                            </p:childTnLst>
                          </p:cTn>
                        </p:par>
                        <p:par>
                          <p:cTn id="61" fill="hold">
                            <p:stCondLst>
                              <p:cond delay="4750"/>
                            </p:stCondLst>
                            <p:childTnLst>
                              <p:par>
                                <p:cTn id="62" presetID="18" presetClass="entr" presetSubtype="9" fill="hold" grpId="0" nodeType="after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strips(upLeft)">
                                      <p:cBhvr>
                                        <p:cTn id="64" dur="500"/>
                                        <p:tgtEl>
                                          <p:spTgt spid="42"/>
                                        </p:tgtEl>
                                      </p:cBhvr>
                                    </p:animEffect>
                                  </p:childTnLst>
                                </p:cTn>
                              </p:par>
                            </p:childTnLst>
                          </p:cTn>
                        </p:par>
                        <p:par>
                          <p:cTn id="65" fill="hold">
                            <p:stCondLst>
                              <p:cond delay="5250"/>
                            </p:stCondLst>
                            <p:childTnLst>
                              <p:par>
                                <p:cTn id="66" presetID="2" presetClass="entr" presetSubtype="1" fill="hold" grpId="0" nodeType="afterEffect">
                                  <p:stCondLst>
                                    <p:cond delay="0"/>
                                  </p:stCondLst>
                                  <p:childTnLst>
                                    <p:set>
                                      <p:cBhvr>
                                        <p:cTn id="67" dur="1" fill="hold">
                                          <p:stCondLst>
                                            <p:cond delay="0"/>
                                          </p:stCondLst>
                                        </p:cTn>
                                        <p:tgtEl>
                                          <p:spTgt spid="44"/>
                                        </p:tgtEl>
                                        <p:attrNameLst>
                                          <p:attrName>style.visibility</p:attrName>
                                        </p:attrNameLst>
                                      </p:cBhvr>
                                      <p:to>
                                        <p:strVal val="visible"/>
                                      </p:to>
                                    </p:set>
                                    <p:anim calcmode="lin" valueType="num">
                                      <p:cBhvr additive="base">
                                        <p:cTn id="68" dur="500" fill="hold"/>
                                        <p:tgtEl>
                                          <p:spTgt spid="44"/>
                                        </p:tgtEl>
                                        <p:attrNameLst>
                                          <p:attrName>ppt_x</p:attrName>
                                        </p:attrNameLst>
                                      </p:cBhvr>
                                      <p:tavLst>
                                        <p:tav tm="0">
                                          <p:val>
                                            <p:strVal val="#ppt_x"/>
                                          </p:val>
                                        </p:tav>
                                        <p:tav tm="100000">
                                          <p:val>
                                            <p:strVal val="#ppt_x"/>
                                          </p:val>
                                        </p:tav>
                                      </p:tavLst>
                                    </p:anim>
                                    <p:anim calcmode="lin" valueType="num">
                                      <p:cBhvr additive="base">
                                        <p:cTn id="69" dur="500" fill="hold"/>
                                        <p:tgtEl>
                                          <p:spTgt spid="44"/>
                                        </p:tgtEl>
                                        <p:attrNameLst>
                                          <p:attrName>ppt_y</p:attrName>
                                        </p:attrNameLst>
                                      </p:cBhvr>
                                      <p:tavLst>
                                        <p:tav tm="0">
                                          <p:val>
                                            <p:strVal val="0-#ppt_h/2"/>
                                          </p:val>
                                        </p:tav>
                                        <p:tav tm="100000">
                                          <p:val>
                                            <p:strVal val="#ppt_y"/>
                                          </p:val>
                                        </p:tav>
                                      </p:tavLst>
                                    </p:anim>
                                  </p:childTnLst>
                                </p:cTn>
                              </p:par>
                            </p:childTnLst>
                          </p:cTn>
                        </p:par>
                        <p:par>
                          <p:cTn id="70" fill="hold">
                            <p:stCondLst>
                              <p:cond delay="5750"/>
                            </p:stCondLst>
                            <p:childTnLst>
                              <p:par>
                                <p:cTn id="71" presetID="32" presetClass="emph" presetSubtype="0" fill="hold" grpId="1" nodeType="afterEffect">
                                  <p:stCondLst>
                                    <p:cond delay="0"/>
                                  </p:stCondLst>
                                  <p:childTnLst>
                                    <p:animRot by="120000">
                                      <p:cBhvr>
                                        <p:cTn id="72" dur="50" fill="hold">
                                          <p:stCondLst>
                                            <p:cond delay="0"/>
                                          </p:stCondLst>
                                        </p:cTn>
                                        <p:tgtEl>
                                          <p:spTgt spid="44"/>
                                        </p:tgtEl>
                                        <p:attrNameLst>
                                          <p:attrName>r</p:attrName>
                                        </p:attrNameLst>
                                      </p:cBhvr>
                                    </p:animRot>
                                    <p:animRot by="-240000">
                                      <p:cBhvr>
                                        <p:cTn id="73" dur="100" fill="hold">
                                          <p:stCondLst>
                                            <p:cond delay="100"/>
                                          </p:stCondLst>
                                        </p:cTn>
                                        <p:tgtEl>
                                          <p:spTgt spid="44"/>
                                        </p:tgtEl>
                                        <p:attrNameLst>
                                          <p:attrName>r</p:attrName>
                                        </p:attrNameLst>
                                      </p:cBhvr>
                                    </p:animRot>
                                    <p:animRot by="240000">
                                      <p:cBhvr>
                                        <p:cTn id="74" dur="100" fill="hold">
                                          <p:stCondLst>
                                            <p:cond delay="200"/>
                                          </p:stCondLst>
                                        </p:cTn>
                                        <p:tgtEl>
                                          <p:spTgt spid="44"/>
                                        </p:tgtEl>
                                        <p:attrNameLst>
                                          <p:attrName>r</p:attrName>
                                        </p:attrNameLst>
                                      </p:cBhvr>
                                    </p:animRot>
                                    <p:animRot by="-240000">
                                      <p:cBhvr>
                                        <p:cTn id="75" dur="100" fill="hold">
                                          <p:stCondLst>
                                            <p:cond delay="300"/>
                                          </p:stCondLst>
                                        </p:cTn>
                                        <p:tgtEl>
                                          <p:spTgt spid="44"/>
                                        </p:tgtEl>
                                        <p:attrNameLst>
                                          <p:attrName>r</p:attrName>
                                        </p:attrNameLst>
                                      </p:cBhvr>
                                    </p:animRot>
                                    <p:animRot by="120000">
                                      <p:cBhvr>
                                        <p:cTn id="76" dur="100" fill="hold">
                                          <p:stCondLst>
                                            <p:cond delay="400"/>
                                          </p:stCondLst>
                                        </p:cTn>
                                        <p:tgtEl>
                                          <p:spTgt spid="44"/>
                                        </p:tgtEl>
                                        <p:attrNameLst>
                                          <p:attrName>r</p:attrName>
                                        </p:attrNameLst>
                                      </p:cBhvr>
                                    </p:animRot>
                                  </p:childTnLst>
                                </p:cTn>
                              </p:par>
                            </p:childTnLst>
                          </p:cTn>
                        </p:par>
                        <p:par>
                          <p:cTn id="77" fill="hold">
                            <p:stCondLst>
                              <p:cond delay="6250"/>
                            </p:stCondLst>
                            <p:childTnLst>
                              <p:par>
                                <p:cTn id="78" presetID="18" presetClass="entr" presetSubtype="9" fill="hold" grpId="0" nodeType="afterEffect">
                                  <p:stCondLst>
                                    <p:cond delay="0"/>
                                  </p:stCondLst>
                                  <p:childTnLst>
                                    <p:set>
                                      <p:cBhvr>
                                        <p:cTn id="79" dur="1" fill="hold">
                                          <p:stCondLst>
                                            <p:cond delay="0"/>
                                          </p:stCondLst>
                                        </p:cTn>
                                        <p:tgtEl>
                                          <p:spTgt spid="45"/>
                                        </p:tgtEl>
                                        <p:attrNameLst>
                                          <p:attrName>style.visibility</p:attrName>
                                        </p:attrNameLst>
                                      </p:cBhvr>
                                      <p:to>
                                        <p:strVal val="visible"/>
                                      </p:to>
                                    </p:set>
                                    <p:animEffect transition="in" filter="strips(upLeft)">
                                      <p:cBhvr>
                                        <p:cTn id="80" dur="500"/>
                                        <p:tgtEl>
                                          <p:spTgt spid="45"/>
                                        </p:tgtEl>
                                      </p:cBhvr>
                                    </p:animEffect>
                                  </p:childTnLst>
                                </p:cTn>
                              </p:par>
                            </p:childTnLst>
                          </p:cTn>
                        </p:par>
                        <p:par>
                          <p:cTn id="81" fill="hold">
                            <p:stCondLst>
                              <p:cond delay="6750"/>
                            </p:stCondLst>
                            <p:childTnLst>
                              <p:par>
                                <p:cTn id="82" presetID="2" presetClass="entr" presetSubtype="4" fill="hold" grpId="0" nodeType="afterEffect">
                                  <p:stCondLst>
                                    <p:cond delay="0"/>
                                  </p:stCondLst>
                                  <p:childTnLst>
                                    <p:set>
                                      <p:cBhvr>
                                        <p:cTn id="83" dur="1" fill="hold">
                                          <p:stCondLst>
                                            <p:cond delay="0"/>
                                          </p:stCondLst>
                                        </p:cTn>
                                        <p:tgtEl>
                                          <p:spTgt spid="46"/>
                                        </p:tgtEl>
                                        <p:attrNameLst>
                                          <p:attrName>style.visibility</p:attrName>
                                        </p:attrNameLst>
                                      </p:cBhvr>
                                      <p:to>
                                        <p:strVal val="visible"/>
                                      </p:to>
                                    </p:set>
                                    <p:anim calcmode="lin" valueType="num">
                                      <p:cBhvr additive="base">
                                        <p:cTn id="84" dur="500" fill="hold"/>
                                        <p:tgtEl>
                                          <p:spTgt spid="46"/>
                                        </p:tgtEl>
                                        <p:attrNameLst>
                                          <p:attrName>ppt_x</p:attrName>
                                        </p:attrNameLst>
                                      </p:cBhvr>
                                      <p:tavLst>
                                        <p:tav tm="0">
                                          <p:val>
                                            <p:strVal val="#ppt_x"/>
                                          </p:val>
                                        </p:tav>
                                        <p:tav tm="100000">
                                          <p:val>
                                            <p:strVal val="#ppt_x"/>
                                          </p:val>
                                        </p:tav>
                                      </p:tavLst>
                                    </p:anim>
                                    <p:anim calcmode="lin" valueType="num">
                                      <p:cBhvr additive="base">
                                        <p:cTn id="85" dur="500" fill="hold"/>
                                        <p:tgtEl>
                                          <p:spTgt spid="46"/>
                                        </p:tgtEl>
                                        <p:attrNameLst>
                                          <p:attrName>ppt_y</p:attrName>
                                        </p:attrNameLst>
                                      </p:cBhvr>
                                      <p:tavLst>
                                        <p:tav tm="0">
                                          <p:val>
                                            <p:strVal val="1+#ppt_h/2"/>
                                          </p:val>
                                        </p:tav>
                                        <p:tav tm="100000">
                                          <p:val>
                                            <p:strVal val="#ppt_y"/>
                                          </p:val>
                                        </p:tav>
                                      </p:tavLst>
                                    </p:anim>
                                  </p:childTnLst>
                                </p:cTn>
                              </p:par>
                            </p:childTnLst>
                          </p:cTn>
                        </p:par>
                        <p:par>
                          <p:cTn id="86" fill="hold">
                            <p:stCondLst>
                              <p:cond delay="7250"/>
                            </p:stCondLst>
                            <p:childTnLst>
                              <p:par>
                                <p:cTn id="87" presetID="32" presetClass="emph" presetSubtype="0" fill="hold" grpId="1" nodeType="afterEffect">
                                  <p:stCondLst>
                                    <p:cond delay="0"/>
                                  </p:stCondLst>
                                  <p:childTnLst>
                                    <p:animRot by="120000">
                                      <p:cBhvr>
                                        <p:cTn id="88" dur="50" fill="hold">
                                          <p:stCondLst>
                                            <p:cond delay="0"/>
                                          </p:stCondLst>
                                        </p:cTn>
                                        <p:tgtEl>
                                          <p:spTgt spid="46"/>
                                        </p:tgtEl>
                                        <p:attrNameLst>
                                          <p:attrName>r</p:attrName>
                                        </p:attrNameLst>
                                      </p:cBhvr>
                                    </p:animRot>
                                    <p:animRot by="-240000">
                                      <p:cBhvr>
                                        <p:cTn id="89" dur="100" fill="hold">
                                          <p:stCondLst>
                                            <p:cond delay="100"/>
                                          </p:stCondLst>
                                        </p:cTn>
                                        <p:tgtEl>
                                          <p:spTgt spid="46"/>
                                        </p:tgtEl>
                                        <p:attrNameLst>
                                          <p:attrName>r</p:attrName>
                                        </p:attrNameLst>
                                      </p:cBhvr>
                                    </p:animRot>
                                    <p:animRot by="240000">
                                      <p:cBhvr>
                                        <p:cTn id="90" dur="100" fill="hold">
                                          <p:stCondLst>
                                            <p:cond delay="200"/>
                                          </p:stCondLst>
                                        </p:cTn>
                                        <p:tgtEl>
                                          <p:spTgt spid="46"/>
                                        </p:tgtEl>
                                        <p:attrNameLst>
                                          <p:attrName>r</p:attrName>
                                        </p:attrNameLst>
                                      </p:cBhvr>
                                    </p:animRot>
                                    <p:animRot by="-240000">
                                      <p:cBhvr>
                                        <p:cTn id="91" dur="100" fill="hold">
                                          <p:stCondLst>
                                            <p:cond delay="300"/>
                                          </p:stCondLst>
                                        </p:cTn>
                                        <p:tgtEl>
                                          <p:spTgt spid="46"/>
                                        </p:tgtEl>
                                        <p:attrNameLst>
                                          <p:attrName>r</p:attrName>
                                        </p:attrNameLst>
                                      </p:cBhvr>
                                    </p:animRot>
                                    <p:animRot by="120000">
                                      <p:cBhvr>
                                        <p:cTn id="92" dur="100" fill="hold">
                                          <p:stCondLst>
                                            <p:cond delay="400"/>
                                          </p:stCondLst>
                                        </p:cTn>
                                        <p:tgtEl>
                                          <p:spTgt spid="46"/>
                                        </p:tgtEl>
                                        <p:attrNameLst>
                                          <p:attrName>r</p:attrName>
                                        </p:attrNameLst>
                                      </p:cBhvr>
                                    </p:animRot>
                                  </p:childTnLst>
                                </p:cTn>
                              </p:par>
                            </p:childTnLst>
                          </p:cTn>
                        </p:par>
                        <p:par>
                          <p:cTn id="93" fill="hold">
                            <p:stCondLst>
                              <p:cond delay="7750"/>
                            </p:stCondLst>
                            <p:childTnLst>
                              <p:par>
                                <p:cTn id="94" presetID="18" presetClass="entr" presetSubtype="9" fill="hold" grpId="0" nodeType="afterEffect">
                                  <p:stCondLst>
                                    <p:cond delay="0"/>
                                  </p:stCondLst>
                                  <p:childTnLst>
                                    <p:set>
                                      <p:cBhvr>
                                        <p:cTn id="95" dur="1" fill="hold">
                                          <p:stCondLst>
                                            <p:cond delay="0"/>
                                          </p:stCondLst>
                                        </p:cTn>
                                        <p:tgtEl>
                                          <p:spTgt spid="47"/>
                                        </p:tgtEl>
                                        <p:attrNameLst>
                                          <p:attrName>style.visibility</p:attrName>
                                        </p:attrNameLst>
                                      </p:cBhvr>
                                      <p:to>
                                        <p:strVal val="visible"/>
                                      </p:to>
                                    </p:set>
                                    <p:animEffect transition="in" filter="strips(upLeft)">
                                      <p:cBhvr>
                                        <p:cTn id="96"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40" grpId="0" animBg="1"/>
      <p:bldP spid="40" grpId="1" animBg="1"/>
      <p:bldP spid="41" grpId="0" animBg="1"/>
      <p:bldP spid="41" grpId="1" animBg="1"/>
      <p:bldP spid="42" grpId="0"/>
      <p:bldP spid="43" grpId="0"/>
      <p:bldP spid="44" grpId="0" animBg="1"/>
      <p:bldP spid="44" grpId="1" animBg="1"/>
      <p:bldP spid="45" grpId="0"/>
      <p:bldP spid="46" grpId="0" animBg="1"/>
      <p:bldP spid="46" grpId="1" animBg="1"/>
      <p:bldP spid="4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A289DEE-812B-43F8-9499-0A5C290BD83F}"/>
              </a:ext>
            </a:extLst>
          </p:cNvPr>
          <p:cNvSpPr txBox="1"/>
          <p:nvPr/>
        </p:nvSpPr>
        <p:spPr>
          <a:xfrm>
            <a:off x="137805" y="188649"/>
            <a:ext cx="4052910"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cs typeface="Arial" pitchFamily="34" charset="0"/>
              </a:rPr>
              <a:t>文章思路</a:t>
            </a:r>
          </a:p>
        </p:txBody>
      </p:sp>
      <p:pic>
        <p:nvPicPr>
          <p:cNvPr id="5" name="图片 2">
            <a:extLst>
              <a:ext uri="{FF2B5EF4-FFF2-40B4-BE49-F238E27FC236}">
                <a16:creationId xmlns:a16="http://schemas.microsoft.com/office/drawing/2014/main" id="{66490A42-4669-41F5-AF9B-F76C493A444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9761" y="74036"/>
            <a:ext cx="738131" cy="738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859A062F-246F-404E-98C4-6B7ECF884176}"/>
              </a:ext>
            </a:extLst>
          </p:cNvPr>
          <p:cNvSpPr/>
          <p:nvPr/>
        </p:nvSpPr>
        <p:spPr>
          <a:xfrm>
            <a:off x="591824" y="1423686"/>
            <a:ext cx="6039005" cy="3152077"/>
          </a:xfrm>
          <a:prstGeom prst="rect">
            <a:avLst/>
          </a:prstGeom>
          <a:solidFill>
            <a:schemeClr val="bg1">
              <a:lumMod val="75000"/>
              <a:alpha val="70000"/>
            </a:schemeClr>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ADA92675-6CBD-4D43-B14C-4BFAE661A069}"/>
              </a:ext>
            </a:extLst>
          </p:cNvPr>
          <p:cNvSpPr/>
          <p:nvPr/>
        </p:nvSpPr>
        <p:spPr>
          <a:xfrm>
            <a:off x="1047372" y="2057268"/>
            <a:ext cx="1574157" cy="215593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dirty="0">
              <a:solidFill>
                <a:schemeClr val="tx1"/>
              </a:solidFill>
              <a:latin typeface="黑体" panose="02010609060101010101" pitchFamily="49" charset="-122"/>
              <a:ea typeface="黑体" panose="02010609060101010101" pitchFamily="49" charset="-122"/>
            </a:endParaRPr>
          </a:p>
        </p:txBody>
      </p:sp>
      <p:sp>
        <p:nvSpPr>
          <p:cNvPr id="11" name="矩形: 圆角 10">
            <a:extLst>
              <a:ext uri="{FF2B5EF4-FFF2-40B4-BE49-F238E27FC236}">
                <a16:creationId xmlns:a16="http://schemas.microsoft.com/office/drawing/2014/main" id="{AFFC62A0-9F10-4139-B283-2D923D2AD11B}"/>
              </a:ext>
            </a:extLst>
          </p:cNvPr>
          <p:cNvSpPr/>
          <p:nvPr/>
        </p:nvSpPr>
        <p:spPr>
          <a:xfrm>
            <a:off x="1183443" y="3299473"/>
            <a:ext cx="1351652" cy="707886"/>
          </a:xfrm>
          <a:prstGeom prst="roundRect">
            <a:avLst/>
          </a:prstGeom>
          <a:solidFill>
            <a:srgbClr val="92D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13" name="矩形: 圆角 12">
            <a:extLst>
              <a:ext uri="{FF2B5EF4-FFF2-40B4-BE49-F238E27FC236}">
                <a16:creationId xmlns:a16="http://schemas.microsoft.com/office/drawing/2014/main" id="{21073205-83A6-4ECC-90B4-625698478218}"/>
              </a:ext>
            </a:extLst>
          </p:cNvPr>
          <p:cNvSpPr/>
          <p:nvPr/>
        </p:nvSpPr>
        <p:spPr>
          <a:xfrm>
            <a:off x="3345768" y="2057267"/>
            <a:ext cx="2998386" cy="110775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dirty="0">
              <a:solidFill>
                <a:schemeClr val="tx1"/>
              </a:solidFill>
              <a:latin typeface="黑体" panose="02010609060101010101" pitchFamily="49" charset="-122"/>
              <a:ea typeface="黑体" panose="02010609060101010101" pitchFamily="49" charset="-122"/>
            </a:endParaRPr>
          </a:p>
        </p:txBody>
      </p:sp>
      <p:sp>
        <p:nvSpPr>
          <p:cNvPr id="14" name="矩形: 圆角 13">
            <a:extLst>
              <a:ext uri="{FF2B5EF4-FFF2-40B4-BE49-F238E27FC236}">
                <a16:creationId xmlns:a16="http://schemas.microsoft.com/office/drawing/2014/main" id="{D0683997-5F7D-4810-9DC8-873AC7DC71EC}"/>
              </a:ext>
            </a:extLst>
          </p:cNvPr>
          <p:cNvSpPr/>
          <p:nvPr/>
        </p:nvSpPr>
        <p:spPr>
          <a:xfrm>
            <a:off x="3345768" y="3440448"/>
            <a:ext cx="3082207" cy="77275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a:solidFill>
                  <a:schemeClr val="tx1"/>
                </a:solidFill>
                <a:latin typeface="黑体" panose="02010609060101010101" pitchFamily="49" charset="-122"/>
                <a:ea typeface="黑体" panose="02010609060101010101" pitchFamily="49" charset="-122"/>
              </a:rPr>
              <a:t>LP relaxation</a:t>
            </a:r>
            <a:r>
              <a:rPr lang="zh-CN" altLang="en-US" sz="2600" dirty="0">
                <a:solidFill>
                  <a:schemeClr val="tx1"/>
                </a:solidFill>
                <a:latin typeface="黑体" panose="02010609060101010101" pitchFamily="49" charset="-122"/>
                <a:ea typeface="黑体" panose="02010609060101010101" pitchFamily="49" charset="-122"/>
              </a:rPr>
              <a:t>算法</a:t>
            </a:r>
          </a:p>
        </p:txBody>
      </p:sp>
      <p:sp>
        <p:nvSpPr>
          <p:cNvPr id="15" name="箭头: 右 14">
            <a:extLst>
              <a:ext uri="{FF2B5EF4-FFF2-40B4-BE49-F238E27FC236}">
                <a16:creationId xmlns:a16="http://schemas.microsoft.com/office/drawing/2014/main" id="{FE5E4B83-81F9-4A2E-9F3D-2CD54DFE7C10}"/>
              </a:ext>
            </a:extLst>
          </p:cNvPr>
          <p:cNvSpPr/>
          <p:nvPr/>
        </p:nvSpPr>
        <p:spPr>
          <a:xfrm>
            <a:off x="2685205" y="3006421"/>
            <a:ext cx="666647" cy="482722"/>
          </a:xfrm>
          <a:prstGeom prst="rightArrow">
            <a:avLst/>
          </a:prstGeom>
          <a:solidFill>
            <a:srgbClr val="00B0F0"/>
          </a:solidFill>
          <a:ln>
            <a:solidFill>
              <a:schemeClr val="bg1">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D15BED91-8C4E-4916-A0EF-BBCA3A39CA64}"/>
              </a:ext>
            </a:extLst>
          </p:cNvPr>
          <p:cNvSpPr txBox="1"/>
          <p:nvPr/>
        </p:nvSpPr>
        <p:spPr>
          <a:xfrm>
            <a:off x="3387678" y="2378854"/>
            <a:ext cx="2998385" cy="492443"/>
          </a:xfrm>
          <a:prstGeom prst="rect">
            <a:avLst/>
          </a:prstGeom>
          <a:noFill/>
        </p:spPr>
        <p:txBody>
          <a:bodyPr wrap="square" rtlCol="0">
            <a:spAutoFit/>
          </a:bodyPr>
          <a:lstStyle/>
          <a:p>
            <a:r>
              <a:rPr lang="zh-CN" altLang="en-US" sz="2600" dirty="0">
                <a:latin typeface="黑体" panose="02010609060101010101" pitchFamily="49" charset="-122"/>
                <a:ea typeface="黑体" panose="02010609060101010101" pitchFamily="49" charset="-122"/>
              </a:rPr>
              <a:t>启发式</a:t>
            </a:r>
            <a:r>
              <a:rPr lang="en-US" altLang="zh-CN" sz="2600" dirty="0">
                <a:latin typeface="黑体" panose="02010609060101010101" pitchFamily="49" charset="-122"/>
                <a:ea typeface="黑体" panose="02010609060101010101" pitchFamily="49" charset="-122"/>
              </a:rPr>
              <a:t>GSP-RRS</a:t>
            </a:r>
            <a:r>
              <a:rPr lang="zh-CN" altLang="en-US" sz="2600" dirty="0">
                <a:latin typeface="黑体" panose="02010609060101010101" pitchFamily="49" charset="-122"/>
                <a:ea typeface="黑体" panose="02010609060101010101" pitchFamily="49" charset="-122"/>
              </a:rPr>
              <a:t>算法</a:t>
            </a:r>
          </a:p>
        </p:txBody>
      </p:sp>
      <p:sp>
        <p:nvSpPr>
          <p:cNvPr id="17" name="矩形 16">
            <a:extLst>
              <a:ext uri="{FF2B5EF4-FFF2-40B4-BE49-F238E27FC236}">
                <a16:creationId xmlns:a16="http://schemas.microsoft.com/office/drawing/2014/main" id="{94927DA7-2228-48B5-8F87-FE12065C4B74}"/>
              </a:ext>
            </a:extLst>
          </p:cNvPr>
          <p:cNvSpPr/>
          <p:nvPr/>
        </p:nvSpPr>
        <p:spPr>
          <a:xfrm>
            <a:off x="6887507" y="1427168"/>
            <a:ext cx="1919362" cy="3152076"/>
          </a:xfrm>
          <a:prstGeom prst="rect">
            <a:avLst/>
          </a:prstGeom>
          <a:solidFill>
            <a:schemeClr val="accent1">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圆角 18">
            <a:extLst>
              <a:ext uri="{FF2B5EF4-FFF2-40B4-BE49-F238E27FC236}">
                <a16:creationId xmlns:a16="http://schemas.microsoft.com/office/drawing/2014/main" id="{E7FB4280-855F-4C88-90B1-D9E529501859}"/>
              </a:ext>
            </a:extLst>
          </p:cNvPr>
          <p:cNvSpPr/>
          <p:nvPr/>
        </p:nvSpPr>
        <p:spPr>
          <a:xfrm>
            <a:off x="6980667" y="2039301"/>
            <a:ext cx="1710456" cy="707887"/>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dirty="0">
              <a:solidFill>
                <a:schemeClr val="tx1"/>
              </a:solidFill>
              <a:latin typeface="黑体" panose="02010609060101010101" pitchFamily="49" charset="-122"/>
              <a:ea typeface="黑体" panose="02010609060101010101" pitchFamily="49" charset="-122"/>
            </a:endParaRPr>
          </a:p>
        </p:txBody>
      </p:sp>
      <p:sp>
        <p:nvSpPr>
          <p:cNvPr id="20" name="箭头: 右 19">
            <a:extLst>
              <a:ext uri="{FF2B5EF4-FFF2-40B4-BE49-F238E27FC236}">
                <a16:creationId xmlns:a16="http://schemas.microsoft.com/office/drawing/2014/main" id="{23F19D19-18F2-408A-A47B-B204EDF14D40}"/>
              </a:ext>
            </a:extLst>
          </p:cNvPr>
          <p:cNvSpPr/>
          <p:nvPr/>
        </p:nvSpPr>
        <p:spPr>
          <a:xfrm>
            <a:off x="6258321" y="3006421"/>
            <a:ext cx="666647" cy="482722"/>
          </a:xfrm>
          <a:prstGeom prst="rightArrow">
            <a:avLst/>
          </a:prstGeom>
          <a:solidFill>
            <a:srgbClr val="00B0F0"/>
          </a:solidFill>
          <a:ln>
            <a:solidFill>
              <a:schemeClr val="bg1">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21" name="文本框 20">
            <a:extLst>
              <a:ext uri="{FF2B5EF4-FFF2-40B4-BE49-F238E27FC236}">
                <a16:creationId xmlns:a16="http://schemas.microsoft.com/office/drawing/2014/main" id="{E4EE70C9-918E-43CC-B782-26E77E4E8FCC}"/>
              </a:ext>
            </a:extLst>
          </p:cNvPr>
          <p:cNvSpPr txBox="1"/>
          <p:nvPr/>
        </p:nvSpPr>
        <p:spPr>
          <a:xfrm>
            <a:off x="7076350" y="2175132"/>
            <a:ext cx="1519089" cy="492443"/>
          </a:xfrm>
          <a:prstGeom prst="rect">
            <a:avLst/>
          </a:prstGeom>
          <a:noFill/>
        </p:spPr>
        <p:txBody>
          <a:bodyPr wrap="square" rtlCol="0">
            <a:spAutoFit/>
          </a:bodyPr>
          <a:lstStyle/>
          <a:p>
            <a:r>
              <a:rPr lang="zh-CN" altLang="en-US" sz="2600" dirty="0">
                <a:latin typeface="黑体" panose="02010609060101010101" pitchFamily="49" charset="-122"/>
                <a:ea typeface="黑体" panose="02010609060101010101" pitchFamily="49" charset="-122"/>
              </a:rPr>
              <a:t>性能评估</a:t>
            </a:r>
          </a:p>
        </p:txBody>
      </p:sp>
      <p:sp>
        <p:nvSpPr>
          <p:cNvPr id="22" name="矩形: 圆角 21">
            <a:extLst>
              <a:ext uri="{FF2B5EF4-FFF2-40B4-BE49-F238E27FC236}">
                <a16:creationId xmlns:a16="http://schemas.microsoft.com/office/drawing/2014/main" id="{2166DEBF-9415-492A-B925-C83EA2E27C66}"/>
              </a:ext>
            </a:extLst>
          </p:cNvPr>
          <p:cNvSpPr/>
          <p:nvPr/>
        </p:nvSpPr>
        <p:spPr>
          <a:xfrm>
            <a:off x="7004803" y="2886286"/>
            <a:ext cx="1686320" cy="707887"/>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dirty="0">
              <a:solidFill>
                <a:schemeClr val="tx1"/>
              </a:solidFill>
              <a:latin typeface="黑体" panose="02010609060101010101" pitchFamily="49" charset="-122"/>
              <a:ea typeface="黑体" panose="02010609060101010101" pitchFamily="49" charset="-122"/>
            </a:endParaRPr>
          </a:p>
        </p:txBody>
      </p:sp>
      <p:sp>
        <p:nvSpPr>
          <p:cNvPr id="23" name="文本框 22">
            <a:extLst>
              <a:ext uri="{FF2B5EF4-FFF2-40B4-BE49-F238E27FC236}">
                <a16:creationId xmlns:a16="http://schemas.microsoft.com/office/drawing/2014/main" id="{2C9D3399-B8E7-46C6-ABC3-A2F19C1D01A3}"/>
              </a:ext>
            </a:extLst>
          </p:cNvPr>
          <p:cNvSpPr txBox="1"/>
          <p:nvPr/>
        </p:nvSpPr>
        <p:spPr>
          <a:xfrm>
            <a:off x="7053307" y="3002978"/>
            <a:ext cx="1519089" cy="492443"/>
          </a:xfrm>
          <a:prstGeom prst="rect">
            <a:avLst/>
          </a:prstGeom>
          <a:noFill/>
        </p:spPr>
        <p:txBody>
          <a:bodyPr wrap="square" rtlCol="0">
            <a:spAutoFit/>
          </a:bodyPr>
          <a:lstStyle/>
          <a:p>
            <a:r>
              <a:rPr lang="zh-CN" altLang="en-US" sz="2600" dirty="0">
                <a:latin typeface="黑体" panose="02010609060101010101" pitchFamily="49" charset="-122"/>
                <a:ea typeface="黑体" panose="02010609060101010101" pitchFamily="49" charset="-122"/>
              </a:rPr>
              <a:t>压力测试</a:t>
            </a:r>
          </a:p>
        </p:txBody>
      </p:sp>
      <p:sp>
        <p:nvSpPr>
          <p:cNvPr id="24" name="矩形: 圆角 23">
            <a:extLst>
              <a:ext uri="{FF2B5EF4-FFF2-40B4-BE49-F238E27FC236}">
                <a16:creationId xmlns:a16="http://schemas.microsoft.com/office/drawing/2014/main" id="{E72BDB4C-E7D0-4161-B290-8034F7B234A7}"/>
              </a:ext>
            </a:extLst>
          </p:cNvPr>
          <p:cNvSpPr/>
          <p:nvPr/>
        </p:nvSpPr>
        <p:spPr>
          <a:xfrm>
            <a:off x="6980667" y="3707715"/>
            <a:ext cx="1775763" cy="707887"/>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dirty="0">
              <a:solidFill>
                <a:schemeClr val="tx1"/>
              </a:solidFill>
              <a:latin typeface="黑体" panose="02010609060101010101" pitchFamily="49" charset="-122"/>
              <a:ea typeface="黑体" panose="02010609060101010101" pitchFamily="49" charset="-122"/>
            </a:endParaRPr>
          </a:p>
        </p:txBody>
      </p:sp>
      <p:sp>
        <p:nvSpPr>
          <p:cNvPr id="25" name="文本框 24">
            <a:extLst>
              <a:ext uri="{FF2B5EF4-FFF2-40B4-BE49-F238E27FC236}">
                <a16:creationId xmlns:a16="http://schemas.microsoft.com/office/drawing/2014/main" id="{BDA65C53-8FD2-489A-8E52-14172BA0B72C}"/>
              </a:ext>
            </a:extLst>
          </p:cNvPr>
          <p:cNvSpPr txBox="1"/>
          <p:nvPr/>
        </p:nvSpPr>
        <p:spPr>
          <a:xfrm>
            <a:off x="6953058" y="3823133"/>
            <a:ext cx="1840235" cy="492443"/>
          </a:xfrm>
          <a:prstGeom prst="rect">
            <a:avLst/>
          </a:prstGeom>
          <a:noFill/>
        </p:spPr>
        <p:txBody>
          <a:bodyPr wrap="square" rtlCol="0">
            <a:spAutoFit/>
          </a:bodyPr>
          <a:lstStyle/>
          <a:p>
            <a:r>
              <a:rPr lang="zh-CN" altLang="en-US" sz="2600" dirty="0">
                <a:latin typeface="黑体" panose="02010609060101010101" pitchFamily="49" charset="-122"/>
                <a:ea typeface="黑体" panose="02010609060101010101" pitchFamily="49" charset="-122"/>
              </a:rPr>
              <a:t>敏感性分析</a:t>
            </a:r>
          </a:p>
        </p:txBody>
      </p:sp>
      <p:sp>
        <p:nvSpPr>
          <p:cNvPr id="26" name="文本框 25">
            <a:extLst>
              <a:ext uri="{FF2B5EF4-FFF2-40B4-BE49-F238E27FC236}">
                <a16:creationId xmlns:a16="http://schemas.microsoft.com/office/drawing/2014/main" id="{28C763F3-3DCC-472B-9AA7-64D3BCC2D557}"/>
              </a:ext>
            </a:extLst>
          </p:cNvPr>
          <p:cNvSpPr txBox="1"/>
          <p:nvPr/>
        </p:nvSpPr>
        <p:spPr>
          <a:xfrm>
            <a:off x="653833" y="1459441"/>
            <a:ext cx="1059220" cy="492443"/>
          </a:xfrm>
          <a:prstGeom prst="rect">
            <a:avLst/>
          </a:prstGeom>
          <a:noFill/>
        </p:spPr>
        <p:txBody>
          <a:bodyPr wrap="square" rtlCol="0">
            <a:spAutoFit/>
          </a:bodyPr>
          <a:lstStyle/>
          <a:p>
            <a:r>
              <a:rPr lang="zh-CN" altLang="en-US" sz="2600" dirty="0">
                <a:latin typeface="黑体" panose="02010609060101010101" pitchFamily="49" charset="-122"/>
                <a:ea typeface="黑体" panose="02010609060101010101" pitchFamily="49" charset="-122"/>
              </a:rPr>
              <a:t>算法</a:t>
            </a:r>
          </a:p>
        </p:txBody>
      </p:sp>
      <p:sp>
        <p:nvSpPr>
          <p:cNvPr id="27" name="文本框 26">
            <a:extLst>
              <a:ext uri="{FF2B5EF4-FFF2-40B4-BE49-F238E27FC236}">
                <a16:creationId xmlns:a16="http://schemas.microsoft.com/office/drawing/2014/main" id="{6C80FAA0-B9D0-48A4-B6FA-39E2EFCC3FFD}"/>
              </a:ext>
            </a:extLst>
          </p:cNvPr>
          <p:cNvSpPr txBox="1"/>
          <p:nvPr/>
        </p:nvSpPr>
        <p:spPr>
          <a:xfrm>
            <a:off x="6900480" y="1413142"/>
            <a:ext cx="1059220" cy="492443"/>
          </a:xfrm>
          <a:prstGeom prst="rect">
            <a:avLst/>
          </a:prstGeom>
          <a:noFill/>
        </p:spPr>
        <p:txBody>
          <a:bodyPr wrap="square" rtlCol="0">
            <a:spAutoFit/>
          </a:bodyPr>
          <a:lstStyle/>
          <a:p>
            <a:r>
              <a:rPr lang="zh-CN" altLang="en-US" sz="2600" dirty="0">
                <a:latin typeface="黑体" panose="02010609060101010101" pitchFamily="49" charset="-122"/>
                <a:ea typeface="黑体" panose="02010609060101010101" pitchFamily="49" charset="-122"/>
              </a:rPr>
              <a:t>实验</a:t>
            </a:r>
          </a:p>
        </p:txBody>
      </p:sp>
      <p:sp>
        <p:nvSpPr>
          <p:cNvPr id="28" name="矩形 27">
            <a:extLst>
              <a:ext uri="{FF2B5EF4-FFF2-40B4-BE49-F238E27FC236}">
                <a16:creationId xmlns:a16="http://schemas.microsoft.com/office/drawing/2014/main" id="{E529EC4C-4B7A-4739-9769-773E2A5853DF}"/>
              </a:ext>
            </a:extLst>
          </p:cNvPr>
          <p:cNvSpPr/>
          <p:nvPr/>
        </p:nvSpPr>
        <p:spPr>
          <a:xfrm>
            <a:off x="601817" y="4784785"/>
            <a:ext cx="8201469" cy="683660"/>
          </a:xfrm>
          <a:prstGeom prst="rect">
            <a:avLst/>
          </a:prstGeom>
          <a:solidFill>
            <a:schemeClr val="accent5">
              <a:lumMod val="60000"/>
              <a:lumOff val="4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latin typeface="黑体" panose="02010609060101010101" pitchFamily="49" charset="-122"/>
                <a:ea typeface="黑体" panose="02010609060101010101" pitchFamily="49" charset="-122"/>
              </a:rPr>
              <a:t>问题复杂性分析</a:t>
            </a:r>
          </a:p>
        </p:txBody>
      </p:sp>
      <p:sp>
        <p:nvSpPr>
          <p:cNvPr id="29" name="矩形 28">
            <a:extLst>
              <a:ext uri="{FF2B5EF4-FFF2-40B4-BE49-F238E27FC236}">
                <a16:creationId xmlns:a16="http://schemas.microsoft.com/office/drawing/2014/main" id="{AC2D3B8B-3858-4365-9CBA-DB46C22A11D7}"/>
              </a:ext>
            </a:extLst>
          </p:cNvPr>
          <p:cNvSpPr/>
          <p:nvPr/>
        </p:nvSpPr>
        <p:spPr>
          <a:xfrm>
            <a:off x="583557" y="5606711"/>
            <a:ext cx="8201469" cy="683660"/>
          </a:xfrm>
          <a:prstGeom prst="rect">
            <a:avLst/>
          </a:prstGeom>
          <a:solidFill>
            <a:schemeClr val="bg2">
              <a:lumMod val="50000"/>
              <a:alpha val="7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800" dirty="0">
                <a:solidFill>
                  <a:schemeClr val="tx1"/>
                </a:solidFill>
                <a:latin typeface="黑体" panose="02010609060101010101" pitchFamily="49" charset="-122"/>
                <a:ea typeface="黑体" panose="02010609060101010101" pitchFamily="49" charset="-122"/>
              </a:rPr>
              <a:t>背景问题</a:t>
            </a:r>
          </a:p>
        </p:txBody>
      </p:sp>
      <p:sp>
        <p:nvSpPr>
          <p:cNvPr id="30" name="矩形 29">
            <a:extLst>
              <a:ext uri="{FF2B5EF4-FFF2-40B4-BE49-F238E27FC236}">
                <a16:creationId xmlns:a16="http://schemas.microsoft.com/office/drawing/2014/main" id="{C549D8B6-6CA7-4757-A965-BEF9B5841BE7}"/>
              </a:ext>
            </a:extLst>
          </p:cNvPr>
          <p:cNvSpPr/>
          <p:nvPr/>
        </p:nvSpPr>
        <p:spPr>
          <a:xfrm>
            <a:off x="1237869" y="2127282"/>
            <a:ext cx="1351652" cy="892552"/>
          </a:xfrm>
          <a:prstGeom prst="rect">
            <a:avLst/>
          </a:prstGeom>
        </p:spPr>
        <p:txBody>
          <a:bodyPr wrap="none">
            <a:spAutoFit/>
          </a:bodyPr>
          <a:lstStyle/>
          <a:p>
            <a:pPr algn="ctr"/>
            <a:r>
              <a:rPr lang="en-US" altLang="zh-CN" sz="2600" dirty="0">
                <a:latin typeface="黑体" panose="02010609060101010101" pitchFamily="49" charset="-122"/>
                <a:ea typeface="黑体" panose="02010609060101010101" pitchFamily="49" charset="-122"/>
              </a:rPr>
              <a:t>GSP-ORS</a:t>
            </a:r>
          </a:p>
          <a:p>
            <a:pPr algn="ctr"/>
            <a:r>
              <a:rPr lang="zh-CN" altLang="en-US" sz="2600" dirty="0">
                <a:latin typeface="黑体" panose="02010609060101010101" pitchFamily="49" charset="-122"/>
                <a:ea typeface="黑体" panose="02010609060101010101" pitchFamily="49" charset="-122"/>
              </a:rPr>
              <a:t>算法</a:t>
            </a:r>
          </a:p>
        </p:txBody>
      </p:sp>
      <p:sp>
        <p:nvSpPr>
          <p:cNvPr id="31" name="矩形 30">
            <a:extLst>
              <a:ext uri="{FF2B5EF4-FFF2-40B4-BE49-F238E27FC236}">
                <a16:creationId xmlns:a16="http://schemas.microsoft.com/office/drawing/2014/main" id="{FA70CEAC-5818-4536-9315-E3C7A69BD0C7}"/>
              </a:ext>
            </a:extLst>
          </p:cNvPr>
          <p:cNvSpPr/>
          <p:nvPr/>
        </p:nvSpPr>
        <p:spPr>
          <a:xfrm>
            <a:off x="1216708" y="3423257"/>
            <a:ext cx="1351652" cy="492443"/>
          </a:xfrm>
          <a:prstGeom prst="rect">
            <a:avLst/>
          </a:prstGeom>
        </p:spPr>
        <p:txBody>
          <a:bodyPr wrap="none">
            <a:spAutoFit/>
          </a:bodyPr>
          <a:lstStyle/>
          <a:p>
            <a:pPr algn="ctr"/>
            <a:r>
              <a:rPr lang="en-US" altLang="zh-CN" sz="2600" dirty="0">
                <a:latin typeface="黑体" panose="02010609060101010101" pitchFamily="49" charset="-122"/>
                <a:ea typeface="黑体" panose="02010609060101010101" pitchFamily="49" charset="-122"/>
              </a:rPr>
              <a:t>ORS</a:t>
            </a:r>
            <a:r>
              <a:rPr lang="zh-CN" altLang="en-US" sz="2600" dirty="0">
                <a:latin typeface="黑体" panose="02010609060101010101" pitchFamily="49" charset="-122"/>
                <a:ea typeface="黑体" panose="02010609060101010101" pitchFamily="49" charset="-122"/>
              </a:rPr>
              <a:t>算法</a:t>
            </a:r>
          </a:p>
        </p:txBody>
      </p:sp>
      <p:sp>
        <p:nvSpPr>
          <p:cNvPr id="10" name="箭头: 右 9">
            <a:extLst>
              <a:ext uri="{FF2B5EF4-FFF2-40B4-BE49-F238E27FC236}">
                <a16:creationId xmlns:a16="http://schemas.microsoft.com/office/drawing/2014/main" id="{220CB5CF-1D38-45AB-AC6E-07F421D1E6A3}"/>
              </a:ext>
            </a:extLst>
          </p:cNvPr>
          <p:cNvSpPr/>
          <p:nvPr/>
        </p:nvSpPr>
        <p:spPr>
          <a:xfrm rot="16200000">
            <a:off x="766538" y="5248818"/>
            <a:ext cx="561668" cy="482722"/>
          </a:xfrm>
          <a:prstGeom prst="rightArrow">
            <a:avLst/>
          </a:prstGeom>
          <a:solidFill>
            <a:srgbClr val="00B0F0"/>
          </a:solidFill>
          <a:ln>
            <a:solidFill>
              <a:schemeClr val="bg1">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32" name="箭头: 右 31">
            <a:extLst>
              <a:ext uri="{FF2B5EF4-FFF2-40B4-BE49-F238E27FC236}">
                <a16:creationId xmlns:a16="http://schemas.microsoft.com/office/drawing/2014/main" id="{D076F15B-97AB-4E42-AC81-BE9EB2E174D0}"/>
              </a:ext>
            </a:extLst>
          </p:cNvPr>
          <p:cNvSpPr/>
          <p:nvPr/>
        </p:nvSpPr>
        <p:spPr>
          <a:xfrm rot="16200000">
            <a:off x="1374855" y="4206710"/>
            <a:ext cx="919189" cy="482722"/>
          </a:xfrm>
          <a:prstGeom prst="rightArrow">
            <a:avLst/>
          </a:prstGeom>
          <a:solidFill>
            <a:srgbClr val="00B0F0"/>
          </a:solidFill>
          <a:ln>
            <a:solidFill>
              <a:schemeClr val="bg1">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Tree>
    <p:extLst>
      <p:ext uri="{BB962C8B-B14F-4D97-AF65-F5344CB8AC3E}">
        <p14:creationId xmlns:p14="http://schemas.microsoft.com/office/powerpoint/2010/main" val="13815441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2" name="图片 161">
            <a:extLst>
              <a:ext uri="{FF2B5EF4-FFF2-40B4-BE49-F238E27FC236}">
                <a16:creationId xmlns:a16="http://schemas.microsoft.com/office/drawing/2014/main" id="{23021B07-73D0-42FD-83F6-E5A605C94D2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77124" y="3651509"/>
            <a:ext cx="380874" cy="391663"/>
          </a:xfrm>
          <a:prstGeom prst="rect">
            <a:avLst/>
          </a:prstGeom>
        </p:spPr>
      </p:pic>
      <p:pic>
        <p:nvPicPr>
          <p:cNvPr id="161" name="图片 160">
            <a:extLst>
              <a:ext uri="{FF2B5EF4-FFF2-40B4-BE49-F238E27FC236}">
                <a16:creationId xmlns:a16="http://schemas.microsoft.com/office/drawing/2014/main" id="{3D17F9CC-7355-42C0-A3E3-BE6F725D04C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21026" y="3663146"/>
            <a:ext cx="380874" cy="391663"/>
          </a:xfrm>
          <a:prstGeom prst="rect">
            <a:avLst/>
          </a:prstGeom>
        </p:spPr>
      </p:pic>
      <p:pic>
        <p:nvPicPr>
          <p:cNvPr id="108" name="图片 107">
            <a:extLst>
              <a:ext uri="{FF2B5EF4-FFF2-40B4-BE49-F238E27FC236}">
                <a16:creationId xmlns:a16="http://schemas.microsoft.com/office/drawing/2014/main" id="{2B3E9B5B-4CC0-40BF-81F0-0DE42ABA228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26735" y="1487661"/>
            <a:ext cx="612082" cy="629421"/>
          </a:xfrm>
          <a:prstGeom prst="rect">
            <a:avLst/>
          </a:prstGeom>
        </p:spPr>
      </p:pic>
      <p:pic>
        <p:nvPicPr>
          <p:cNvPr id="8" name="图片 7">
            <a:extLst>
              <a:ext uri="{FF2B5EF4-FFF2-40B4-BE49-F238E27FC236}">
                <a16:creationId xmlns:a16="http://schemas.microsoft.com/office/drawing/2014/main" id="{91943B62-8F47-4682-8B50-E1C06E108BB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72264" y="1612191"/>
            <a:ext cx="430376" cy="388570"/>
          </a:xfrm>
          <a:prstGeom prst="rect">
            <a:avLst/>
          </a:prstGeom>
        </p:spPr>
      </p:pic>
      <p:sp>
        <p:nvSpPr>
          <p:cNvPr id="12" name="矩形 11">
            <a:extLst>
              <a:ext uri="{FF2B5EF4-FFF2-40B4-BE49-F238E27FC236}">
                <a16:creationId xmlns:a16="http://schemas.microsoft.com/office/drawing/2014/main" id="{C916B364-E28D-4187-BD05-0B245D9EEE7D}"/>
              </a:ext>
            </a:extLst>
          </p:cNvPr>
          <p:cNvSpPr/>
          <p:nvPr/>
        </p:nvSpPr>
        <p:spPr>
          <a:xfrm>
            <a:off x="1559925" y="2004506"/>
            <a:ext cx="761747"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服务</a:t>
            </a:r>
            <a:r>
              <a:rPr lang="en-US" altLang="zh-CN" dirty="0">
                <a:latin typeface="黑体" panose="02010609060101010101" pitchFamily="49" charset="-122"/>
                <a:ea typeface="黑体" panose="02010609060101010101" pitchFamily="49" charset="-122"/>
              </a:rPr>
              <a:t>1</a:t>
            </a:r>
            <a:endParaRPr lang="zh-CN" altLang="en-US" dirty="0"/>
          </a:p>
        </p:txBody>
      </p:sp>
      <p:sp>
        <p:nvSpPr>
          <p:cNvPr id="13" name="矩形 12">
            <a:extLst>
              <a:ext uri="{FF2B5EF4-FFF2-40B4-BE49-F238E27FC236}">
                <a16:creationId xmlns:a16="http://schemas.microsoft.com/office/drawing/2014/main" id="{1DF5AB5D-36E4-457D-81A8-D3CCCDC8E952}"/>
              </a:ext>
            </a:extLst>
          </p:cNvPr>
          <p:cNvSpPr/>
          <p:nvPr/>
        </p:nvSpPr>
        <p:spPr>
          <a:xfrm>
            <a:off x="2874583" y="2005603"/>
            <a:ext cx="761747"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服务</a:t>
            </a:r>
            <a:r>
              <a:rPr lang="en-US" altLang="zh-CN" dirty="0">
                <a:latin typeface="黑体" panose="02010609060101010101" pitchFamily="49" charset="-122"/>
                <a:ea typeface="黑体" panose="02010609060101010101" pitchFamily="49" charset="-122"/>
              </a:rPr>
              <a:t>2</a:t>
            </a:r>
            <a:endParaRPr lang="zh-CN" altLang="en-US" dirty="0"/>
          </a:p>
        </p:txBody>
      </p:sp>
      <p:sp>
        <p:nvSpPr>
          <p:cNvPr id="14" name="矩形 13">
            <a:extLst>
              <a:ext uri="{FF2B5EF4-FFF2-40B4-BE49-F238E27FC236}">
                <a16:creationId xmlns:a16="http://schemas.microsoft.com/office/drawing/2014/main" id="{4DF47B33-7D65-469B-A51F-D036B83B72AC}"/>
              </a:ext>
            </a:extLst>
          </p:cNvPr>
          <p:cNvSpPr/>
          <p:nvPr/>
        </p:nvSpPr>
        <p:spPr>
          <a:xfrm>
            <a:off x="4188584" y="1989914"/>
            <a:ext cx="761747"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服务</a:t>
            </a:r>
            <a:r>
              <a:rPr lang="en-US" altLang="zh-CN" dirty="0">
                <a:latin typeface="黑体" panose="02010609060101010101" pitchFamily="49" charset="-122"/>
                <a:ea typeface="黑体" panose="02010609060101010101" pitchFamily="49" charset="-122"/>
              </a:rPr>
              <a:t>3</a:t>
            </a:r>
            <a:endParaRPr lang="zh-CN" altLang="en-US" dirty="0"/>
          </a:p>
        </p:txBody>
      </p:sp>
      <p:sp>
        <p:nvSpPr>
          <p:cNvPr id="15" name="矩形 14">
            <a:extLst>
              <a:ext uri="{FF2B5EF4-FFF2-40B4-BE49-F238E27FC236}">
                <a16:creationId xmlns:a16="http://schemas.microsoft.com/office/drawing/2014/main" id="{F2B986FB-AA8A-4B11-B513-2B60DD5C28DB}"/>
              </a:ext>
            </a:extLst>
          </p:cNvPr>
          <p:cNvSpPr/>
          <p:nvPr/>
        </p:nvSpPr>
        <p:spPr>
          <a:xfrm>
            <a:off x="5293092" y="1751960"/>
            <a:ext cx="646331" cy="369332"/>
          </a:xfrm>
          <a:prstGeom prst="rect">
            <a:avLst/>
          </a:prstGeom>
        </p:spPr>
        <p:txBody>
          <a:bodyPr wrap="none">
            <a:spAutoFit/>
          </a:bodyPr>
          <a:lstStyle/>
          <a:p>
            <a:r>
              <a:rPr lang="en-US" altLang="zh-CN" dirty="0">
                <a:latin typeface="黑体" panose="02010609060101010101" pitchFamily="49" charset="-122"/>
                <a:ea typeface="黑体" panose="02010609060101010101" pitchFamily="49" charset="-122"/>
              </a:rPr>
              <a:t>……</a:t>
            </a:r>
            <a:endParaRPr lang="zh-CN" altLang="en-US" dirty="0"/>
          </a:p>
        </p:txBody>
      </p:sp>
      <p:sp>
        <p:nvSpPr>
          <p:cNvPr id="16" name="矩形 15">
            <a:extLst>
              <a:ext uri="{FF2B5EF4-FFF2-40B4-BE49-F238E27FC236}">
                <a16:creationId xmlns:a16="http://schemas.microsoft.com/office/drawing/2014/main" id="{6F4DA59D-0AB5-4391-B85A-51506D1919C4}"/>
              </a:ext>
            </a:extLst>
          </p:cNvPr>
          <p:cNvSpPr/>
          <p:nvPr/>
        </p:nvSpPr>
        <p:spPr>
          <a:xfrm>
            <a:off x="6282184" y="1989914"/>
            <a:ext cx="761747"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服务</a:t>
            </a:r>
            <a:r>
              <a:rPr lang="en-US" altLang="zh-CN" dirty="0">
                <a:latin typeface="黑体" panose="02010609060101010101" pitchFamily="49" charset="-122"/>
                <a:ea typeface="黑体" panose="02010609060101010101" pitchFamily="49" charset="-122"/>
              </a:rPr>
              <a:t>l</a:t>
            </a:r>
            <a:endParaRPr lang="zh-CN" altLang="en-US" dirty="0"/>
          </a:p>
        </p:txBody>
      </p:sp>
      <p:pic>
        <p:nvPicPr>
          <p:cNvPr id="67" name="图片 66">
            <a:extLst>
              <a:ext uri="{FF2B5EF4-FFF2-40B4-BE49-F238E27FC236}">
                <a16:creationId xmlns:a16="http://schemas.microsoft.com/office/drawing/2014/main" id="{3A93897F-BF45-4AF8-972A-0711C69E671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54191" y="2864105"/>
            <a:ext cx="514469" cy="514469"/>
          </a:xfrm>
          <a:prstGeom prst="rect">
            <a:avLst/>
          </a:prstGeom>
        </p:spPr>
      </p:pic>
      <p:pic>
        <p:nvPicPr>
          <p:cNvPr id="68" name="图片 67">
            <a:extLst>
              <a:ext uri="{FF2B5EF4-FFF2-40B4-BE49-F238E27FC236}">
                <a16:creationId xmlns:a16="http://schemas.microsoft.com/office/drawing/2014/main" id="{B499067D-A2F9-4575-82F0-A54DC6BEEEB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626270" y="2864105"/>
            <a:ext cx="514469" cy="514469"/>
          </a:xfrm>
          <a:prstGeom prst="rect">
            <a:avLst/>
          </a:prstGeom>
        </p:spPr>
      </p:pic>
      <p:pic>
        <p:nvPicPr>
          <p:cNvPr id="69" name="图片 68">
            <a:extLst>
              <a:ext uri="{FF2B5EF4-FFF2-40B4-BE49-F238E27FC236}">
                <a16:creationId xmlns:a16="http://schemas.microsoft.com/office/drawing/2014/main" id="{9A47DDD8-1DB3-410A-BB07-FBBC3972979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65022" y="2864158"/>
            <a:ext cx="514469" cy="514469"/>
          </a:xfrm>
          <a:prstGeom prst="rect">
            <a:avLst/>
          </a:prstGeom>
        </p:spPr>
      </p:pic>
      <p:pic>
        <p:nvPicPr>
          <p:cNvPr id="70" name="图片 69">
            <a:extLst>
              <a:ext uri="{FF2B5EF4-FFF2-40B4-BE49-F238E27FC236}">
                <a16:creationId xmlns:a16="http://schemas.microsoft.com/office/drawing/2014/main" id="{C3BD1CDA-D006-4AB2-B710-C5149F2953F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602270" y="2864158"/>
            <a:ext cx="514469" cy="514469"/>
          </a:xfrm>
          <a:prstGeom prst="rect">
            <a:avLst/>
          </a:prstGeom>
        </p:spPr>
      </p:pic>
      <p:sp>
        <p:nvSpPr>
          <p:cNvPr id="71" name="矩形 70">
            <a:extLst>
              <a:ext uri="{FF2B5EF4-FFF2-40B4-BE49-F238E27FC236}">
                <a16:creationId xmlns:a16="http://schemas.microsoft.com/office/drawing/2014/main" id="{9C355A79-FBA6-47E1-BCC6-9EA4A8F22439}"/>
              </a:ext>
            </a:extLst>
          </p:cNvPr>
          <p:cNvSpPr/>
          <p:nvPr/>
        </p:nvSpPr>
        <p:spPr>
          <a:xfrm>
            <a:off x="776074" y="3379287"/>
            <a:ext cx="992579"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边缘云</a:t>
            </a:r>
            <a:r>
              <a:rPr lang="en-US" altLang="zh-CN" dirty="0">
                <a:latin typeface="黑体" panose="02010609060101010101" pitchFamily="49" charset="-122"/>
                <a:ea typeface="黑体" panose="02010609060101010101" pitchFamily="49" charset="-122"/>
              </a:rPr>
              <a:t>1</a:t>
            </a:r>
            <a:endParaRPr lang="zh-CN" altLang="en-US" dirty="0"/>
          </a:p>
        </p:txBody>
      </p:sp>
      <p:sp>
        <p:nvSpPr>
          <p:cNvPr id="72" name="矩形 71">
            <a:extLst>
              <a:ext uri="{FF2B5EF4-FFF2-40B4-BE49-F238E27FC236}">
                <a16:creationId xmlns:a16="http://schemas.microsoft.com/office/drawing/2014/main" id="{379BE26B-663A-4F67-B6B5-8C01D22BB1FB}"/>
              </a:ext>
            </a:extLst>
          </p:cNvPr>
          <p:cNvSpPr/>
          <p:nvPr/>
        </p:nvSpPr>
        <p:spPr>
          <a:xfrm>
            <a:off x="2378327" y="3392391"/>
            <a:ext cx="992579"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边缘云</a:t>
            </a:r>
            <a:r>
              <a:rPr lang="en-US" altLang="zh-CN" dirty="0">
                <a:latin typeface="黑体" panose="02010609060101010101" pitchFamily="49" charset="-122"/>
                <a:ea typeface="黑体" panose="02010609060101010101" pitchFamily="49" charset="-122"/>
              </a:rPr>
              <a:t>2</a:t>
            </a:r>
            <a:endParaRPr lang="zh-CN" altLang="en-US" dirty="0"/>
          </a:p>
        </p:txBody>
      </p:sp>
      <p:sp>
        <p:nvSpPr>
          <p:cNvPr id="73" name="矩形 72">
            <a:extLst>
              <a:ext uri="{FF2B5EF4-FFF2-40B4-BE49-F238E27FC236}">
                <a16:creationId xmlns:a16="http://schemas.microsoft.com/office/drawing/2014/main" id="{40E3A13A-AE3F-4D3F-9808-B4D40A1585BE}"/>
              </a:ext>
            </a:extLst>
          </p:cNvPr>
          <p:cNvSpPr/>
          <p:nvPr/>
        </p:nvSpPr>
        <p:spPr>
          <a:xfrm>
            <a:off x="5387214" y="3392338"/>
            <a:ext cx="992579"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边缘云</a:t>
            </a:r>
            <a:r>
              <a:rPr lang="en-US" altLang="zh-CN" dirty="0">
                <a:latin typeface="黑体" panose="02010609060101010101" pitchFamily="49" charset="-122"/>
                <a:ea typeface="黑体" panose="02010609060101010101" pitchFamily="49" charset="-122"/>
              </a:rPr>
              <a:t>4</a:t>
            </a:r>
            <a:endParaRPr lang="zh-CN" altLang="en-US" dirty="0"/>
          </a:p>
        </p:txBody>
      </p:sp>
      <p:sp>
        <p:nvSpPr>
          <p:cNvPr id="74" name="矩形 73">
            <a:extLst>
              <a:ext uri="{FF2B5EF4-FFF2-40B4-BE49-F238E27FC236}">
                <a16:creationId xmlns:a16="http://schemas.microsoft.com/office/drawing/2014/main" id="{7F6FE942-9CCA-43C0-B9BD-6BFB0586722C}"/>
              </a:ext>
            </a:extLst>
          </p:cNvPr>
          <p:cNvSpPr/>
          <p:nvPr/>
        </p:nvSpPr>
        <p:spPr>
          <a:xfrm>
            <a:off x="7352429" y="3392338"/>
            <a:ext cx="992579"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边缘云</a:t>
            </a:r>
            <a:r>
              <a:rPr lang="en-US" altLang="zh-CN" dirty="0">
                <a:latin typeface="黑体" panose="02010609060101010101" pitchFamily="49" charset="-122"/>
                <a:ea typeface="黑体" panose="02010609060101010101" pitchFamily="49" charset="-122"/>
              </a:rPr>
              <a:t>n</a:t>
            </a:r>
            <a:endParaRPr lang="zh-CN" altLang="en-US" dirty="0"/>
          </a:p>
        </p:txBody>
      </p:sp>
      <p:sp>
        <p:nvSpPr>
          <p:cNvPr id="75" name="矩形 74">
            <a:extLst>
              <a:ext uri="{FF2B5EF4-FFF2-40B4-BE49-F238E27FC236}">
                <a16:creationId xmlns:a16="http://schemas.microsoft.com/office/drawing/2014/main" id="{313BE2D6-8076-42C9-B18A-BBD1A67F5E83}"/>
              </a:ext>
            </a:extLst>
          </p:cNvPr>
          <p:cNvSpPr/>
          <p:nvPr/>
        </p:nvSpPr>
        <p:spPr>
          <a:xfrm>
            <a:off x="6366356" y="2937335"/>
            <a:ext cx="646331" cy="369332"/>
          </a:xfrm>
          <a:prstGeom prst="rect">
            <a:avLst/>
          </a:prstGeom>
        </p:spPr>
        <p:txBody>
          <a:bodyPr wrap="none">
            <a:spAutoFit/>
          </a:bodyPr>
          <a:lstStyle/>
          <a:p>
            <a:r>
              <a:rPr lang="en-US" altLang="zh-CN" dirty="0">
                <a:latin typeface="黑体" panose="02010609060101010101" pitchFamily="49" charset="-122"/>
                <a:ea typeface="黑体" panose="02010609060101010101" pitchFamily="49" charset="-122"/>
              </a:rPr>
              <a:t>……</a:t>
            </a:r>
            <a:endParaRPr lang="zh-CN" altLang="en-US" dirty="0"/>
          </a:p>
        </p:txBody>
      </p:sp>
      <p:pic>
        <p:nvPicPr>
          <p:cNvPr id="76" name="图片 75">
            <a:extLst>
              <a:ext uri="{FF2B5EF4-FFF2-40B4-BE49-F238E27FC236}">
                <a16:creationId xmlns:a16="http://schemas.microsoft.com/office/drawing/2014/main" id="{9F782001-C716-48C1-9DCC-79196112E83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103536" y="4239313"/>
            <a:ext cx="237440" cy="754681"/>
          </a:xfrm>
          <a:prstGeom prst="rect">
            <a:avLst/>
          </a:prstGeom>
        </p:spPr>
      </p:pic>
      <p:pic>
        <p:nvPicPr>
          <p:cNvPr id="77" name="图片 76">
            <a:extLst>
              <a:ext uri="{FF2B5EF4-FFF2-40B4-BE49-F238E27FC236}">
                <a16:creationId xmlns:a16="http://schemas.microsoft.com/office/drawing/2014/main" id="{A7B17A12-12CA-43D6-9471-0F08F736707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75493" y="5081447"/>
            <a:ext cx="541192" cy="523442"/>
          </a:xfrm>
          <a:prstGeom prst="rect">
            <a:avLst/>
          </a:prstGeom>
        </p:spPr>
      </p:pic>
      <p:pic>
        <p:nvPicPr>
          <p:cNvPr id="80" name="图片 79">
            <a:extLst>
              <a:ext uri="{FF2B5EF4-FFF2-40B4-BE49-F238E27FC236}">
                <a16:creationId xmlns:a16="http://schemas.microsoft.com/office/drawing/2014/main" id="{DF875C68-E565-4686-A2C4-D9061CF7494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161632" y="5053557"/>
            <a:ext cx="541192" cy="523442"/>
          </a:xfrm>
          <a:prstGeom prst="rect">
            <a:avLst/>
          </a:prstGeom>
        </p:spPr>
      </p:pic>
      <p:pic>
        <p:nvPicPr>
          <p:cNvPr id="83" name="图片 82">
            <a:extLst>
              <a:ext uri="{FF2B5EF4-FFF2-40B4-BE49-F238E27FC236}">
                <a16:creationId xmlns:a16="http://schemas.microsoft.com/office/drawing/2014/main" id="{DB3546A7-EA25-4837-AC52-1F9E0AC5878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64543" y="5081447"/>
            <a:ext cx="440443" cy="440443"/>
          </a:xfrm>
          <a:prstGeom prst="rect">
            <a:avLst/>
          </a:prstGeom>
        </p:spPr>
      </p:pic>
      <p:pic>
        <p:nvPicPr>
          <p:cNvPr id="84" name="图片 83">
            <a:extLst>
              <a:ext uri="{FF2B5EF4-FFF2-40B4-BE49-F238E27FC236}">
                <a16:creationId xmlns:a16="http://schemas.microsoft.com/office/drawing/2014/main" id="{AEA4AA29-D0E4-4282-8B83-432BACAEE1A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371306" y="5034874"/>
            <a:ext cx="541192" cy="541192"/>
          </a:xfrm>
          <a:prstGeom prst="rect">
            <a:avLst/>
          </a:prstGeom>
        </p:spPr>
      </p:pic>
      <p:pic>
        <p:nvPicPr>
          <p:cNvPr id="85" name="图片 84">
            <a:extLst>
              <a:ext uri="{FF2B5EF4-FFF2-40B4-BE49-F238E27FC236}">
                <a16:creationId xmlns:a16="http://schemas.microsoft.com/office/drawing/2014/main" id="{6ABFAD56-95FE-4E07-877A-4D1A8CF895D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828321" y="5043235"/>
            <a:ext cx="541192" cy="541192"/>
          </a:xfrm>
          <a:prstGeom prst="rect">
            <a:avLst/>
          </a:prstGeom>
        </p:spPr>
      </p:pic>
      <p:sp>
        <p:nvSpPr>
          <p:cNvPr id="86" name="矩形: 圆角 85">
            <a:extLst>
              <a:ext uri="{FF2B5EF4-FFF2-40B4-BE49-F238E27FC236}">
                <a16:creationId xmlns:a16="http://schemas.microsoft.com/office/drawing/2014/main" id="{909E56E2-A05C-4975-8767-9D12F76DE76B}"/>
              </a:ext>
            </a:extLst>
          </p:cNvPr>
          <p:cNvSpPr/>
          <p:nvPr/>
        </p:nvSpPr>
        <p:spPr>
          <a:xfrm>
            <a:off x="555585" y="2722498"/>
            <a:ext cx="8310623" cy="13854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87" name="直接连接符 86">
            <a:extLst>
              <a:ext uri="{FF2B5EF4-FFF2-40B4-BE49-F238E27FC236}">
                <a16:creationId xmlns:a16="http://schemas.microsoft.com/office/drawing/2014/main" id="{F5DDC167-EFA8-4922-9460-FFC6BCAE0E71}"/>
              </a:ext>
            </a:extLst>
          </p:cNvPr>
          <p:cNvCxnSpPr>
            <a:stCxn id="69" idx="3"/>
            <a:endCxn id="70" idx="1"/>
          </p:cNvCxnSpPr>
          <p:nvPr/>
        </p:nvCxnSpPr>
        <p:spPr>
          <a:xfrm>
            <a:off x="1479491" y="3121393"/>
            <a:ext cx="1122779"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88" name="直接连接符 87">
            <a:extLst>
              <a:ext uri="{FF2B5EF4-FFF2-40B4-BE49-F238E27FC236}">
                <a16:creationId xmlns:a16="http://schemas.microsoft.com/office/drawing/2014/main" id="{5E83D496-5CE4-45E8-8741-85B1CBE09657}"/>
              </a:ext>
            </a:extLst>
          </p:cNvPr>
          <p:cNvCxnSpPr>
            <a:cxnSpLocks/>
            <a:stCxn id="70" idx="3"/>
            <a:endCxn id="117" idx="1"/>
          </p:cNvCxnSpPr>
          <p:nvPr/>
        </p:nvCxnSpPr>
        <p:spPr>
          <a:xfrm flipV="1">
            <a:off x="3116739" y="3119054"/>
            <a:ext cx="957620" cy="2339"/>
          </a:xfrm>
          <a:prstGeom prst="line">
            <a:avLst/>
          </a:prstGeom>
        </p:spPr>
        <p:style>
          <a:lnRef idx="1">
            <a:schemeClr val="accent2"/>
          </a:lnRef>
          <a:fillRef idx="0">
            <a:schemeClr val="accent2"/>
          </a:fillRef>
          <a:effectRef idx="0">
            <a:schemeClr val="accent2"/>
          </a:effectRef>
          <a:fontRef idx="minor">
            <a:schemeClr val="tx1"/>
          </a:fontRef>
        </p:style>
      </p:cxnSp>
      <p:cxnSp>
        <p:nvCxnSpPr>
          <p:cNvPr id="89" name="直接连接符 88">
            <a:extLst>
              <a:ext uri="{FF2B5EF4-FFF2-40B4-BE49-F238E27FC236}">
                <a16:creationId xmlns:a16="http://schemas.microsoft.com/office/drawing/2014/main" id="{FE92E291-F115-40EB-AB9A-791B60672B80}"/>
              </a:ext>
            </a:extLst>
          </p:cNvPr>
          <p:cNvCxnSpPr>
            <a:stCxn id="67" idx="1"/>
            <a:endCxn id="75" idx="3"/>
          </p:cNvCxnSpPr>
          <p:nvPr/>
        </p:nvCxnSpPr>
        <p:spPr>
          <a:xfrm flipH="1">
            <a:off x="7012687" y="3121340"/>
            <a:ext cx="541504" cy="661"/>
          </a:xfrm>
          <a:prstGeom prst="line">
            <a:avLst/>
          </a:prstGeom>
        </p:spPr>
        <p:style>
          <a:lnRef idx="1">
            <a:schemeClr val="accent2"/>
          </a:lnRef>
          <a:fillRef idx="0">
            <a:schemeClr val="accent2"/>
          </a:fillRef>
          <a:effectRef idx="0">
            <a:schemeClr val="accent2"/>
          </a:effectRef>
          <a:fontRef idx="minor">
            <a:schemeClr val="tx1"/>
          </a:fontRef>
        </p:style>
      </p:cxnSp>
      <p:cxnSp>
        <p:nvCxnSpPr>
          <p:cNvPr id="90" name="直接连接符 89">
            <a:extLst>
              <a:ext uri="{FF2B5EF4-FFF2-40B4-BE49-F238E27FC236}">
                <a16:creationId xmlns:a16="http://schemas.microsoft.com/office/drawing/2014/main" id="{7C4D7653-15CA-4FC4-8417-1DD6EC8007A2}"/>
              </a:ext>
            </a:extLst>
          </p:cNvPr>
          <p:cNvCxnSpPr>
            <a:cxnSpLocks/>
            <a:stCxn id="68" idx="3"/>
            <a:endCxn id="75" idx="1"/>
          </p:cNvCxnSpPr>
          <p:nvPr/>
        </p:nvCxnSpPr>
        <p:spPr>
          <a:xfrm>
            <a:off x="6140739" y="3121340"/>
            <a:ext cx="225617" cy="661"/>
          </a:xfrm>
          <a:prstGeom prst="line">
            <a:avLst/>
          </a:prstGeom>
        </p:spPr>
        <p:style>
          <a:lnRef idx="1">
            <a:schemeClr val="accent2"/>
          </a:lnRef>
          <a:fillRef idx="0">
            <a:schemeClr val="accent2"/>
          </a:fillRef>
          <a:effectRef idx="0">
            <a:schemeClr val="accent2"/>
          </a:effectRef>
          <a:fontRef idx="minor">
            <a:schemeClr val="tx1"/>
          </a:fontRef>
        </p:style>
      </p:cxnSp>
      <p:sp>
        <p:nvSpPr>
          <p:cNvPr id="91" name="矩形 90">
            <a:extLst>
              <a:ext uri="{FF2B5EF4-FFF2-40B4-BE49-F238E27FC236}">
                <a16:creationId xmlns:a16="http://schemas.microsoft.com/office/drawing/2014/main" id="{E65B180F-5206-4CBB-BFC6-7EEA10051EE6}"/>
              </a:ext>
            </a:extLst>
          </p:cNvPr>
          <p:cNvSpPr/>
          <p:nvPr/>
        </p:nvSpPr>
        <p:spPr>
          <a:xfrm>
            <a:off x="816983" y="5546127"/>
            <a:ext cx="761747"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用户</a:t>
            </a:r>
            <a:r>
              <a:rPr lang="en-US" altLang="zh-CN" dirty="0">
                <a:latin typeface="黑体" panose="02010609060101010101" pitchFamily="49" charset="-122"/>
                <a:ea typeface="黑体" panose="02010609060101010101" pitchFamily="49" charset="-122"/>
              </a:rPr>
              <a:t>1</a:t>
            </a:r>
            <a:endParaRPr lang="zh-CN" altLang="en-US" dirty="0"/>
          </a:p>
        </p:txBody>
      </p:sp>
      <p:sp>
        <p:nvSpPr>
          <p:cNvPr id="92" name="矩形 91">
            <a:extLst>
              <a:ext uri="{FF2B5EF4-FFF2-40B4-BE49-F238E27FC236}">
                <a16:creationId xmlns:a16="http://schemas.microsoft.com/office/drawing/2014/main" id="{8B018819-483D-4D05-94DE-9207F6BD2A17}"/>
              </a:ext>
            </a:extLst>
          </p:cNvPr>
          <p:cNvSpPr/>
          <p:nvPr/>
        </p:nvSpPr>
        <p:spPr>
          <a:xfrm>
            <a:off x="1802312" y="5565174"/>
            <a:ext cx="761747"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用户</a:t>
            </a:r>
            <a:r>
              <a:rPr lang="en-US" altLang="zh-CN" dirty="0">
                <a:latin typeface="黑体" panose="02010609060101010101" pitchFamily="49" charset="-122"/>
                <a:ea typeface="黑体" panose="02010609060101010101" pitchFamily="49" charset="-122"/>
              </a:rPr>
              <a:t>2</a:t>
            </a:r>
            <a:endParaRPr lang="zh-CN" altLang="en-US" dirty="0"/>
          </a:p>
        </p:txBody>
      </p:sp>
      <p:sp>
        <p:nvSpPr>
          <p:cNvPr id="93" name="矩形 92">
            <a:extLst>
              <a:ext uri="{FF2B5EF4-FFF2-40B4-BE49-F238E27FC236}">
                <a16:creationId xmlns:a16="http://schemas.microsoft.com/office/drawing/2014/main" id="{029BEB93-5638-4414-9E0A-D8BEE02D8FE2}"/>
              </a:ext>
            </a:extLst>
          </p:cNvPr>
          <p:cNvSpPr/>
          <p:nvPr/>
        </p:nvSpPr>
        <p:spPr>
          <a:xfrm>
            <a:off x="5263197" y="5542770"/>
            <a:ext cx="761747"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用户</a:t>
            </a:r>
            <a:r>
              <a:rPr lang="en-US" altLang="zh-CN" dirty="0">
                <a:latin typeface="黑体" panose="02010609060101010101" pitchFamily="49" charset="-122"/>
                <a:ea typeface="黑体" panose="02010609060101010101" pitchFamily="49" charset="-122"/>
              </a:rPr>
              <a:t>6</a:t>
            </a:r>
            <a:endParaRPr lang="zh-CN" altLang="en-US" dirty="0"/>
          </a:p>
        </p:txBody>
      </p:sp>
      <p:sp>
        <p:nvSpPr>
          <p:cNvPr id="94" name="矩形 93">
            <a:extLst>
              <a:ext uri="{FF2B5EF4-FFF2-40B4-BE49-F238E27FC236}">
                <a16:creationId xmlns:a16="http://schemas.microsoft.com/office/drawing/2014/main" id="{349DEEE5-C561-4BDD-BD32-1B64B08DA942}"/>
              </a:ext>
            </a:extLst>
          </p:cNvPr>
          <p:cNvSpPr/>
          <p:nvPr/>
        </p:nvSpPr>
        <p:spPr>
          <a:xfrm>
            <a:off x="6137390" y="5546923"/>
            <a:ext cx="761747"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用户</a:t>
            </a:r>
            <a:r>
              <a:rPr lang="en-US" altLang="zh-CN" dirty="0">
                <a:latin typeface="黑体" panose="02010609060101010101" pitchFamily="49" charset="-122"/>
                <a:ea typeface="黑体" panose="02010609060101010101" pitchFamily="49" charset="-122"/>
              </a:rPr>
              <a:t>7</a:t>
            </a:r>
            <a:endParaRPr lang="zh-CN" altLang="en-US" dirty="0"/>
          </a:p>
        </p:txBody>
      </p:sp>
      <p:sp>
        <p:nvSpPr>
          <p:cNvPr id="95" name="矩形 94">
            <a:extLst>
              <a:ext uri="{FF2B5EF4-FFF2-40B4-BE49-F238E27FC236}">
                <a16:creationId xmlns:a16="http://schemas.microsoft.com/office/drawing/2014/main" id="{B0411A47-B4B9-4AA8-A441-23D47D39ECBB}"/>
              </a:ext>
            </a:extLst>
          </p:cNvPr>
          <p:cNvSpPr/>
          <p:nvPr/>
        </p:nvSpPr>
        <p:spPr>
          <a:xfrm>
            <a:off x="7718043" y="5553390"/>
            <a:ext cx="761747"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用户</a:t>
            </a:r>
            <a:r>
              <a:rPr lang="en-US" altLang="zh-CN" dirty="0">
                <a:latin typeface="黑体" panose="02010609060101010101" pitchFamily="49" charset="-122"/>
                <a:ea typeface="黑体" panose="02010609060101010101" pitchFamily="49" charset="-122"/>
              </a:rPr>
              <a:t>u</a:t>
            </a:r>
            <a:endParaRPr lang="zh-CN" altLang="en-US" dirty="0"/>
          </a:p>
        </p:txBody>
      </p:sp>
      <p:pic>
        <p:nvPicPr>
          <p:cNvPr id="102" name="图片 101">
            <a:extLst>
              <a:ext uri="{FF2B5EF4-FFF2-40B4-BE49-F238E27FC236}">
                <a16:creationId xmlns:a16="http://schemas.microsoft.com/office/drawing/2014/main" id="{37D1661B-4990-4BDD-A08E-4B0D7A70EB1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622230" y="5082562"/>
            <a:ext cx="440443" cy="440443"/>
          </a:xfrm>
          <a:prstGeom prst="rect">
            <a:avLst/>
          </a:prstGeom>
        </p:spPr>
      </p:pic>
      <p:sp>
        <p:nvSpPr>
          <p:cNvPr id="103" name="矩形 102">
            <a:extLst>
              <a:ext uri="{FF2B5EF4-FFF2-40B4-BE49-F238E27FC236}">
                <a16:creationId xmlns:a16="http://schemas.microsoft.com/office/drawing/2014/main" id="{F835BBEA-C95B-4C6F-A132-5C927145280C}"/>
              </a:ext>
            </a:extLst>
          </p:cNvPr>
          <p:cNvSpPr/>
          <p:nvPr/>
        </p:nvSpPr>
        <p:spPr>
          <a:xfrm>
            <a:off x="2497241" y="5570392"/>
            <a:ext cx="761747"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用户</a:t>
            </a:r>
            <a:r>
              <a:rPr lang="en-US" altLang="zh-CN" dirty="0">
                <a:latin typeface="黑体" panose="02010609060101010101" pitchFamily="49" charset="-122"/>
                <a:ea typeface="黑体" panose="02010609060101010101" pitchFamily="49" charset="-122"/>
              </a:rPr>
              <a:t>3</a:t>
            </a:r>
            <a:endParaRPr lang="zh-CN" altLang="en-US" dirty="0"/>
          </a:p>
        </p:txBody>
      </p:sp>
      <p:pic>
        <p:nvPicPr>
          <p:cNvPr id="110" name="图片 109">
            <a:extLst>
              <a:ext uri="{FF2B5EF4-FFF2-40B4-BE49-F238E27FC236}">
                <a16:creationId xmlns:a16="http://schemas.microsoft.com/office/drawing/2014/main" id="{E2D833D3-3A3A-4F4D-A080-799932A36F6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294834" y="1605111"/>
            <a:ext cx="513195" cy="394519"/>
          </a:xfrm>
          <a:prstGeom prst="rect">
            <a:avLst/>
          </a:prstGeom>
        </p:spPr>
      </p:pic>
      <p:pic>
        <p:nvPicPr>
          <p:cNvPr id="112" name="图片 111">
            <a:extLst>
              <a:ext uri="{FF2B5EF4-FFF2-40B4-BE49-F238E27FC236}">
                <a16:creationId xmlns:a16="http://schemas.microsoft.com/office/drawing/2014/main" id="{024E7513-2531-499F-876F-5C9E73E8A6B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06802" y="1597320"/>
            <a:ext cx="560905" cy="425115"/>
          </a:xfrm>
          <a:prstGeom prst="rect">
            <a:avLst/>
          </a:prstGeom>
        </p:spPr>
      </p:pic>
      <p:pic>
        <p:nvPicPr>
          <p:cNvPr id="117" name="图片 116">
            <a:extLst>
              <a:ext uri="{FF2B5EF4-FFF2-40B4-BE49-F238E27FC236}">
                <a16:creationId xmlns:a16="http://schemas.microsoft.com/office/drawing/2014/main" id="{0D450A6B-B071-47E4-B6D2-A578057E13C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074359" y="2861819"/>
            <a:ext cx="514469" cy="514469"/>
          </a:xfrm>
          <a:prstGeom prst="rect">
            <a:avLst/>
          </a:prstGeom>
        </p:spPr>
      </p:pic>
      <p:sp>
        <p:nvSpPr>
          <p:cNvPr id="118" name="矩形 117">
            <a:extLst>
              <a:ext uri="{FF2B5EF4-FFF2-40B4-BE49-F238E27FC236}">
                <a16:creationId xmlns:a16="http://schemas.microsoft.com/office/drawing/2014/main" id="{24043C68-3B5D-48CD-96AD-579199E8E2F4}"/>
              </a:ext>
            </a:extLst>
          </p:cNvPr>
          <p:cNvSpPr/>
          <p:nvPr/>
        </p:nvSpPr>
        <p:spPr>
          <a:xfrm>
            <a:off x="3850416" y="3390052"/>
            <a:ext cx="992579"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边缘云</a:t>
            </a:r>
            <a:r>
              <a:rPr lang="en-US" altLang="zh-CN" dirty="0">
                <a:latin typeface="黑体" panose="02010609060101010101" pitchFamily="49" charset="-122"/>
                <a:ea typeface="黑体" panose="02010609060101010101" pitchFamily="49" charset="-122"/>
              </a:rPr>
              <a:t>3</a:t>
            </a:r>
            <a:endParaRPr lang="zh-CN" altLang="en-US" dirty="0"/>
          </a:p>
        </p:txBody>
      </p:sp>
      <p:cxnSp>
        <p:nvCxnSpPr>
          <p:cNvPr id="120" name="直接连接符 119">
            <a:extLst>
              <a:ext uri="{FF2B5EF4-FFF2-40B4-BE49-F238E27FC236}">
                <a16:creationId xmlns:a16="http://schemas.microsoft.com/office/drawing/2014/main" id="{76946F45-88D9-4F7C-90B5-93AF9DEB916B}"/>
              </a:ext>
            </a:extLst>
          </p:cNvPr>
          <p:cNvCxnSpPr>
            <a:cxnSpLocks/>
            <a:stCxn id="117" idx="3"/>
            <a:endCxn id="68" idx="1"/>
          </p:cNvCxnSpPr>
          <p:nvPr/>
        </p:nvCxnSpPr>
        <p:spPr>
          <a:xfrm>
            <a:off x="4588828" y="3119054"/>
            <a:ext cx="1037442" cy="2286"/>
          </a:xfrm>
          <a:prstGeom prst="line">
            <a:avLst/>
          </a:prstGeom>
        </p:spPr>
        <p:style>
          <a:lnRef idx="1">
            <a:schemeClr val="accent2"/>
          </a:lnRef>
          <a:fillRef idx="0">
            <a:schemeClr val="accent2"/>
          </a:fillRef>
          <a:effectRef idx="0">
            <a:schemeClr val="accent2"/>
          </a:effectRef>
          <a:fontRef idx="minor">
            <a:schemeClr val="tx1"/>
          </a:fontRef>
        </p:style>
      </p:cxnSp>
      <p:pic>
        <p:nvPicPr>
          <p:cNvPr id="127" name="图片 126">
            <a:extLst>
              <a:ext uri="{FF2B5EF4-FFF2-40B4-BE49-F238E27FC236}">
                <a16:creationId xmlns:a16="http://schemas.microsoft.com/office/drawing/2014/main" id="{043467A9-E8B8-499B-91FA-F76C55FDDAB7}"/>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414057">
            <a:off x="2291619" y="4235927"/>
            <a:ext cx="247584" cy="786923"/>
          </a:xfrm>
          <a:prstGeom prst="rect">
            <a:avLst/>
          </a:prstGeom>
        </p:spPr>
      </p:pic>
      <p:pic>
        <p:nvPicPr>
          <p:cNvPr id="128" name="图片 127">
            <a:extLst>
              <a:ext uri="{FF2B5EF4-FFF2-40B4-BE49-F238E27FC236}">
                <a16:creationId xmlns:a16="http://schemas.microsoft.com/office/drawing/2014/main" id="{A24D6915-1B4B-4AD1-BEEA-67E44663E69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94472" y="4253249"/>
            <a:ext cx="237440" cy="754681"/>
          </a:xfrm>
          <a:prstGeom prst="rect">
            <a:avLst/>
          </a:prstGeom>
        </p:spPr>
      </p:pic>
      <p:pic>
        <p:nvPicPr>
          <p:cNvPr id="129" name="图片 128">
            <a:extLst>
              <a:ext uri="{FF2B5EF4-FFF2-40B4-BE49-F238E27FC236}">
                <a16:creationId xmlns:a16="http://schemas.microsoft.com/office/drawing/2014/main" id="{212C76D3-E22D-4BD3-B6FB-0AB6023FDD24}"/>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0140984">
            <a:off x="3264870" y="4239314"/>
            <a:ext cx="237440" cy="754681"/>
          </a:xfrm>
          <a:prstGeom prst="rect">
            <a:avLst/>
          </a:prstGeom>
        </p:spPr>
      </p:pic>
      <p:pic>
        <p:nvPicPr>
          <p:cNvPr id="130" name="图片 129">
            <a:extLst>
              <a:ext uri="{FF2B5EF4-FFF2-40B4-BE49-F238E27FC236}">
                <a16:creationId xmlns:a16="http://schemas.microsoft.com/office/drawing/2014/main" id="{41AFF14F-89F0-4123-9BEC-8F707DAB659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51388" y="4259528"/>
            <a:ext cx="237440" cy="754681"/>
          </a:xfrm>
          <a:prstGeom prst="rect">
            <a:avLst/>
          </a:prstGeom>
        </p:spPr>
      </p:pic>
      <p:pic>
        <p:nvPicPr>
          <p:cNvPr id="131" name="图片 130">
            <a:extLst>
              <a:ext uri="{FF2B5EF4-FFF2-40B4-BE49-F238E27FC236}">
                <a16:creationId xmlns:a16="http://schemas.microsoft.com/office/drawing/2014/main" id="{C8C49E3C-A29C-40E3-9F5A-437A356A1EC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01419" y="4259528"/>
            <a:ext cx="237440" cy="754681"/>
          </a:xfrm>
          <a:prstGeom prst="rect">
            <a:avLst/>
          </a:prstGeom>
        </p:spPr>
      </p:pic>
      <p:pic>
        <p:nvPicPr>
          <p:cNvPr id="132" name="图片 131">
            <a:extLst>
              <a:ext uri="{FF2B5EF4-FFF2-40B4-BE49-F238E27FC236}">
                <a16:creationId xmlns:a16="http://schemas.microsoft.com/office/drawing/2014/main" id="{F55ABFDB-A726-4157-BC5B-B6CD7432355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0210691">
            <a:off x="6247635" y="4271014"/>
            <a:ext cx="237440" cy="754681"/>
          </a:xfrm>
          <a:prstGeom prst="rect">
            <a:avLst/>
          </a:prstGeom>
        </p:spPr>
      </p:pic>
      <p:pic>
        <p:nvPicPr>
          <p:cNvPr id="133" name="图片 132">
            <a:extLst>
              <a:ext uri="{FF2B5EF4-FFF2-40B4-BE49-F238E27FC236}">
                <a16:creationId xmlns:a16="http://schemas.microsoft.com/office/drawing/2014/main" id="{DDC5338F-2D1E-44C8-8330-3B5818CF928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906442" y="4207529"/>
            <a:ext cx="237440" cy="754681"/>
          </a:xfrm>
          <a:prstGeom prst="rect">
            <a:avLst/>
          </a:prstGeom>
        </p:spPr>
      </p:pic>
      <p:pic>
        <p:nvPicPr>
          <p:cNvPr id="134" name="图片 133">
            <a:extLst>
              <a:ext uri="{FF2B5EF4-FFF2-40B4-BE49-F238E27FC236}">
                <a16:creationId xmlns:a16="http://schemas.microsoft.com/office/drawing/2014/main" id="{2FDC6832-336D-4012-A291-BA4DA57E8BE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47553" y="5081447"/>
            <a:ext cx="541192" cy="523442"/>
          </a:xfrm>
          <a:prstGeom prst="rect">
            <a:avLst/>
          </a:prstGeom>
        </p:spPr>
      </p:pic>
      <p:sp>
        <p:nvSpPr>
          <p:cNvPr id="135" name="矩形 134">
            <a:extLst>
              <a:ext uri="{FF2B5EF4-FFF2-40B4-BE49-F238E27FC236}">
                <a16:creationId xmlns:a16="http://schemas.microsoft.com/office/drawing/2014/main" id="{B19A6371-ECFC-4860-AB44-309F25C2ADBD}"/>
              </a:ext>
            </a:extLst>
          </p:cNvPr>
          <p:cNvSpPr/>
          <p:nvPr/>
        </p:nvSpPr>
        <p:spPr>
          <a:xfrm>
            <a:off x="4074372" y="5565174"/>
            <a:ext cx="761747"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用户</a:t>
            </a:r>
            <a:r>
              <a:rPr lang="en-US" altLang="zh-CN" dirty="0">
                <a:latin typeface="黑体" panose="02010609060101010101" pitchFamily="49" charset="-122"/>
                <a:ea typeface="黑体" panose="02010609060101010101" pitchFamily="49" charset="-122"/>
              </a:rPr>
              <a:t>5</a:t>
            </a:r>
            <a:endParaRPr lang="zh-CN" altLang="en-US" dirty="0"/>
          </a:p>
        </p:txBody>
      </p:sp>
      <p:pic>
        <p:nvPicPr>
          <p:cNvPr id="136" name="图片 135">
            <a:extLst>
              <a:ext uri="{FF2B5EF4-FFF2-40B4-BE49-F238E27FC236}">
                <a16:creationId xmlns:a16="http://schemas.microsoft.com/office/drawing/2014/main" id="{CAE20EBC-795D-451A-A84C-41BF21FAC6C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271586" y="5034874"/>
            <a:ext cx="541192" cy="541192"/>
          </a:xfrm>
          <a:prstGeom prst="rect">
            <a:avLst/>
          </a:prstGeom>
        </p:spPr>
      </p:pic>
      <p:sp>
        <p:nvSpPr>
          <p:cNvPr id="137" name="矩形 136">
            <a:extLst>
              <a:ext uri="{FF2B5EF4-FFF2-40B4-BE49-F238E27FC236}">
                <a16:creationId xmlns:a16="http://schemas.microsoft.com/office/drawing/2014/main" id="{4592FB09-C6FA-4172-A740-CA6D524F0A37}"/>
              </a:ext>
            </a:extLst>
          </p:cNvPr>
          <p:cNvSpPr/>
          <p:nvPr/>
        </p:nvSpPr>
        <p:spPr>
          <a:xfrm>
            <a:off x="3181828" y="5556567"/>
            <a:ext cx="761747"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用户</a:t>
            </a:r>
            <a:r>
              <a:rPr lang="en-US" altLang="zh-CN" dirty="0">
                <a:latin typeface="黑体" panose="02010609060101010101" pitchFamily="49" charset="-122"/>
                <a:ea typeface="黑体" panose="02010609060101010101" pitchFamily="49" charset="-122"/>
              </a:rPr>
              <a:t>4</a:t>
            </a:r>
            <a:endParaRPr lang="zh-CN" altLang="en-US" dirty="0"/>
          </a:p>
        </p:txBody>
      </p:sp>
      <p:sp>
        <p:nvSpPr>
          <p:cNvPr id="138" name="矩形 137">
            <a:extLst>
              <a:ext uri="{FF2B5EF4-FFF2-40B4-BE49-F238E27FC236}">
                <a16:creationId xmlns:a16="http://schemas.microsoft.com/office/drawing/2014/main" id="{8A8E67D5-345F-48BE-8F5D-04401479AE55}"/>
              </a:ext>
            </a:extLst>
          </p:cNvPr>
          <p:cNvSpPr/>
          <p:nvPr/>
        </p:nvSpPr>
        <p:spPr>
          <a:xfrm>
            <a:off x="6908151" y="5195842"/>
            <a:ext cx="646331" cy="369332"/>
          </a:xfrm>
          <a:prstGeom prst="rect">
            <a:avLst/>
          </a:prstGeom>
        </p:spPr>
        <p:txBody>
          <a:bodyPr wrap="none">
            <a:spAutoFit/>
          </a:bodyPr>
          <a:lstStyle/>
          <a:p>
            <a:r>
              <a:rPr lang="en-US" altLang="zh-CN" dirty="0">
                <a:latin typeface="黑体" panose="02010609060101010101" pitchFamily="49" charset="-122"/>
                <a:ea typeface="黑体" panose="02010609060101010101" pitchFamily="49" charset="-122"/>
              </a:rPr>
              <a:t>……</a:t>
            </a:r>
            <a:endParaRPr lang="zh-CN" altLang="en-US" dirty="0"/>
          </a:p>
        </p:txBody>
      </p:sp>
      <p:pic>
        <p:nvPicPr>
          <p:cNvPr id="139" name="图片 138">
            <a:extLst>
              <a:ext uri="{FF2B5EF4-FFF2-40B4-BE49-F238E27FC236}">
                <a16:creationId xmlns:a16="http://schemas.microsoft.com/office/drawing/2014/main" id="{5083FE55-77EF-4B86-95AC-57E35E55FD5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48742" y="5912102"/>
            <a:ext cx="236862" cy="213854"/>
          </a:xfrm>
          <a:prstGeom prst="rect">
            <a:avLst/>
          </a:prstGeom>
        </p:spPr>
      </p:pic>
      <p:pic>
        <p:nvPicPr>
          <p:cNvPr id="140" name="图片 139">
            <a:extLst>
              <a:ext uri="{FF2B5EF4-FFF2-40B4-BE49-F238E27FC236}">
                <a16:creationId xmlns:a16="http://schemas.microsoft.com/office/drawing/2014/main" id="{68E46A5E-1262-4D8C-ACEC-E9DE2FDA1B3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0844" y="5849967"/>
            <a:ext cx="380874" cy="391663"/>
          </a:xfrm>
          <a:prstGeom prst="rect">
            <a:avLst/>
          </a:prstGeom>
        </p:spPr>
      </p:pic>
      <p:pic>
        <p:nvPicPr>
          <p:cNvPr id="141" name="图片 140">
            <a:extLst>
              <a:ext uri="{FF2B5EF4-FFF2-40B4-BE49-F238E27FC236}">
                <a16:creationId xmlns:a16="http://schemas.microsoft.com/office/drawing/2014/main" id="{820B263A-6830-47E8-AC3D-5154499B5CDA}"/>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021927" y="5922722"/>
            <a:ext cx="323457" cy="248658"/>
          </a:xfrm>
          <a:prstGeom prst="rect">
            <a:avLst/>
          </a:prstGeom>
        </p:spPr>
      </p:pic>
      <p:pic>
        <p:nvPicPr>
          <p:cNvPr id="142" name="图片 141">
            <a:extLst>
              <a:ext uri="{FF2B5EF4-FFF2-40B4-BE49-F238E27FC236}">
                <a16:creationId xmlns:a16="http://schemas.microsoft.com/office/drawing/2014/main" id="{35315E12-ABCD-4328-A491-1325925888E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512322" y="5914036"/>
            <a:ext cx="321121" cy="243381"/>
          </a:xfrm>
          <a:prstGeom prst="rect">
            <a:avLst/>
          </a:prstGeom>
        </p:spPr>
      </p:pic>
      <p:pic>
        <p:nvPicPr>
          <p:cNvPr id="143" name="图片 142">
            <a:extLst>
              <a:ext uri="{FF2B5EF4-FFF2-40B4-BE49-F238E27FC236}">
                <a16:creationId xmlns:a16="http://schemas.microsoft.com/office/drawing/2014/main" id="{DF8CE265-F9FD-4520-9E73-EC324E8B298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308379" y="5934506"/>
            <a:ext cx="323457" cy="248658"/>
          </a:xfrm>
          <a:prstGeom prst="rect">
            <a:avLst/>
          </a:prstGeom>
        </p:spPr>
      </p:pic>
      <p:pic>
        <p:nvPicPr>
          <p:cNvPr id="144" name="图片 143">
            <a:extLst>
              <a:ext uri="{FF2B5EF4-FFF2-40B4-BE49-F238E27FC236}">
                <a16:creationId xmlns:a16="http://schemas.microsoft.com/office/drawing/2014/main" id="{37CBC1DB-DB92-434E-8424-A20648D2DE7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976827" y="5948956"/>
            <a:ext cx="236862" cy="213854"/>
          </a:xfrm>
          <a:prstGeom prst="rect">
            <a:avLst/>
          </a:prstGeom>
        </p:spPr>
      </p:pic>
      <p:pic>
        <p:nvPicPr>
          <p:cNvPr id="145" name="图片 144">
            <a:extLst>
              <a:ext uri="{FF2B5EF4-FFF2-40B4-BE49-F238E27FC236}">
                <a16:creationId xmlns:a16="http://schemas.microsoft.com/office/drawing/2014/main" id="{89C45A68-B237-4F59-8884-D6E140D3E372}"/>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724020" y="5948956"/>
            <a:ext cx="236862" cy="213854"/>
          </a:xfrm>
          <a:prstGeom prst="rect">
            <a:avLst/>
          </a:prstGeom>
        </p:spPr>
      </p:pic>
      <p:pic>
        <p:nvPicPr>
          <p:cNvPr id="146" name="图片 145">
            <a:extLst>
              <a:ext uri="{FF2B5EF4-FFF2-40B4-BE49-F238E27FC236}">
                <a16:creationId xmlns:a16="http://schemas.microsoft.com/office/drawing/2014/main" id="{9B22E146-CEF6-4647-A714-5773481409B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28746" y="5839896"/>
            <a:ext cx="380874" cy="391663"/>
          </a:xfrm>
          <a:prstGeom prst="rect">
            <a:avLst/>
          </a:prstGeom>
        </p:spPr>
      </p:pic>
      <p:sp>
        <p:nvSpPr>
          <p:cNvPr id="147" name="矩形: 圆角 146">
            <a:extLst>
              <a:ext uri="{FF2B5EF4-FFF2-40B4-BE49-F238E27FC236}">
                <a16:creationId xmlns:a16="http://schemas.microsoft.com/office/drawing/2014/main" id="{778CDC73-43DA-4955-BFA4-249B49F7E34F}"/>
              </a:ext>
            </a:extLst>
          </p:cNvPr>
          <p:cNvSpPr/>
          <p:nvPr/>
        </p:nvSpPr>
        <p:spPr>
          <a:xfrm>
            <a:off x="1279327" y="1382384"/>
            <a:ext cx="6724785" cy="957167"/>
          </a:xfrm>
          <a:prstGeom prst="roundRect">
            <a:avLst/>
          </a:prstGeom>
          <a:no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148" name="矩形: 圆角 147">
            <a:extLst>
              <a:ext uri="{FF2B5EF4-FFF2-40B4-BE49-F238E27FC236}">
                <a16:creationId xmlns:a16="http://schemas.microsoft.com/office/drawing/2014/main" id="{CB30B1B0-011A-4C60-A245-EE71FCEF6C69}"/>
              </a:ext>
            </a:extLst>
          </p:cNvPr>
          <p:cNvSpPr/>
          <p:nvPr/>
        </p:nvSpPr>
        <p:spPr>
          <a:xfrm>
            <a:off x="382963" y="5024175"/>
            <a:ext cx="8611564" cy="1385431"/>
          </a:xfrm>
          <a:prstGeom prst="roundRect">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51" name="文本框 150">
            <a:extLst>
              <a:ext uri="{FF2B5EF4-FFF2-40B4-BE49-F238E27FC236}">
                <a16:creationId xmlns:a16="http://schemas.microsoft.com/office/drawing/2014/main" id="{62B37A1B-67E3-47D6-B932-0A5A787F90CE}"/>
              </a:ext>
            </a:extLst>
          </p:cNvPr>
          <p:cNvSpPr txBox="1"/>
          <p:nvPr/>
        </p:nvSpPr>
        <p:spPr>
          <a:xfrm>
            <a:off x="137804" y="188649"/>
            <a:ext cx="4711987"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cs typeface="Arial" pitchFamily="34" charset="0"/>
              </a:rPr>
              <a:t>问题建模（同构情况下）</a:t>
            </a:r>
          </a:p>
        </p:txBody>
      </p:sp>
      <p:pic>
        <p:nvPicPr>
          <p:cNvPr id="152" name="图片 2">
            <a:extLst>
              <a:ext uri="{FF2B5EF4-FFF2-40B4-BE49-F238E27FC236}">
                <a16:creationId xmlns:a16="http://schemas.microsoft.com/office/drawing/2014/main" id="{FD764620-0B77-4794-863A-8C465918F816}"/>
              </a:ext>
            </a:extLst>
          </p:cNvPr>
          <p:cNvPicPr>
            <a:picLocks noChangeAspect="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8149761" y="74036"/>
            <a:ext cx="738131" cy="738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 name="文本框 152">
            <a:extLst>
              <a:ext uri="{FF2B5EF4-FFF2-40B4-BE49-F238E27FC236}">
                <a16:creationId xmlns:a16="http://schemas.microsoft.com/office/drawing/2014/main" id="{F3041E64-21C4-47FE-BA2F-621D403A42EF}"/>
              </a:ext>
            </a:extLst>
          </p:cNvPr>
          <p:cNvSpPr txBox="1"/>
          <p:nvPr/>
        </p:nvSpPr>
        <p:spPr>
          <a:xfrm>
            <a:off x="7609487" y="1389998"/>
            <a:ext cx="443382" cy="369332"/>
          </a:xfrm>
          <a:prstGeom prst="rect">
            <a:avLst/>
          </a:prstGeom>
          <a:noFill/>
        </p:spPr>
        <p:txBody>
          <a:bodyPr wrap="square" rtlCol="0">
            <a:spAutoFit/>
          </a:bodyPr>
          <a:lstStyle/>
          <a:p>
            <a:r>
              <a:rPr lang="en-US" altLang="zh-CN" b="1" dirty="0">
                <a:solidFill>
                  <a:srgbClr val="FF0000"/>
                </a:solidFill>
                <a:latin typeface="黑体" panose="02010609060101010101" pitchFamily="49" charset="-122"/>
                <a:ea typeface="黑体" panose="02010609060101010101" pitchFamily="49" charset="-122"/>
              </a:rPr>
              <a:t>L</a:t>
            </a:r>
            <a:endParaRPr lang="zh-CN" altLang="en-US" b="1" dirty="0">
              <a:solidFill>
                <a:srgbClr val="FF0000"/>
              </a:solidFill>
              <a:latin typeface="黑体" panose="02010609060101010101" pitchFamily="49" charset="-122"/>
              <a:ea typeface="黑体" panose="02010609060101010101" pitchFamily="49" charset="-122"/>
            </a:endParaRPr>
          </a:p>
        </p:txBody>
      </p:sp>
      <p:sp>
        <p:nvSpPr>
          <p:cNvPr id="154" name="文本框 153">
            <a:extLst>
              <a:ext uri="{FF2B5EF4-FFF2-40B4-BE49-F238E27FC236}">
                <a16:creationId xmlns:a16="http://schemas.microsoft.com/office/drawing/2014/main" id="{B8D05347-2351-4DE2-BD7F-A18AA65D7E0F}"/>
              </a:ext>
            </a:extLst>
          </p:cNvPr>
          <p:cNvSpPr txBox="1"/>
          <p:nvPr/>
        </p:nvSpPr>
        <p:spPr>
          <a:xfrm>
            <a:off x="8444510" y="2733592"/>
            <a:ext cx="443382" cy="369332"/>
          </a:xfrm>
          <a:prstGeom prst="rect">
            <a:avLst/>
          </a:prstGeom>
          <a:noFill/>
        </p:spPr>
        <p:txBody>
          <a:bodyPr wrap="square" rtlCol="0">
            <a:spAutoFit/>
          </a:bodyPr>
          <a:lstStyle/>
          <a:p>
            <a:r>
              <a:rPr lang="en-US" altLang="zh-CN" b="1" dirty="0">
                <a:solidFill>
                  <a:srgbClr val="FF0000"/>
                </a:solidFill>
                <a:latin typeface="黑体" panose="02010609060101010101" pitchFamily="49" charset="-122"/>
                <a:ea typeface="黑体" panose="02010609060101010101" pitchFamily="49" charset="-122"/>
              </a:rPr>
              <a:t>N</a:t>
            </a:r>
            <a:endParaRPr lang="zh-CN" altLang="en-US" b="1" dirty="0">
              <a:solidFill>
                <a:srgbClr val="FF0000"/>
              </a:solidFill>
              <a:latin typeface="黑体" panose="02010609060101010101" pitchFamily="49" charset="-122"/>
              <a:ea typeface="黑体" panose="02010609060101010101" pitchFamily="49" charset="-122"/>
            </a:endParaRPr>
          </a:p>
        </p:txBody>
      </p:sp>
      <p:sp>
        <p:nvSpPr>
          <p:cNvPr id="155" name="文本框 154">
            <a:extLst>
              <a:ext uri="{FF2B5EF4-FFF2-40B4-BE49-F238E27FC236}">
                <a16:creationId xmlns:a16="http://schemas.microsoft.com/office/drawing/2014/main" id="{513188E4-8CB3-4998-B0AD-87F8A37E4EBB}"/>
              </a:ext>
            </a:extLst>
          </p:cNvPr>
          <p:cNvSpPr txBox="1"/>
          <p:nvPr/>
        </p:nvSpPr>
        <p:spPr>
          <a:xfrm>
            <a:off x="8618647" y="5068407"/>
            <a:ext cx="443382" cy="369332"/>
          </a:xfrm>
          <a:prstGeom prst="rect">
            <a:avLst/>
          </a:prstGeom>
          <a:noFill/>
        </p:spPr>
        <p:txBody>
          <a:bodyPr wrap="square" rtlCol="0">
            <a:spAutoFit/>
          </a:bodyPr>
          <a:lstStyle/>
          <a:p>
            <a:r>
              <a:rPr lang="en-US" altLang="zh-CN" b="1" dirty="0">
                <a:solidFill>
                  <a:srgbClr val="FF0000"/>
                </a:solidFill>
                <a:latin typeface="黑体" panose="02010609060101010101" pitchFamily="49" charset="-122"/>
                <a:ea typeface="黑体" panose="02010609060101010101" pitchFamily="49" charset="-122"/>
              </a:rPr>
              <a:t>U</a:t>
            </a:r>
            <a:endParaRPr lang="zh-CN" altLang="en-US" b="1" dirty="0">
              <a:solidFill>
                <a:srgbClr val="FF0000"/>
              </a:solidFill>
              <a:latin typeface="黑体" panose="02010609060101010101" pitchFamily="49" charset="-122"/>
              <a:ea typeface="黑体" panose="02010609060101010101" pitchFamily="49" charset="-122"/>
            </a:endParaRPr>
          </a:p>
        </p:txBody>
      </p:sp>
      <p:pic>
        <p:nvPicPr>
          <p:cNvPr id="156" name="图片 155">
            <a:extLst>
              <a:ext uri="{FF2B5EF4-FFF2-40B4-BE49-F238E27FC236}">
                <a16:creationId xmlns:a16="http://schemas.microsoft.com/office/drawing/2014/main" id="{229F0087-1004-4F85-A779-AE933FC4C6B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92040" y="3723338"/>
            <a:ext cx="236862" cy="213854"/>
          </a:xfrm>
          <a:prstGeom prst="rect">
            <a:avLst/>
          </a:prstGeom>
        </p:spPr>
      </p:pic>
      <p:pic>
        <p:nvPicPr>
          <p:cNvPr id="157" name="图片 156">
            <a:extLst>
              <a:ext uri="{FF2B5EF4-FFF2-40B4-BE49-F238E27FC236}">
                <a16:creationId xmlns:a16="http://schemas.microsoft.com/office/drawing/2014/main" id="{3397C4AB-DAAA-4534-B925-094F2A8ED5D1}"/>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404858" y="3725117"/>
            <a:ext cx="236862" cy="213854"/>
          </a:xfrm>
          <a:prstGeom prst="rect">
            <a:avLst/>
          </a:prstGeom>
        </p:spPr>
      </p:pic>
      <p:pic>
        <p:nvPicPr>
          <p:cNvPr id="158" name="图片 157">
            <a:extLst>
              <a:ext uri="{FF2B5EF4-FFF2-40B4-BE49-F238E27FC236}">
                <a16:creationId xmlns:a16="http://schemas.microsoft.com/office/drawing/2014/main" id="{6D2E3640-C6F1-4D6B-82BE-8540AA98B8C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7709875" y="3724402"/>
            <a:ext cx="236862" cy="213854"/>
          </a:xfrm>
          <a:prstGeom prst="rect">
            <a:avLst/>
          </a:prstGeom>
        </p:spPr>
      </p:pic>
      <p:pic>
        <p:nvPicPr>
          <p:cNvPr id="159" name="图片 158">
            <a:extLst>
              <a:ext uri="{FF2B5EF4-FFF2-40B4-BE49-F238E27FC236}">
                <a16:creationId xmlns:a16="http://schemas.microsoft.com/office/drawing/2014/main" id="{8216EB87-DE1B-4C48-BB9E-8A72CD18D3AA}"/>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294310" y="3725348"/>
            <a:ext cx="323457" cy="248658"/>
          </a:xfrm>
          <a:prstGeom prst="rect">
            <a:avLst/>
          </a:prstGeom>
        </p:spPr>
      </p:pic>
      <p:pic>
        <p:nvPicPr>
          <p:cNvPr id="160" name="图片 159">
            <a:extLst>
              <a:ext uri="{FF2B5EF4-FFF2-40B4-BE49-F238E27FC236}">
                <a16:creationId xmlns:a16="http://schemas.microsoft.com/office/drawing/2014/main" id="{3C375E36-4DD4-46B4-976A-FE4A45B9FA7B}"/>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611914" y="3725348"/>
            <a:ext cx="323457" cy="248658"/>
          </a:xfrm>
          <a:prstGeom prst="rect">
            <a:avLst/>
          </a:prstGeom>
        </p:spPr>
      </p:pic>
      <p:pic>
        <p:nvPicPr>
          <p:cNvPr id="163" name="图片 162">
            <a:extLst>
              <a:ext uri="{FF2B5EF4-FFF2-40B4-BE49-F238E27FC236}">
                <a16:creationId xmlns:a16="http://schemas.microsoft.com/office/drawing/2014/main" id="{4DD7B56F-FD47-4B63-881E-F9F6B8D6D20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909429" y="3727200"/>
            <a:ext cx="321121" cy="243381"/>
          </a:xfrm>
          <a:prstGeom prst="rect">
            <a:avLst/>
          </a:prstGeom>
        </p:spPr>
      </p:pic>
      <p:pic>
        <p:nvPicPr>
          <p:cNvPr id="164" name="图片 163">
            <a:extLst>
              <a:ext uri="{FF2B5EF4-FFF2-40B4-BE49-F238E27FC236}">
                <a16:creationId xmlns:a16="http://schemas.microsoft.com/office/drawing/2014/main" id="{0606FACC-D766-4F8C-8014-84BE12749F5A}"/>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986992" y="3727200"/>
            <a:ext cx="321121" cy="243381"/>
          </a:xfrm>
          <a:prstGeom prst="rect">
            <a:avLst/>
          </a:prstGeom>
        </p:spPr>
      </p:pic>
      <p:sp>
        <p:nvSpPr>
          <p:cNvPr id="165" name="文本框 164">
            <a:extLst>
              <a:ext uri="{FF2B5EF4-FFF2-40B4-BE49-F238E27FC236}">
                <a16:creationId xmlns:a16="http://schemas.microsoft.com/office/drawing/2014/main" id="{0C9D7E6F-B6C6-43AD-958F-54416094BF1B}"/>
              </a:ext>
            </a:extLst>
          </p:cNvPr>
          <p:cNvSpPr txBox="1"/>
          <p:nvPr/>
        </p:nvSpPr>
        <p:spPr>
          <a:xfrm>
            <a:off x="8175265" y="4371685"/>
            <a:ext cx="443382" cy="369332"/>
          </a:xfrm>
          <a:prstGeom prst="rect">
            <a:avLst/>
          </a:prstGeom>
          <a:noFill/>
        </p:spPr>
        <p:txBody>
          <a:bodyPr wrap="square" rtlCol="0">
            <a:spAutoFit/>
          </a:bodyPr>
          <a:lstStyle/>
          <a:p>
            <a:r>
              <a:rPr lang="en-US" altLang="zh-CN" b="1" dirty="0">
                <a:solidFill>
                  <a:srgbClr val="FF0000"/>
                </a:solidFill>
                <a:latin typeface="黑体" panose="02010609060101010101" pitchFamily="49" charset="-122"/>
                <a:ea typeface="黑体" panose="02010609060101010101" pitchFamily="49" charset="-122"/>
              </a:rPr>
              <a:t>K</a:t>
            </a:r>
            <a:endParaRPr lang="zh-CN" altLang="en-US" b="1" dirty="0">
              <a:solidFill>
                <a:srgbClr val="FF0000"/>
              </a:solidFill>
              <a:latin typeface="黑体" panose="02010609060101010101" pitchFamily="49" charset="-122"/>
              <a:ea typeface="黑体" panose="02010609060101010101" pitchFamily="49" charset="-122"/>
            </a:endParaRPr>
          </a:p>
        </p:txBody>
      </p:sp>
      <p:sp>
        <p:nvSpPr>
          <p:cNvPr id="166" name="箭头: 下 165">
            <a:extLst>
              <a:ext uri="{FF2B5EF4-FFF2-40B4-BE49-F238E27FC236}">
                <a16:creationId xmlns:a16="http://schemas.microsoft.com/office/drawing/2014/main" id="{14E3723B-DE3A-4B0E-B825-40913CE885D0}"/>
              </a:ext>
            </a:extLst>
          </p:cNvPr>
          <p:cNvSpPr/>
          <p:nvPr/>
        </p:nvSpPr>
        <p:spPr>
          <a:xfrm>
            <a:off x="2666163" y="2429412"/>
            <a:ext cx="277793" cy="2117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7" name="箭头: 下 166">
            <a:extLst>
              <a:ext uri="{FF2B5EF4-FFF2-40B4-BE49-F238E27FC236}">
                <a16:creationId xmlns:a16="http://schemas.microsoft.com/office/drawing/2014/main" id="{9A211714-7EDC-4288-9D25-0F386A8CBBAF}"/>
              </a:ext>
            </a:extLst>
          </p:cNvPr>
          <p:cNvSpPr/>
          <p:nvPr/>
        </p:nvSpPr>
        <p:spPr>
          <a:xfrm>
            <a:off x="4425515" y="2430689"/>
            <a:ext cx="277793" cy="2117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箭头: 下 167">
            <a:extLst>
              <a:ext uri="{FF2B5EF4-FFF2-40B4-BE49-F238E27FC236}">
                <a16:creationId xmlns:a16="http://schemas.microsoft.com/office/drawing/2014/main" id="{1E3015E9-D621-42FE-A19E-A8710B1EDBE6}"/>
              </a:ext>
            </a:extLst>
          </p:cNvPr>
          <p:cNvSpPr/>
          <p:nvPr/>
        </p:nvSpPr>
        <p:spPr>
          <a:xfrm>
            <a:off x="6061149" y="2432788"/>
            <a:ext cx="277793" cy="2117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9" name="对话气泡: 椭圆形 168">
            <a:extLst>
              <a:ext uri="{FF2B5EF4-FFF2-40B4-BE49-F238E27FC236}">
                <a16:creationId xmlns:a16="http://schemas.microsoft.com/office/drawing/2014/main" id="{1EB6C043-DAE3-43AF-997B-6DC554816865}"/>
              </a:ext>
            </a:extLst>
          </p:cNvPr>
          <p:cNvSpPr/>
          <p:nvPr/>
        </p:nvSpPr>
        <p:spPr>
          <a:xfrm>
            <a:off x="141238" y="2196128"/>
            <a:ext cx="1075926" cy="457533"/>
          </a:xfrm>
          <a:prstGeom prst="wedgeEllipseCallout">
            <a:avLst>
              <a:gd name="adj1" fmla="val 39019"/>
              <a:gd name="adj2" fmla="val 90722"/>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b="1" dirty="0">
                <a:solidFill>
                  <a:srgbClr val="FF0000"/>
                </a:solidFill>
                <a:latin typeface="黑体" panose="02010609060101010101" pitchFamily="49" charset="-122"/>
                <a:ea typeface="黑体" panose="02010609060101010101" pitchFamily="49" charset="-122"/>
              </a:rPr>
              <a:t>W</a:t>
            </a:r>
            <a:r>
              <a:rPr lang="zh-CN" altLang="en-US" b="1" dirty="0">
                <a:solidFill>
                  <a:srgbClr val="FF0000"/>
                </a:solidFill>
                <a:latin typeface="黑体" panose="02010609060101010101" pitchFamily="49" charset="-122"/>
                <a:ea typeface="黑体" panose="02010609060101010101" pitchFamily="49" charset="-122"/>
              </a:rPr>
              <a:t>、</a:t>
            </a:r>
            <a:r>
              <a:rPr lang="en-US" altLang="zh-CN" b="1" dirty="0">
                <a:solidFill>
                  <a:srgbClr val="FF0000"/>
                </a:solidFill>
                <a:latin typeface="黑体" panose="02010609060101010101" pitchFamily="49" charset="-122"/>
                <a:ea typeface="黑体" panose="02010609060101010101" pitchFamily="49" charset="-122"/>
              </a:rPr>
              <a:t>R</a:t>
            </a:r>
            <a:endParaRPr lang="zh-CN" altLang="en-US" b="1" dirty="0">
              <a:solidFill>
                <a:srgbClr val="FF0000"/>
              </a:solidFill>
              <a:latin typeface="黑体" panose="02010609060101010101" pitchFamily="49" charset="-122"/>
              <a:ea typeface="黑体" panose="02010609060101010101" pitchFamily="49" charset="-122"/>
            </a:endParaRPr>
          </a:p>
        </p:txBody>
      </p:sp>
      <p:sp>
        <p:nvSpPr>
          <p:cNvPr id="170" name="文本框 169">
            <a:extLst>
              <a:ext uri="{FF2B5EF4-FFF2-40B4-BE49-F238E27FC236}">
                <a16:creationId xmlns:a16="http://schemas.microsoft.com/office/drawing/2014/main" id="{F3BF895C-3C54-4351-B84B-CDB060B81EAB}"/>
              </a:ext>
            </a:extLst>
          </p:cNvPr>
          <p:cNvSpPr txBox="1"/>
          <p:nvPr/>
        </p:nvSpPr>
        <p:spPr>
          <a:xfrm>
            <a:off x="1497416" y="2756785"/>
            <a:ext cx="443382" cy="369332"/>
          </a:xfrm>
          <a:prstGeom prst="rect">
            <a:avLst/>
          </a:prstGeom>
          <a:noFill/>
        </p:spPr>
        <p:txBody>
          <a:bodyPr wrap="square" rtlCol="0">
            <a:spAutoFit/>
          </a:bodyPr>
          <a:lstStyle/>
          <a:p>
            <a:r>
              <a:rPr lang="en-US" altLang="zh-CN" b="1" dirty="0">
                <a:solidFill>
                  <a:srgbClr val="FF0000"/>
                </a:solidFill>
                <a:latin typeface="黑体" panose="02010609060101010101" pitchFamily="49" charset="-122"/>
                <a:ea typeface="黑体" panose="02010609060101010101" pitchFamily="49" charset="-122"/>
              </a:rPr>
              <a:t>n</a:t>
            </a:r>
            <a:r>
              <a:rPr lang="en-US" altLang="zh-CN" b="1" baseline="-25000" dirty="0">
                <a:solidFill>
                  <a:srgbClr val="FF0000"/>
                </a:solidFill>
                <a:latin typeface="黑体" panose="02010609060101010101" pitchFamily="49" charset="-122"/>
                <a:ea typeface="黑体" panose="02010609060101010101" pitchFamily="49" charset="-122"/>
              </a:rPr>
              <a:t>1</a:t>
            </a:r>
            <a:endParaRPr lang="zh-CN" altLang="en-US" b="1" baseline="-25000" dirty="0">
              <a:solidFill>
                <a:srgbClr val="FF0000"/>
              </a:solidFill>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174" name="文本框 173">
                <a:extLst>
                  <a:ext uri="{FF2B5EF4-FFF2-40B4-BE49-F238E27FC236}">
                    <a16:creationId xmlns:a16="http://schemas.microsoft.com/office/drawing/2014/main" id="{0B79470A-91E5-473C-B724-64E5CDD8EF10}"/>
                  </a:ext>
                </a:extLst>
              </p:cNvPr>
              <p:cNvSpPr txBox="1"/>
              <p:nvPr/>
            </p:nvSpPr>
            <p:spPr>
              <a:xfrm>
                <a:off x="1198047" y="5841208"/>
                <a:ext cx="443382" cy="362984"/>
              </a:xfrm>
              <a:prstGeom prst="rect">
                <a:avLst/>
              </a:prstGeom>
              <a:noFill/>
            </p:spPr>
            <p:txBody>
              <a:bodyPr wrap="square" rtlCol="0">
                <a:spAutoFit/>
              </a:bodyPr>
              <a:lstStyle/>
              <a:p>
                <a14:m>
                  <m:oMath xmlns:m="http://schemas.openxmlformats.org/officeDocument/2006/math">
                    <m:r>
                      <a:rPr lang="en-US" altLang="zh-CN" b="1" i="1" dirty="0" smtClean="0">
                        <a:solidFill>
                          <a:srgbClr val="FF0000"/>
                        </a:solidFill>
                        <a:latin typeface="Cambria Math" panose="02040503050406030204" pitchFamily="18" charset="0"/>
                        <a:ea typeface="黑体" panose="02010609060101010101" pitchFamily="49" charset="-122"/>
                      </a:rPr>
                      <m:t>𝒍</m:t>
                    </m:r>
                  </m:oMath>
                </a14:m>
                <a:r>
                  <a:rPr lang="en-US" altLang="zh-CN" b="1" baseline="-25000" dirty="0">
                    <a:solidFill>
                      <a:srgbClr val="FF0000"/>
                    </a:solidFill>
                    <a:latin typeface="黑体" panose="02010609060101010101" pitchFamily="49" charset="-122"/>
                    <a:ea typeface="黑体" panose="02010609060101010101" pitchFamily="49" charset="-122"/>
                  </a:rPr>
                  <a:t>1</a:t>
                </a:r>
                <a:endParaRPr lang="zh-CN" altLang="en-US" b="1" baseline="-25000" dirty="0">
                  <a:solidFill>
                    <a:srgbClr val="FF0000"/>
                  </a:solidFill>
                  <a:latin typeface="黑体" panose="02010609060101010101" pitchFamily="49" charset="-122"/>
                  <a:ea typeface="黑体" panose="02010609060101010101" pitchFamily="49" charset="-122"/>
                </a:endParaRPr>
              </a:p>
            </p:txBody>
          </p:sp>
        </mc:Choice>
        <mc:Fallback xmlns="">
          <p:sp>
            <p:nvSpPr>
              <p:cNvPr id="174" name="文本框 173">
                <a:extLst>
                  <a:ext uri="{FF2B5EF4-FFF2-40B4-BE49-F238E27FC236}">
                    <a16:creationId xmlns:a16="http://schemas.microsoft.com/office/drawing/2014/main" id="{0B79470A-91E5-473C-B724-64E5CDD8EF10}"/>
                  </a:ext>
                </a:extLst>
              </p:cNvPr>
              <p:cNvSpPr txBox="1">
                <a:spLocks noRot="1" noChangeAspect="1" noMove="1" noResize="1" noEditPoints="1" noAdjustHandles="1" noChangeArrowheads="1" noChangeShapeType="1" noTextEdit="1"/>
              </p:cNvSpPr>
              <p:nvPr/>
            </p:nvSpPr>
            <p:spPr>
              <a:xfrm>
                <a:off x="1198047" y="5841208"/>
                <a:ext cx="443382" cy="362984"/>
              </a:xfrm>
              <a:prstGeom prst="rect">
                <a:avLst/>
              </a:prstGeom>
              <a:blipFill>
                <a:blip r:embed="rId18"/>
                <a:stretch>
                  <a:fillRect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8" name="文本框 177">
                <a:extLst>
                  <a:ext uri="{FF2B5EF4-FFF2-40B4-BE49-F238E27FC236}">
                    <a16:creationId xmlns:a16="http://schemas.microsoft.com/office/drawing/2014/main" id="{302B52D9-9BF4-4FD8-968A-98B8BDB3E21F}"/>
                  </a:ext>
                </a:extLst>
              </p:cNvPr>
              <p:cNvSpPr txBox="1"/>
              <p:nvPr/>
            </p:nvSpPr>
            <p:spPr>
              <a:xfrm>
                <a:off x="4523534" y="5866509"/>
                <a:ext cx="443382" cy="362984"/>
              </a:xfrm>
              <a:prstGeom prst="rect">
                <a:avLst/>
              </a:prstGeom>
              <a:noFill/>
            </p:spPr>
            <p:txBody>
              <a:bodyPr wrap="square" rtlCol="0">
                <a:spAutoFit/>
              </a:bodyPr>
              <a:lstStyle/>
              <a:p>
                <a14:m>
                  <m:oMath xmlns:m="http://schemas.openxmlformats.org/officeDocument/2006/math">
                    <m:r>
                      <a:rPr lang="en-US" altLang="zh-CN" b="1" i="1" dirty="0" smtClean="0">
                        <a:solidFill>
                          <a:srgbClr val="FF0000"/>
                        </a:solidFill>
                        <a:latin typeface="Cambria Math" panose="02040503050406030204" pitchFamily="18" charset="0"/>
                        <a:ea typeface="黑体" panose="02010609060101010101" pitchFamily="49" charset="-122"/>
                      </a:rPr>
                      <m:t>𝒍</m:t>
                    </m:r>
                  </m:oMath>
                </a14:m>
                <a:r>
                  <a:rPr lang="en-US" altLang="zh-CN" b="1" baseline="-25000" dirty="0">
                    <a:solidFill>
                      <a:srgbClr val="FF0000"/>
                    </a:solidFill>
                    <a:latin typeface="黑体" panose="02010609060101010101" pitchFamily="49" charset="-122"/>
                    <a:ea typeface="黑体" panose="02010609060101010101" pitchFamily="49" charset="-122"/>
                  </a:rPr>
                  <a:t>3</a:t>
                </a:r>
                <a:endParaRPr lang="zh-CN" altLang="en-US" b="1" baseline="-25000" dirty="0">
                  <a:solidFill>
                    <a:srgbClr val="FF0000"/>
                  </a:solidFill>
                  <a:latin typeface="黑体" panose="02010609060101010101" pitchFamily="49" charset="-122"/>
                  <a:ea typeface="黑体" panose="02010609060101010101" pitchFamily="49" charset="-122"/>
                </a:endParaRPr>
              </a:p>
            </p:txBody>
          </p:sp>
        </mc:Choice>
        <mc:Fallback xmlns="">
          <p:sp>
            <p:nvSpPr>
              <p:cNvPr id="178" name="文本框 177">
                <a:extLst>
                  <a:ext uri="{FF2B5EF4-FFF2-40B4-BE49-F238E27FC236}">
                    <a16:creationId xmlns:a16="http://schemas.microsoft.com/office/drawing/2014/main" id="{302B52D9-9BF4-4FD8-968A-98B8BDB3E21F}"/>
                  </a:ext>
                </a:extLst>
              </p:cNvPr>
              <p:cNvSpPr txBox="1">
                <a:spLocks noRot="1" noChangeAspect="1" noMove="1" noResize="1" noEditPoints="1" noAdjustHandles="1" noChangeArrowheads="1" noChangeShapeType="1" noTextEdit="1"/>
              </p:cNvSpPr>
              <p:nvPr/>
            </p:nvSpPr>
            <p:spPr>
              <a:xfrm>
                <a:off x="4523534" y="5866509"/>
                <a:ext cx="443382" cy="362984"/>
              </a:xfrm>
              <a:prstGeom prst="rect">
                <a:avLst/>
              </a:prstGeom>
              <a:blipFill>
                <a:blip r:embed="rId19"/>
                <a:stretch>
                  <a:fillRect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9" name="文本框 178">
                <a:extLst>
                  <a:ext uri="{FF2B5EF4-FFF2-40B4-BE49-F238E27FC236}">
                    <a16:creationId xmlns:a16="http://schemas.microsoft.com/office/drawing/2014/main" id="{982CBBE3-8BAA-4A8A-864A-142032452DA9}"/>
                  </a:ext>
                </a:extLst>
              </p:cNvPr>
              <p:cNvSpPr txBox="1"/>
              <p:nvPr/>
            </p:nvSpPr>
            <p:spPr>
              <a:xfrm>
                <a:off x="3666440" y="5866509"/>
                <a:ext cx="443382" cy="362984"/>
              </a:xfrm>
              <a:prstGeom prst="rect">
                <a:avLst/>
              </a:prstGeom>
              <a:noFill/>
            </p:spPr>
            <p:txBody>
              <a:bodyPr wrap="square" rtlCol="0">
                <a:spAutoFit/>
              </a:bodyPr>
              <a:lstStyle/>
              <a:p>
                <a14:m>
                  <m:oMath xmlns:m="http://schemas.openxmlformats.org/officeDocument/2006/math">
                    <m:r>
                      <a:rPr lang="en-US" altLang="zh-CN" b="1" i="1" dirty="0" smtClean="0">
                        <a:solidFill>
                          <a:srgbClr val="FF0000"/>
                        </a:solidFill>
                        <a:latin typeface="Cambria Math" panose="02040503050406030204" pitchFamily="18" charset="0"/>
                        <a:ea typeface="黑体" panose="02010609060101010101" pitchFamily="49" charset="-122"/>
                      </a:rPr>
                      <m:t>𝒍</m:t>
                    </m:r>
                  </m:oMath>
                </a14:m>
                <a:r>
                  <a:rPr lang="en-US" altLang="zh-CN" b="1" baseline="-25000" dirty="0">
                    <a:solidFill>
                      <a:srgbClr val="FF0000"/>
                    </a:solidFill>
                    <a:latin typeface="黑体" panose="02010609060101010101" pitchFamily="49" charset="-122"/>
                    <a:ea typeface="黑体" panose="02010609060101010101" pitchFamily="49" charset="-122"/>
                  </a:rPr>
                  <a:t>2</a:t>
                </a:r>
                <a:endParaRPr lang="zh-CN" altLang="en-US" b="1" baseline="-25000" dirty="0">
                  <a:solidFill>
                    <a:srgbClr val="FF0000"/>
                  </a:solidFill>
                  <a:latin typeface="黑体" panose="02010609060101010101" pitchFamily="49" charset="-122"/>
                  <a:ea typeface="黑体" panose="02010609060101010101" pitchFamily="49" charset="-122"/>
                </a:endParaRPr>
              </a:p>
            </p:txBody>
          </p:sp>
        </mc:Choice>
        <mc:Fallback xmlns="">
          <p:sp>
            <p:nvSpPr>
              <p:cNvPr id="179" name="文本框 178">
                <a:extLst>
                  <a:ext uri="{FF2B5EF4-FFF2-40B4-BE49-F238E27FC236}">
                    <a16:creationId xmlns:a16="http://schemas.microsoft.com/office/drawing/2014/main" id="{982CBBE3-8BAA-4A8A-864A-142032452DA9}"/>
                  </a:ext>
                </a:extLst>
              </p:cNvPr>
              <p:cNvSpPr txBox="1">
                <a:spLocks noRot="1" noChangeAspect="1" noMove="1" noResize="1" noEditPoints="1" noAdjustHandles="1" noChangeArrowheads="1" noChangeShapeType="1" noTextEdit="1"/>
              </p:cNvSpPr>
              <p:nvPr/>
            </p:nvSpPr>
            <p:spPr>
              <a:xfrm>
                <a:off x="3666440" y="5866509"/>
                <a:ext cx="443382" cy="362984"/>
              </a:xfrm>
              <a:prstGeom prst="rect">
                <a:avLst/>
              </a:prstGeom>
              <a:blipFill>
                <a:blip r:embed="rId20"/>
                <a:stretch>
                  <a:fillRect b="-20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2" name="文本框 181">
                <a:extLst>
                  <a:ext uri="{FF2B5EF4-FFF2-40B4-BE49-F238E27FC236}">
                    <a16:creationId xmlns:a16="http://schemas.microsoft.com/office/drawing/2014/main" id="{E82B0D4C-DCC3-427D-82FF-10162DD83C48}"/>
                  </a:ext>
                </a:extLst>
              </p:cNvPr>
              <p:cNvSpPr txBox="1"/>
              <p:nvPr/>
            </p:nvSpPr>
            <p:spPr>
              <a:xfrm>
                <a:off x="5754045" y="5893103"/>
                <a:ext cx="443382" cy="36298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1" i="1" dirty="0" smtClean="0">
                          <a:solidFill>
                            <a:srgbClr val="FF0000"/>
                          </a:solidFill>
                          <a:latin typeface="Cambria Math" panose="02040503050406030204" pitchFamily="18" charset="0"/>
                          <a:ea typeface="黑体" panose="02010609060101010101" pitchFamily="49" charset="-122"/>
                        </a:rPr>
                        <m:t>𝒍</m:t>
                      </m:r>
                      <m:r>
                        <a:rPr lang="en-US" altLang="zh-CN" b="1" i="1" baseline="-25000" dirty="0" smtClean="0">
                          <a:solidFill>
                            <a:srgbClr val="FF0000"/>
                          </a:solidFill>
                          <a:latin typeface="Cambria Math" panose="02040503050406030204" pitchFamily="18" charset="0"/>
                          <a:ea typeface="黑体" panose="02010609060101010101" pitchFamily="49" charset="-122"/>
                        </a:rPr>
                        <m:t>𝒍</m:t>
                      </m:r>
                    </m:oMath>
                  </m:oMathPara>
                </a14:m>
                <a:endParaRPr lang="zh-CN" altLang="en-US" b="1" baseline="-25000" dirty="0">
                  <a:solidFill>
                    <a:srgbClr val="FF0000"/>
                  </a:solidFill>
                  <a:latin typeface="黑体" panose="02010609060101010101" pitchFamily="49" charset="-122"/>
                  <a:ea typeface="黑体" panose="02010609060101010101" pitchFamily="49" charset="-122"/>
                </a:endParaRPr>
              </a:p>
            </p:txBody>
          </p:sp>
        </mc:Choice>
        <mc:Fallback xmlns="">
          <p:sp>
            <p:nvSpPr>
              <p:cNvPr id="182" name="文本框 181">
                <a:extLst>
                  <a:ext uri="{FF2B5EF4-FFF2-40B4-BE49-F238E27FC236}">
                    <a16:creationId xmlns:a16="http://schemas.microsoft.com/office/drawing/2014/main" id="{E82B0D4C-DCC3-427D-82FF-10162DD83C48}"/>
                  </a:ext>
                </a:extLst>
              </p:cNvPr>
              <p:cNvSpPr txBox="1">
                <a:spLocks noRot="1" noChangeAspect="1" noMove="1" noResize="1" noEditPoints="1" noAdjustHandles="1" noChangeArrowheads="1" noChangeShapeType="1" noTextEdit="1"/>
              </p:cNvSpPr>
              <p:nvPr/>
            </p:nvSpPr>
            <p:spPr>
              <a:xfrm>
                <a:off x="5754045" y="5893103"/>
                <a:ext cx="443382" cy="362984"/>
              </a:xfrm>
              <a:prstGeom prst="rect">
                <a:avLst/>
              </a:prstGeom>
              <a:blipFill>
                <a:blip r:embed="rId21"/>
                <a:stretch>
                  <a:fillRect b="-3390"/>
                </a:stretch>
              </a:blipFill>
            </p:spPr>
            <p:txBody>
              <a:bodyPr/>
              <a:lstStyle/>
              <a:p>
                <a:r>
                  <a:rPr lang="zh-CN" altLang="en-US">
                    <a:noFill/>
                  </a:rPr>
                  <a:t> </a:t>
                </a:r>
              </a:p>
            </p:txBody>
          </p:sp>
        </mc:Fallback>
      </mc:AlternateContent>
      <p:sp>
        <p:nvSpPr>
          <p:cNvPr id="183" name="矩形 182">
            <a:extLst>
              <a:ext uri="{FF2B5EF4-FFF2-40B4-BE49-F238E27FC236}">
                <a16:creationId xmlns:a16="http://schemas.microsoft.com/office/drawing/2014/main" id="{F43FB10C-F579-404E-9154-8271DAD396F7}"/>
              </a:ext>
            </a:extLst>
          </p:cNvPr>
          <p:cNvSpPr/>
          <p:nvPr/>
        </p:nvSpPr>
        <p:spPr>
          <a:xfrm>
            <a:off x="805153" y="4759821"/>
            <a:ext cx="901481" cy="1481809"/>
          </a:xfrm>
          <a:prstGeom prst="rect">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84" name="文本框 183">
            <a:extLst>
              <a:ext uri="{FF2B5EF4-FFF2-40B4-BE49-F238E27FC236}">
                <a16:creationId xmlns:a16="http://schemas.microsoft.com/office/drawing/2014/main" id="{A8B490C8-AEEF-4F50-8670-9F160627B006}"/>
              </a:ext>
            </a:extLst>
          </p:cNvPr>
          <p:cNvSpPr txBox="1"/>
          <p:nvPr/>
        </p:nvSpPr>
        <p:spPr>
          <a:xfrm>
            <a:off x="1372359" y="4699343"/>
            <a:ext cx="443382" cy="369332"/>
          </a:xfrm>
          <a:prstGeom prst="rect">
            <a:avLst/>
          </a:prstGeom>
          <a:noFill/>
        </p:spPr>
        <p:txBody>
          <a:bodyPr wrap="square" rtlCol="0">
            <a:spAutoFit/>
          </a:bodyPr>
          <a:lstStyle/>
          <a:p>
            <a:r>
              <a:rPr lang="en-US" altLang="zh-CN" b="1" dirty="0">
                <a:solidFill>
                  <a:srgbClr val="FF0000"/>
                </a:solidFill>
                <a:latin typeface="黑体" panose="02010609060101010101" pitchFamily="49" charset="-122"/>
                <a:ea typeface="黑体" panose="02010609060101010101" pitchFamily="49" charset="-122"/>
              </a:rPr>
              <a:t>U</a:t>
            </a:r>
            <a:r>
              <a:rPr lang="en-US" altLang="zh-CN" b="1" baseline="-25000" dirty="0">
                <a:solidFill>
                  <a:srgbClr val="FF0000"/>
                </a:solidFill>
                <a:latin typeface="黑体" panose="02010609060101010101" pitchFamily="49" charset="-122"/>
                <a:ea typeface="黑体" panose="02010609060101010101" pitchFamily="49" charset="-122"/>
              </a:rPr>
              <a:t>1</a:t>
            </a:r>
            <a:endParaRPr lang="zh-CN" altLang="en-US" b="1" baseline="-25000" dirty="0">
              <a:solidFill>
                <a:srgbClr val="FF0000"/>
              </a:solidFill>
              <a:latin typeface="黑体" panose="02010609060101010101" pitchFamily="49" charset="-122"/>
              <a:ea typeface="黑体" panose="02010609060101010101" pitchFamily="49" charset="-122"/>
            </a:endParaRPr>
          </a:p>
        </p:txBody>
      </p:sp>
      <p:sp>
        <p:nvSpPr>
          <p:cNvPr id="185" name="矩形 184">
            <a:extLst>
              <a:ext uri="{FF2B5EF4-FFF2-40B4-BE49-F238E27FC236}">
                <a16:creationId xmlns:a16="http://schemas.microsoft.com/office/drawing/2014/main" id="{3AA6C23B-6B74-4451-9380-944F5B059EF4}"/>
              </a:ext>
            </a:extLst>
          </p:cNvPr>
          <p:cNvSpPr/>
          <p:nvPr/>
        </p:nvSpPr>
        <p:spPr>
          <a:xfrm>
            <a:off x="1866037" y="4801865"/>
            <a:ext cx="2100427" cy="1481809"/>
          </a:xfrm>
          <a:prstGeom prst="rect">
            <a:avLst/>
          </a:prstGeom>
          <a:no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a:p>
        </p:txBody>
      </p:sp>
      <p:sp>
        <p:nvSpPr>
          <p:cNvPr id="186" name="矩形 185">
            <a:extLst>
              <a:ext uri="{FF2B5EF4-FFF2-40B4-BE49-F238E27FC236}">
                <a16:creationId xmlns:a16="http://schemas.microsoft.com/office/drawing/2014/main" id="{F43FB10C-F579-404E-9154-8271DAD396F7}"/>
              </a:ext>
            </a:extLst>
          </p:cNvPr>
          <p:cNvSpPr/>
          <p:nvPr/>
        </p:nvSpPr>
        <p:spPr>
          <a:xfrm>
            <a:off x="4105922" y="4812485"/>
            <a:ext cx="901481" cy="1481809"/>
          </a:xfrm>
          <a:prstGeom prst="rect">
            <a:avLst/>
          </a:prstGeom>
          <a:noFill/>
        </p:spPr>
        <p:style>
          <a:lnRef idx="2">
            <a:schemeClr val="accent3">
              <a:shade val="50000"/>
            </a:schemeClr>
          </a:lnRef>
          <a:fillRef idx="1">
            <a:schemeClr val="accent3"/>
          </a:fillRef>
          <a:effectRef idx="0">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sp>
        <p:nvSpPr>
          <p:cNvPr id="187" name="矩形 186">
            <a:extLst>
              <a:ext uri="{FF2B5EF4-FFF2-40B4-BE49-F238E27FC236}">
                <a16:creationId xmlns:a16="http://schemas.microsoft.com/office/drawing/2014/main" id="{F43FB10C-F579-404E-9154-8271DAD396F7}"/>
              </a:ext>
            </a:extLst>
          </p:cNvPr>
          <p:cNvSpPr/>
          <p:nvPr/>
        </p:nvSpPr>
        <p:spPr>
          <a:xfrm>
            <a:off x="5239711" y="4801864"/>
            <a:ext cx="1687506" cy="1481809"/>
          </a:xfrm>
          <a:prstGeom prst="rect">
            <a:avLst/>
          </a:prstGeom>
          <a:noFill/>
        </p:spPr>
        <p:style>
          <a:lnRef idx="2">
            <a:schemeClr val="accent3">
              <a:shade val="50000"/>
            </a:schemeClr>
          </a:lnRef>
          <a:fillRef idx="1">
            <a:schemeClr val="accent3"/>
          </a:fillRef>
          <a:effectRef idx="0">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a:endParaRPr lang="zh-CN" altLang="en-US"/>
          </a:p>
        </p:txBody>
      </p:sp>
    </p:spTree>
    <p:extLst>
      <p:ext uri="{BB962C8B-B14F-4D97-AF65-F5344CB8AC3E}">
        <p14:creationId xmlns:p14="http://schemas.microsoft.com/office/powerpoint/2010/main" val="36578201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7145C94-C345-4335-A5FD-5C5A874C7240}"/>
              </a:ext>
            </a:extLst>
          </p:cNvPr>
          <p:cNvSpPr txBox="1"/>
          <p:nvPr/>
        </p:nvSpPr>
        <p:spPr>
          <a:xfrm>
            <a:off x="137804" y="188649"/>
            <a:ext cx="4711987"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cs typeface="Arial" pitchFamily="34" charset="0"/>
              </a:rPr>
              <a:t>问题建模（同构情况下）</a:t>
            </a:r>
          </a:p>
        </p:txBody>
      </p:sp>
      <p:pic>
        <p:nvPicPr>
          <p:cNvPr id="5" name="图片 2">
            <a:extLst>
              <a:ext uri="{FF2B5EF4-FFF2-40B4-BE49-F238E27FC236}">
                <a16:creationId xmlns:a16="http://schemas.microsoft.com/office/drawing/2014/main" id="{B024A988-0020-4289-966A-3645C47D9FF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9761" y="74036"/>
            <a:ext cx="738131" cy="738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graphicFrame>
            <p:nvGraphicFramePr>
              <p:cNvPr id="2" name="表格 1">
                <a:extLst>
                  <a:ext uri="{FF2B5EF4-FFF2-40B4-BE49-F238E27FC236}">
                    <a16:creationId xmlns:a16="http://schemas.microsoft.com/office/drawing/2014/main" id="{B5820A1B-8A0A-4837-951A-36C323B56C9B}"/>
                  </a:ext>
                </a:extLst>
              </p:cNvPr>
              <p:cNvGraphicFramePr>
                <a:graphicFrameLocks noGrp="1"/>
              </p:cNvGraphicFramePr>
              <p:nvPr>
                <p:extLst>
                  <p:ext uri="{D42A27DB-BD31-4B8C-83A1-F6EECF244321}">
                    <p14:modId xmlns:p14="http://schemas.microsoft.com/office/powerpoint/2010/main" val="2467911503"/>
                  </p:ext>
                </p:extLst>
              </p:nvPr>
            </p:nvGraphicFramePr>
            <p:xfrm>
              <a:off x="223387" y="1688933"/>
              <a:ext cx="5062698" cy="5130317"/>
            </p:xfrm>
            <a:graphic>
              <a:graphicData uri="http://schemas.openxmlformats.org/drawingml/2006/table">
                <a:tbl>
                  <a:tblPr firstRow="1" bandRow="1">
                    <a:tableStyleId>{5C22544A-7EE6-4342-B048-85BDC9FD1C3A}</a:tableStyleId>
                  </a:tblPr>
                  <a:tblGrid>
                    <a:gridCol w="1347788">
                      <a:extLst>
                        <a:ext uri="{9D8B030D-6E8A-4147-A177-3AD203B41FA5}">
                          <a16:colId xmlns:a16="http://schemas.microsoft.com/office/drawing/2014/main" val="790477348"/>
                        </a:ext>
                      </a:extLst>
                    </a:gridCol>
                    <a:gridCol w="3714910">
                      <a:extLst>
                        <a:ext uri="{9D8B030D-6E8A-4147-A177-3AD203B41FA5}">
                          <a16:colId xmlns:a16="http://schemas.microsoft.com/office/drawing/2014/main" val="1290301340"/>
                        </a:ext>
                      </a:extLst>
                    </a:gridCol>
                  </a:tblGrid>
                  <a:tr h="382929">
                    <a:tc>
                      <a:txBody>
                        <a:bodyPr/>
                        <a:lstStyle/>
                        <a:p>
                          <a:pPr algn="ctr"/>
                          <a:r>
                            <a:rPr lang="en-US" altLang="zh-CN" sz="1800" dirty="0">
                              <a:latin typeface="Times New Roman" panose="02020603050405020304" pitchFamily="18" charset="0"/>
                              <a:cs typeface="Times New Roman" panose="02020603050405020304" pitchFamily="18" charset="0"/>
                            </a:rPr>
                            <a:t>Symbol</a:t>
                          </a:r>
                          <a:endParaRPr lang="zh-CN" altLang="en-US" sz="18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800" b="1" kern="1200" dirty="0">
                              <a:solidFill>
                                <a:schemeClr val="lt1"/>
                              </a:solidFill>
                              <a:latin typeface="Times New Roman" panose="02020603050405020304" pitchFamily="18" charset="0"/>
                              <a:ea typeface="+mn-ea"/>
                              <a:cs typeface="Times New Roman" panose="02020603050405020304" pitchFamily="18" charset="0"/>
                            </a:rPr>
                            <a:t>Meaning</a:t>
                          </a:r>
                          <a:endParaRPr lang="zh-CN" altLang="en-US" sz="1800" b="1" kern="1200" dirty="0">
                            <a:solidFill>
                              <a:schemeClr val="lt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187915835"/>
                      </a:ext>
                    </a:extLst>
                  </a:tr>
                  <a:tr h="382929">
                    <a:tc>
                      <a:txBody>
                        <a:bodyPr/>
                        <a:lstStyle/>
                        <a:p>
                          <a:pPr algn="ctr"/>
                          <a:r>
                            <a:rPr lang="en-US" altLang="zh-CN" sz="1800" kern="1200" dirty="0">
                              <a:solidFill>
                                <a:schemeClr val="dk1"/>
                              </a:solidFill>
                              <a:latin typeface="黑体" panose="02010609060101010101" pitchFamily="49" charset="-122"/>
                              <a:ea typeface="黑体" panose="02010609060101010101" pitchFamily="49" charset="-122"/>
                              <a:cs typeface="+mn-cs"/>
                            </a:rPr>
                            <a:t>N</a:t>
                          </a:r>
                          <a:endParaRPr lang="zh-CN" altLang="en-US" sz="1800" kern="1200" dirty="0">
                            <a:solidFill>
                              <a:schemeClr val="dk1"/>
                            </a:solidFill>
                            <a:latin typeface="黑体" panose="02010609060101010101" pitchFamily="49" charset="-122"/>
                            <a:ea typeface="黑体" panose="02010609060101010101" pitchFamily="49" charset="-122"/>
                            <a:cs typeface="+mn-cs"/>
                          </a:endParaRPr>
                        </a:p>
                      </a:txBody>
                      <a:tcPr/>
                    </a:tc>
                    <a:tc>
                      <a:txBody>
                        <a:bodyPr/>
                        <a:lstStyle/>
                        <a:p>
                          <a:pPr algn="ctr"/>
                          <a:r>
                            <a:rPr lang="zh-CN" altLang="en-US" sz="1800" kern="1200" dirty="0">
                              <a:solidFill>
                                <a:schemeClr val="dk1"/>
                              </a:solidFill>
                              <a:latin typeface="黑体" panose="02010609060101010101" pitchFamily="49" charset="-122"/>
                              <a:ea typeface="黑体" panose="02010609060101010101" pitchFamily="49" charset="-122"/>
                              <a:cs typeface="+mn-cs"/>
                            </a:rPr>
                            <a:t>所有边缘云的集合</a:t>
                          </a:r>
                        </a:p>
                      </a:txBody>
                      <a:tcPr/>
                    </a:tc>
                    <a:extLst>
                      <a:ext uri="{0D108BD9-81ED-4DB2-BD59-A6C34878D82A}">
                        <a16:rowId xmlns:a16="http://schemas.microsoft.com/office/drawing/2014/main" val="1396482767"/>
                      </a:ext>
                    </a:extLst>
                  </a:tr>
                  <a:tr h="382929">
                    <a:tc>
                      <a:txBody>
                        <a:bodyPr/>
                        <a:lstStyle/>
                        <a:p>
                          <a:pPr algn="ctr"/>
                          <a:r>
                            <a:rPr lang="en-US" altLang="zh-CN" sz="1800" kern="1200" dirty="0">
                              <a:solidFill>
                                <a:schemeClr val="dk1"/>
                              </a:solidFill>
                              <a:latin typeface="黑体" panose="02010609060101010101" pitchFamily="49" charset="-122"/>
                              <a:ea typeface="黑体" panose="02010609060101010101" pitchFamily="49" charset="-122"/>
                              <a:cs typeface="+mn-cs"/>
                            </a:rPr>
                            <a:t>U</a:t>
                          </a:r>
                          <a:endParaRPr lang="zh-CN" altLang="en-US" sz="1800" kern="1200" dirty="0">
                            <a:solidFill>
                              <a:schemeClr val="dk1"/>
                            </a:solidFill>
                            <a:latin typeface="黑体" panose="02010609060101010101" pitchFamily="49" charset="-122"/>
                            <a:ea typeface="黑体" panose="02010609060101010101" pitchFamily="49" charset="-122"/>
                            <a:cs typeface="+mn-cs"/>
                          </a:endParaRPr>
                        </a:p>
                      </a:txBody>
                      <a:tcPr/>
                    </a:tc>
                    <a:tc>
                      <a:txBody>
                        <a:bodyPr/>
                        <a:lstStyle/>
                        <a:p>
                          <a:pPr algn="ctr"/>
                          <a:r>
                            <a:rPr lang="zh-CN" altLang="en-US" sz="1800" kern="1200" dirty="0">
                              <a:solidFill>
                                <a:schemeClr val="dk1"/>
                              </a:solidFill>
                              <a:latin typeface="黑体" panose="02010609060101010101" pitchFamily="49" charset="-122"/>
                              <a:ea typeface="黑体" panose="02010609060101010101" pitchFamily="49" charset="-122"/>
                              <a:cs typeface="+mn-cs"/>
                            </a:rPr>
                            <a:t>用户请求的集合（即任务）</a:t>
                          </a:r>
                        </a:p>
                      </a:txBody>
                      <a:tcPr/>
                    </a:tc>
                    <a:extLst>
                      <a:ext uri="{0D108BD9-81ED-4DB2-BD59-A6C34878D82A}">
                        <a16:rowId xmlns:a16="http://schemas.microsoft.com/office/drawing/2014/main" val="3585922066"/>
                      </a:ext>
                    </a:extLst>
                  </a:tr>
                  <a:tr h="382929">
                    <a:tc>
                      <a:txBody>
                        <a:bodyPr/>
                        <a:lstStyle/>
                        <a:p>
                          <a:pPr algn="ctr"/>
                          <a:r>
                            <a:rPr lang="en-US" altLang="zh-CN" sz="1800" kern="1200" dirty="0">
                              <a:solidFill>
                                <a:schemeClr val="dk1"/>
                              </a:solidFill>
                              <a:latin typeface="黑体" panose="02010609060101010101" pitchFamily="49" charset="-122"/>
                              <a:ea typeface="黑体" panose="02010609060101010101" pitchFamily="49" charset="-122"/>
                              <a:cs typeface="+mn-cs"/>
                            </a:rPr>
                            <a:t>L</a:t>
                          </a:r>
                          <a:endParaRPr lang="zh-CN" altLang="en-US" sz="1800" kern="1200" dirty="0">
                            <a:solidFill>
                              <a:schemeClr val="dk1"/>
                            </a:solidFill>
                            <a:latin typeface="黑体" panose="02010609060101010101" pitchFamily="49" charset="-122"/>
                            <a:ea typeface="黑体" panose="02010609060101010101" pitchFamily="49" charset="-122"/>
                            <a:cs typeface="+mn-cs"/>
                          </a:endParaRPr>
                        </a:p>
                      </a:txBody>
                      <a:tcPr/>
                    </a:tc>
                    <a:tc>
                      <a:txBody>
                        <a:bodyPr/>
                        <a:lstStyle/>
                        <a:p>
                          <a:pPr algn="ctr"/>
                          <a:r>
                            <a:rPr lang="zh-CN" altLang="en-US" sz="1800" kern="1200" dirty="0">
                              <a:solidFill>
                                <a:schemeClr val="dk1"/>
                              </a:solidFill>
                              <a:latin typeface="黑体" panose="02010609060101010101" pitchFamily="49" charset="-122"/>
                              <a:ea typeface="黑体" panose="02010609060101010101" pitchFamily="49" charset="-122"/>
                              <a:cs typeface="+mn-cs"/>
                            </a:rPr>
                            <a:t>所有可能的服务集合（即模型）</a:t>
                          </a:r>
                        </a:p>
                      </a:txBody>
                      <a:tcPr/>
                    </a:tc>
                    <a:extLst>
                      <a:ext uri="{0D108BD9-81ED-4DB2-BD59-A6C34878D82A}">
                        <a16:rowId xmlns:a16="http://schemas.microsoft.com/office/drawing/2014/main" val="1682712724"/>
                      </a:ext>
                    </a:extLst>
                  </a:tr>
                  <a:tr h="382929">
                    <a:tc>
                      <a:txBody>
                        <a:bodyPr/>
                        <a:lstStyle/>
                        <a:p>
                          <a:pPr algn="ctr"/>
                          <a:r>
                            <a:rPr lang="en-US" altLang="zh-CN" sz="1800" kern="1200" dirty="0">
                              <a:solidFill>
                                <a:schemeClr val="dk1"/>
                              </a:solidFill>
                              <a:latin typeface="黑体" panose="02010609060101010101" pitchFamily="49" charset="-122"/>
                              <a:ea typeface="黑体" panose="02010609060101010101" pitchFamily="49" charset="-122"/>
                              <a:cs typeface="+mn-cs"/>
                            </a:rPr>
                            <a:t>n</a:t>
                          </a:r>
                          <a:r>
                            <a:rPr lang="en-US" altLang="zh-CN" sz="1800" kern="1200" baseline="-25000" dirty="0">
                              <a:solidFill>
                                <a:schemeClr val="dk1"/>
                              </a:solidFill>
                              <a:latin typeface="黑体" panose="02010609060101010101" pitchFamily="49" charset="-122"/>
                              <a:ea typeface="黑体" panose="02010609060101010101" pitchFamily="49" charset="-122"/>
                              <a:cs typeface="+mn-cs"/>
                            </a:rPr>
                            <a:t>u</a:t>
                          </a:r>
                          <a:r>
                            <a:rPr lang="en-US" altLang="zh-CN" sz="1800" kern="1200" baseline="0" dirty="0">
                              <a:solidFill>
                                <a:schemeClr val="dk1"/>
                              </a:solidFill>
                              <a:latin typeface="黑体" panose="02010609060101010101" pitchFamily="49" charset="-122"/>
                              <a:ea typeface="黑体" panose="02010609060101010101" pitchFamily="49" charset="-122"/>
                              <a:cs typeface="+mn-cs"/>
                            </a:rPr>
                            <a:t>∈N</a:t>
                          </a:r>
                          <a:endParaRPr lang="zh-CN" altLang="en-US" sz="1800" kern="1200" baseline="0" dirty="0">
                            <a:solidFill>
                              <a:schemeClr val="dk1"/>
                            </a:solidFill>
                            <a:latin typeface="黑体" panose="02010609060101010101" pitchFamily="49" charset="-122"/>
                            <a:ea typeface="黑体" panose="02010609060101010101" pitchFamily="49" charset="-122"/>
                            <a:cs typeface="+mn-cs"/>
                          </a:endParaRPr>
                        </a:p>
                      </a:txBody>
                      <a:tcPr/>
                    </a:tc>
                    <a:tc>
                      <a:txBody>
                        <a:bodyPr/>
                        <a:lstStyle/>
                        <a:p>
                          <a:pPr algn="ctr"/>
                          <a:r>
                            <a:rPr lang="zh-CN" altLang="en-US" sz="1800" kern="1200" dirty="0">
                              <a:solidFill>
                                <a:schemeClr val="dk1"/>
                              </a:solidFill>
                              <a:latin typeface="黑体" panose="02010609060101010101" pitchFamily="49" charset="-122"/>
                              <a:ea typeface="黑体" panose="02010609060101010101" pitchFamily="49" charset="-122"/>
                              <a:cs typeface="+mn-cs"/>
                            </a:rPr>
                            <a:t>覆盖用户</a:t>
                          </a:r>
                          <a:r>
                            <a:rPr lang="en-US" altLang="zh-CN" sz="1800" kern="1200" dirty="0">
                              <a:solidFill>
                                <a:schemeClr val="dk1"/>
                              </a:solidFill>
                              <a:latin typeface="黑体" panose="02010609060101010101" pitchFamily="49" charset="-122"/>
                              <a:ea typeface="黑体" panose="02010609060101010101" pitchFamily="49" charset="-122"/>
                              <a:cs typeface="+mn-cs"/>
                            </a:rPr>
                            <a:t>u</a:t>
                          </a:r>
                          <a:r>
                            <a:rPr lang="zh-CN" altLang="en-US" sz="1800" kern="1200" dirty="0">
                              <a:solidFill>
                                <a:schemeClr val="dk1"/>
                              </a:solidFill>
                              <a:latin typeface="黑体" panose="02010609060101010101" pitchFamily="49" charset="-122"/>
                              <a:ea typeface="黑体" panose="02010609060101010101" pitchFamily="49" charset="-122"/>
                              <a:cs typeface="+mn-cs"/>
                            </a:rPr>
                            <a:t>的边缘云（直接连接）</a:t>
                          </a:r>
                        </a:p>
                      </a:txBody>
                      <a:tcPr/>
                    </a:tc>
                    <a:extLst>
                      <a:ext uri="{0D108BD9-81ED-4DB2-BD59-A6C34878D82A}">
                        <a16:rowId xmlns:a16="http://schemas.microsoft.com/office/drawing/2014/main" val="119065870"/>
                      </a:ext>
                    </a:extLst>
                  </a:tr>
                  <a:tr h="382929">
                    <a:tc>
                      <a:txBody>
                        <a:bodyPr/>
                        <a:lstStyle/>
                        <a:p>
                          <a:pPr algn="ctr"/>
                          <a:r>
                            <a:rPr lang="en-US" altLang="zh-CN" sz="1800" kern="1200" dirty="0">
                              <a:solidFill>
                                <a:schemeClr val="dk1"/>
                              </a:solidFill>
                              <a:latin typeface="黑体" panose="02010609060101010101" pitchFamily="49" charset="-122"/>
                              <a:ea typeface="黑体" panose="02010609060101010101" pitchFamily="49" charset="-122"/>
                              <a:cs typeface="+mn-cs"/>
                            </a:rPr>
                            <a:t>l</a:t>
                          </a:r>
                          <a:r>
                            <a:rPr lang="en-US" altLang="zh-CN" sz="1800" kern="1200" baseline="-25000" dirty="0">
                              <a:solidFill>
                                <a:schemeClr val="dk1"/>
                              </a:solidFill>
                              <a:latin typeface="黑体" panose="02010609060101010101" pitchFamily="49" charset="-122"/>
                              <a:ea typeface="黑体" panose="02010609060101010101" pitchFamily="49" charset="-122"/>
                              <a:cs typeface="+mn-cs"/>
                            </a:rPr>
                            <a:t>u</a:t>
                          </a:r>
                          <a:r>
                            <a:rPr lang="en-US" altLang="zh-CN" sz="1800" kern="1200" baseline="0" dirty="0">
                              <a:solidFill>
                                <a:schemeClr val="dk1"/>
                              </a:solidFill>
                              <a:latin typeface="黑体" panose="02010609060101010101" pitchFamily="49" charset="-122"/>
                              <a:ea typeface="黑体" panose="02010609060101010101" pitchFamily="49" charset="-122"/>
                              <a:cs typeface="+mn-cs"/>
                            </a:rPr>
                            <a:t>∈L</a:t>
                          </a:r>
                          <a:endParaRPr lang="zh-CN" altLang="en-US" sz="1800" kern="1200" dirty="0">
                            <a:solidFill>
                              <a:schemeClr val="dk1"/>
                            </a:solidFill>
                            <a:latin typeface="黑体" panose="02010609060101010101" pitchFamily="49" charset="-122"/>
                            <a:ea typeface="黑体" panose="02010609060101010101" pitchFamily="49" charset="-122"/>
                            <a:cs typeface="+mn-cs"/>
                          </a:endParaRPr>
                        </a:p>
                      </a:txBody>
                      <a:tcPr/>
                    </a:tc>
                    <a:tc>
                      <a:txBody>
                        <a:bodyPr/>
                        <a:lstStyle/>
                        <a:p>
                          <a:pPr algn="ctr"/>
                          <a:r>
                            <a:rPr lang="zh-CN" altLang="en-US" sz="1800" kern="1200" dirty="0">
                              <a:solidFill>
                                <a:schemeClr val="dk1"/>
                              </a:solidFill>
                              <a:latin typeface="黑体" panose="02010609060101010101" pitchFamily="49" charset="-122"/>
                              <a:ea typeface="黑体" panose="02010609060101010101" pitchFamily="49" charset="-122"/>
                              <a:cs typeface="+mn-cs"/>
                            </a:rPr>
                            <a:t>任务</a:t>
                          </a:r>
                          <a:r>
                            <a:rPr lang="en-US" altLang="zh-CN" sz="1800" kern="1200" dirty="0">
                              <a:solidFill>
                                <a:schemeClr val="dk1"/>
                              </a:solidFill>
                              <a:latin typeface="黑体" panose="02010609060101010101" pitchFamily="49" charset="-122"/>
                              <a:ea typeface="黑体" panose="02010609060101010101" pitchFamily="49" charset="-122"/>
                              <a:cs typeface="+mn-cs"/>
                            </a:rPr>
                            <a:t>u</a:t>
                          </a:r>
                          <a:r>
                            <a:rPr lang="zh-CN" altLang="en-US" sz="1800" kern="1200" dirty="0">
                              <a:solidFill>
                                <a:schemeClr val="dk1"/>
                              </a:solidFill>
                              <a:latin typeface="黑体" panose="02010609060101010101" pitchFamily="49" charset="-122"/>
                              <a:ea typeface="黑体" panose="02010609060101010101" pitchFamily="49" charset="-122"/>
                              <a:cs typeface="+mn-cs"/>
                            </a:rPr>
                            <a:t>所请求的服务</a:t>
                          </a:r>
                        </a:p>
                      </a:txBody>
                      <a:tcPr/>
                    </a:tc>
                    <a:extLst>
                      <a:ext uri="{0D108BD9-81ED-4DB2-BD59-A6C34878D82A}">
                        <a16:rowId xmlns:a16="http://schemas.microsoft.com/office/drawing/2014/main" val="2173833400"/>
                      </a:ext>
                    </a:extLst>
                  </a:tr>
                  <a:tr h="382929">
                    <a:tc>
                      <a:txBody>
                        <a:bodyPr/>
                        <a:lstStyle/>
                        <a:p>
                          <a:pPr algn="ctr"/>
                          <a14:m>
                            <m:oMathPara xmlns:m="http://schemas.openxmlformats.org/officeDocument/2006/math">
                              <m:oMathParaPr>
                                <m:jc m:val="centerGroup"/>
                              </m:oMathParaPr>
                              <m:oMath xmlns:m="http://schemas.openxmlformats.org/officeDocument/2006/math">
                                <m:r>
                                  <a:rPr lang="en-US" altLang="zh-CN" sz="1800" b="0" i="1" kern="1200" smtClean="0">
                                    <a:solidFill>
                                      <a:schemeClr val="dk1"/>
                                    </a:solidFill>
                                    <a:latin typeface="Cambria Math" panose="02040503050406030204" pitchFamily="18" charset="0"/>
                                    <a:ea typeface="+mn-ea"/>
                                    <a:cs typeface="+mn-cs"/>
                                  </a:rPr>
                                  <m:t>𝑁</m:t>
                                </m:r>
                                <m:r>
                                  <m:rPr>
                                    <m:sty m:val="p"/>
                                  </m:rPr>
                                  <a:rPr lang="en-US" altLang="zh-CN" sz="1800" b="0" i="1" kern="1200" baseline="-25000" smtClean="0">
                                    <a:solidFill>
                                      <a:schemeClr val="dk1"/>
                                    </a:solidFill>
                                    <a:latin typeface="Cambria Math" panose="02040503050406030204" pitchFamily="18" charset="0"/>
                                    <a:ea typeface="+mn-ea"/>
                                    <a:cs typeface="+mn-cs"/>
                                  </a:rPr>
                                  <m:t>u</m:t>
                                </m:r>
                                <m:r>
                                  <a:rPr lang="en-US" altLang="zh-CN" sz="1800" b="0" i="1" kern="1200" smtClean="0">
                                    <a:solidFill>
                                      <a:schemeClr val="dk1"/>
                                    </a:solidFill>
                                    <a:latin typeface="Cambria Math" panose="02040503050406030204" pitchFamily="18" charset="0"/>
                                    <a:ea typeface="Cambria Math" panose="02040503050406030204" pitchFamily="18" charset="0"/>
                                    <a:cs typeface="+mn-cs"/>
                                  </a:rPr>
                                  <m:t>⊆</m:t>
                                </m:r>
                                <m:r>
                                  <a:rPr lang="en-US" altLang="zh-CN" sz="1800" b="0" i="1" kern="1200" smtClean="0">
                                    <a:solidFill>
                                      <a:schemeClr val="dk1"/>
                                    </a:solidFill>
                                    <a:latin typeface="Cambria Math" panose="02040503050406030204" pitchFamily="18" charset="0"/>
                                    <a:ea typeface="Cambria Math" panose="02040503050406030204" pitchFamily="18" charset="0"/>
                                    <a:cs typeface="+mn-cs"/>
                                  </a:rPr>
                                  <m:t>𝑁</m:t>
                                </m:r>
                              </m:oMath>
                            </m:oMathPara>
                          </a14:m>
                          <a:endParaRPr lang="zh-CN" altLang="en-US" sz="1800" kern="1200" dirty="0">
                            <a:solidFill>
                              <a:schemeClr val="dk1"/>
                            </a:solidFill>
                            <a:latin typeface="黑体" panose="02010609060101010101" pitchFamily="49" charset="-122"/>
                            <a:ea typeface="黑体" panose="02010609060101010101" pitchFamily="49" charset="-122"/>
                            <a:cs typeface="+mn-cs"/>
                          </a:endParaRPr>
                        </a:p>
                      </a:txBody>
                      <a:tcPr/>
                    </a:tc>
                    <a:tc>
                      <a:txBody>
                        <a:bodyPr/>
                        <a:lstStyle/>
                        <a:p>
                          <a:pPr algn="ctr"/>
                          <a:r>
                            <a:rPr lang="zh-CN" altLang="en-US" sz="1800" kern="1200" dirty="0">
                              <a:solidFill>
                                <a:schemeClr val="dk1"/>
                              </a:solidFill>
                              <a:latin typeface="黑体" panose="02010609060101010101" pitchFamily="49" charset="-122"/>
                              <a:ea typeface="黑体" panose="02010609060101010101" pitchFamily="49" charset="-122"/>
                              <a:cs typeface="+mn-cs"/>
                            </a:rPr>
                            <a:t>根据资源条件，</a:t>
                          </a:r>
                          <a:endParaRPr lang="en-US" altLang="zh-CN" sz="1800" kern="1200" dirty="0">
                            <a:solidFill>
                              <a:schemeClr val="dk1"/>
                            </a:solidFill>
                            <a:latin typeface="黑体" panose="02010609060101010101" pitchFamily="49" charset="-122"/>
                            <a:ea typeface="黑体" panose="02010609060101010101" pitchFamily="49" charset="-122"/>
                            <a:cs typeface="+mn-cs"/>
                          </a:endParaRPr>
                        </a:p>
                        <a:p>
                          <a:pPr algn="ctr"/>
                          <a:r>
                            <a:rPr lang="zh-CN" altLang="en-US" sz="1800" kern="1200" dirty="0">
                              <a:solidFill>
                                <a:schemeClr val="dk1"/>
                              </a:solidFill>
                              <a:latin typeface="黑体" panose="02010609060101010101" pitchFamily="49" charset="-122"/>
                              <a:ea typeface="黑体" panose="02010609060101010101" pitchFamily="49" charset="-122"/>
                              <a:cs typeface="+mn-cs"/>
                            </a:rPr>
                            <a:t>可为</a:t>
                          </a:r>
                          <a:r>
                            <a:rPr lang="en-US" altLang="zh-CN" sz="1800" kern="1200" dirty="0">
                              <a:solidFill>
                                <a:schemeClr val="dk1"/>
                              </a:solidFill>
                              <a:latin typeface="黑体" panose="02010609060101010101" pitchFamily="49" charset="-122"/>
                              <a:ea typeface="黑体" panose="02010609060101010101" pitchFamily="49" charset="-122"/>
                              <a:cs typeface="+mn-cs"/>
                            </a:rPr>
                            <a:t>u</a:t>
                          </a:r>
                          <a:r>
                            <a:rPr lang="zh-CN" altLang="en-US" sz="1800" kern="1200" dirty="0">
                              <a:solidFill>
                                <a:schemeClr val="dk1"/>
                              </a:solidFill>
                              <a:latin typeface="黑体" panose="02010609060101010101" pitchFamily="49" charset="-122"/>
                              <a:ea typeface="黑体" panose="02010609060101010101" pitchFamily="49" charset="-122"/>
                              <a:cs typeface="+mn-cs"/>
                            </a:rPr>
                            <a:t>提供服务的边缘云候选集</a:t>
                          </a:r>
                        </a:p>
                      </a:txBody>
                      <a:tcPr/>
                    </a:tc>
                    <a:extLst>
                      <a:ext uri="{0D108BD9-81ED-4DB2-BD59-A6C34878D82A}">
                        <a16:rowId xmlns:a16="http://schemas.microsoft.com/office/drawing/2014/main" val="3237724260"/>
                      </a:ext>
                    </a:extLst>
                  </a:tr>
                  <a:tr h="382929">
                    <a:tc>
                      <a:txBody>
                        <a:bodyPr/>
                        <a:lstStyle/>
                        <a:p>
                          <a:pPr algn="ctr"/>
                          <a:r>
                            <a:rPr lang="en-US" altLang="zh-CN" sz="1800" kern="1200" dirty="0">
                              <a:solidFill>
                                <a:schemeClr val="dk1"/>
                              </a:solidFill>
                              <a:latin typeface="黑体" panose="02010609060101010101" pitchFamily="49" charset="-122"/>
                              <a:ea typeface="黑体" panose="02010609060101010101" pitchFamily="49" charset="-122"/>
                              <a:cs typeface="+mn-cs"/>
                            </a:rPr>
                            <a:t>a</a:t>
                          </a:r>
                          <a:r>
                            <a:rPr lang="en-US" altLang="zh-CN" sz="1800" kern="1200" baseline="-25000" dirty="0">
                              <a:solidFill>
                                <a:schemeClr val="dk1"/>
                              </a:solidFill>
                              <a:latin typeface="黑体" panose="02010609060101010101" pitchFamily="49" charset="-122"/>
                              <a:ea typeface="黑体" panose="02010609060101010101" pitchFamily="49" charset="-122"/>
                              <a:cs typeface="+mn-cs"/>
                            </a:rPr>
                            <a:t>un</a:t>
                          </a:r>
                          <a:r>
                            <a:rPr lang="en-US" altLang="zh-CN" sz="1800" kern="1200" baseline="0" dirty="0">
                              <a:solidFill>
                                <a:schemeClr val="dk1"/>
                              </a:solidFill>
                              <a:latin typeface="黑体" panose="02010609060101010101" pitchFamily="49" charset="-122"/>
                              <a:ea typeface="黑体" panose="02010609060101010101" pitchFamily="49" charset="-122"/>
                              <a:cs typeface="+mn-cs"/>
                            </a:rPr>
                            <a:t>∈{0,1}</a:t>
                          </a:r>
                          <a:endParaRPr lang="zh-CN" altLang="en-US" sz="1800" kern="1200" dirty="0">
                            <a:solidFill>
                              <a:schemeClr val="dk1"/>
                            </a:solidFill>
                            <a:latin typeface="黑体" panose="02010609060101010101" pitchFamily="49" charset="-122"/>
                            <a:ea typeface="黑体" panose="02010609060101010101" pitchFamily="49" charset="-122"/>
                            <a:cs typeface="+mn-cs"/>
                          </a:endParaRPr>
                        </a:p>
                      </a:txBody>
                      <a:tcPr/>
                    </a:tc>
                    <a:tc>
                      <a:txBody>
                        <a:bodyPr/>
                        <a:lstStyle/>
                        <a:p>
                          <a:pPr algn="ctr"/>
                          <a:r>
                            <a:rPr lang="zh-CN" altLang="en-US" sz="1800" kern="1200" dirty="0">
                              <a:solidFill>
                                <a:schemeClr val="dk1"/>
                              </a:solidFill>
                              <a:latin typeface="黑体" panose="02010609060101010101" pitchFamily="49" charset="-122"/>
                              <a:ea typeface="黑体" panose="02010609060101010101" pitchFamily="49" charset="-122"/>
                              <a:cs typeface="+mn-cs"/>
                            </a:rPr>
                            <a:t>边缘云</a:t>
                          </a:r>
                          <a:r>
                            <a:rPr lang="en-US" altLang="zh-CN" sz="1800" kern="1200" dirty="0">
                              <a:solidFill>
                                <a:schemeClr val="dk1"/>
                              </a:solidFill>
                              <a:latin typeface="黑体" panose="02010609060101010101" pitchFamily="49" charset="-122"/>
                              <a:ea typeface="黑体" panose="02010609060101010101" pitchFamily="49" charset="-122"/>
                              <a:cs typeface="+mn-cs"/>
                            </a:rPr>
                            <a:t>n</a:t>
                          </a:r>
                          <a:r>
                            <a:rPr lang="zh-CN" altLang="en-US" sz="1800" kern="1200" dirty="0">
                              <a:solidFill>
                                <a:schemeClr val="dk1"/>
                              </a:solidFill>
                              <a:latin typeface="黑体" panose="02010609060101010101" pitchFamily="49" charset="-122"/>
                              <a:ea typeface="黑体" panose="02010609060101010101" pitchFamily="49" charset="-122"/>
                              <a:cs typeface="+mn-cs"/>
                            </a:rPr>
                            <a:t>是否有足够资源为</a:t>
                          </a:r>
                          <a:r>
                            <a:rPr lang="en-US" altLang="zh-CN" sz="1800" kern="1200" dirty="0">
                              <a:solidFill>
                                <a:schemeClr val="dk1"/>
                              </a:solidFill>
                              <a:latin typeface="黑体" panose="02010609060101010101" pitchFamily="49" charset="-122"/>
                              <a:ea typeface="黑体" panose="02010609060101010101" pitchFamily="49" charset="-122"/>
                              <a:cs typeface="+mn-cs"/>
                            </a:rPr>
                            <a:t>u</a:t>
                          </a:r>
                          <a:r>
                            <a:rPr lang="zh-CN" altLang="en-US" sz="1800" kern="1200" dirty="0">
                              <a:solidFill>
                                <a:schemeClr val="dk1"/>
                              </a:solidFill>
                              <a:latin typeface="黑体" panose="02010609060101010101" pitchFamily="49" charset="-122"/>
                              <a:ea typeface="黑体" panose="02010609060101010101" pitchFamily="49" charset="-122"/>
                              <a:cs typeface="+mn-cs"/>
                            </a:rPr>
                            <a:t>服务</a:t>
                          </a:r>
                        </a:p>
                      </a:txBody>
                      <a:tcPr/>
                    </a:tc>
                    <a:extLst>
                      <a:ext uri="{0D108BD9-81ED-4DB2-BD59-A6C34878D82A}">
                        <a16:rowId xmlns:a16="http://schemas.microsoft.com/office/drawing/2014/main" val="464661607"/>
                      </a:ext>
                    </a:extLst>
                  </a:tr>
                  <a:tr h="382929">
                    <a:tc>
                      <a:txBody>
                        <a:bodyPr/>
                        <a:lstStyle/>
                        <a:p>
                          <a:pPr algn="ctr"/>
                          <a:r>
                            <a:rPr lang="en-US" altLang="zh-CN" sz="1800" kern="1200" dirty="0">
                              <a:solidFill>
                                <a:schemeClr val="dk1"/>
                              </a:solidFill>
                              <a:latin typeface="黑体" panose="02010609060101010101" pitchFamily="49" charset="-122"/>
                              <a:ea typeface="黑体" panose="02010609060101010101" pitchFamily="49" charset="-122"/>
                              <a:cs typeface="+mn-cs"/>
                            </a:rPr>
                            <a:t>U</a:t>
                          </a:r>
                          <a:r>
                            <a:rPr lang="en-US" altLang="zh-CN" sz="1800" kern="1200" baseline="-25000" dirty="0">
                              <a:solidFill>
                                <a:schemeClr val="dk1"/>
                              </a:solidFill>
                              <a:latin typeface="黑体" panose="02010609060101010101" pitchFamily="49" charset="-122"/>
                              <a:ea typeface="黑体" panose="02010609060101010101" pitchFamily="49" charset="-122"/>
                              <a:cs typeface="+mn-cs"/>
                            </a:rPr>
                            <a:t>n</a:t>
                          </a:r>
                          <a:endParaRPr lang="zh-CN" altLang="en-US" sz="1800" kern="1200" baseline="-25000" dirty="0">
                            <a:solidFill>
                              <a:schemeClr val="dk1"/>
                            </a:solidFill>
                            <a:latin typeface="黑体" panose="02010609060101010101" pitchFamily="49" charset="-122"/>
                            <a:ea typeface="黑体" panose="02010609060101010101" pitchFamily="49" charset="-122"/>
                            <a:cs typeface="+mn-cs"/>
                          </a:endParaRPr>
                        </a:p>
                      </a:txBody>
                      <a:tcPr/>
                    </a:tc>
                    <a:tc>
                      <a:txBody>
                        <a:bodyPr/>
                        <a:lstStyle/>
                        <a:p>
                          <a:pPr algn="ctr"/>
                          <a:r>
                            <a:rPr lang="zh-CN" altLang="en-US" sz="1800" kern="1200" dirty="0">
                              <a:solidFill>
                                <a:schemeClr val="dk1"/>
                              </a:solidFill>
                              <a:latin typeface="黑体" panose="02010609060101010101" pitchFamily="49" charset="-122"/>
                              <a:ea typeface="黑体" panose="02010609060101010101" pitchFamily="49" charset="-122"/>
                              <a:cs typeface="+mn-cs"/>
                            </a:rPr>
                            <a:t>边缘云</a:t>
                          </a:r>
                          <a:r>
                            <a:rPr lang="en-US" altLang="zh-CN" sz="1800" kern="1200" dirty="0">
                              <a:solidFill>
                                <a:schemeClr val="dk1"/>
                              </a:solidFill>
                              <a:latin typeface="黑体" panose="02010609060101010101" pitchFamily="49" charset="-122"/>
                              <a:ea typeface="黑体" panose="02010609060101010101" pitchFamily="49" charset="-122"/>
                              <a:cs typeface="+mn-cs"/>
                            </a:rPr>
                            <a:t>n</a:t>
                          </a:r>
                          <a:r>
                            <a:rPr lang="zh-CN" altLang="en-US" sz="1800" kern="1200" dirty="0">
                              <a:solidFill>
                                <a:schemeClr val="dk1"/>
                              </a:solidFill>
                              <a:latin typeface="黑体" panose="02010609060101010101" pitchFamily="49" charset="-122"/>
                              <a:ea typeface="黑体" panose="02010609060101010101" pitchFamily="49" charset="-122"/>
                              <a:cs typeface="+mn-cs"/>
                            </a:rPr>
                            <a:t>直连的用户集合</a:t>
                          </a:r>
                        </a:p>
                      </a:txBody>
                      <a:tcPr/>
                    </a:tc>
                    <a:extLst>
                      <a:ext uri="{0D108BD9-81ED-4DB2-BD59-A6C34878D82A}">
                        <a16:rowId xmlns:a16="http://schemas.microsoft.com/office/drawing/2014/main" val="2226243333"/>
                      </a:ext>
                    </a:extLst>
                  </a:tr>
                  <a:tr h="660947">
                    <a:tc>
                      <a:txBody>
                        <a:bodyPr/>
                        <a:lstStyle/>
                        <a:p>
                          <a:pPr algn="ctr"/>
                          <a:r>
                            <a:rPr lang="en-US" altLang="zh-CN" sz="1800" kern="1200" dirty="0">
                              <a:solidFill>
                                <a:schemeClr val="dk1"/>
                              </a:solidFill>
                              <a:latin typeface="黑体" panose="02010609060101010101" pitchFamily="49" charset="-122"/>
                              <a:ea typeface="黑体" panose="02010609060101010101" pitchFamily="49" charset="-122"/>
                              <a:cs typeface="+mn-cs"/>
                            </a:rPr>
                            <a:t>K,W,R</a:t>
                          </a:r>
                          <a:endParaRPr lang="zh-CN" altLang="en-US" sz="1800" kern="1200" dirty="0">
                            <a:solidFill>
                              <a:schemeClr val="dk1"/>
                            </a:solidFill>
                            <a:latin typeface="黑体" panose="02010609060101010101" pitchFamily="49" charset="-122"/>
                            <a:ea typeface="黑体" panose="02010609060101010101" pitchFamily="49" charset="-122"/>
                            <a:cs typeface="+mn-cs"/>
                          </a:endParaRPr>
                        </a:p>
                      </a:txBody>
                      <a:tcPr/>
                    </a:tc>
                    <a:tc>
                      <a:txBody>
                        <a:bodyPr/>
                        <a:lstStyle/>
                        <a:p>
                          <a:pPr algn="ctr"/>
                          <a:r>
                            <a:rPr lang="zh-CN" altLang="en-US" sz="1800" kern="1200" dirty="0">
                              <a:solidFill>
                                <a:schemeClr val="dk1"/>
                              </a:solidFill>
                              <a:latin typeface="黑体" panose="02010609060101010101" pitchFamily="49" charset="-122"/>
                              <a:ea typeface="黑体" panose="02010609060101010101" pitchFamily="49" charset="-122"/>
                              <a:cs typeface="+mn-cs"/>
                            </a:rPr>
                            <a:t>各边缘云上的通信、计算、存储资源（同构情况下）</a:t>
                          </a:r>
                        </a:p>
                      </a:txBody>
                      <a:tcPr/>
                    </a:tc>
                    <a:extLst>
                      <a:ext uri="{0D108BD9-81ED-4DB2-BD59-A6C34878D82A}">
                        <a16:rowId xmlns:a16="http://schemas.microsoft.com/office/drawing/2014/main" val="2756135648"/>
                      </a:ext>
                    </a:extLst>
                  </a:tr>
                  <a:tr h="382929">
                    <a:tc>
                      <a:txBody>
                        <a:bodyPr/>
                        <a:lstStyle/>
                        <a:p>
                          <a:pPr algn="ctr"/>
                          <a:r>
                            <a:rPr lang="en-US" altLang="zh-CN" sz="1800" kern="1200" dirty="0">
                              <a:solidFill>
                                <a:schemeClr val="dk1"/>
                              </a:solidFill>
                              <a:latin typeface="黑体" panose="02010609060101010101" pitchFamily="49" charset="-122"/>
                              <a:ea typeface="黑体" panose="02010609060101010101" pitchFamily="49" charset="-122"/>
                              <a:cs typeface="+mn-cs"/>
                            </a:rPr>
                            <a:t>x</a:t>
                          </a:r>
                          <a:r>
                            <a:rPr lang="en-US" altLang="zh-CN" sz="1800" kern="1200" baseline="-25000" dirty="0">
                              <a:solidFill>
                                <a:schemeClr val="dk1"/>
                              </a:solidFill>
                              <a:latin typeface="黑体" panose="02010609060101010101" pitchFamily="49" charset="-122"/>
                              <a:ea typeface="黑体" panose="02010609060101010101" pitchFamily="49" charset="-122"/>
                              <a:cs typeface="+mn-cs"/>
                            </a:rPr>
                            <a:t>ln</a:t>
                          </a:r>
                          <a:r>
                            <a:rPr lang="en-US" altLang="zh-CN" sz="1800" kern="1200" baseline="0" dirty="0">
                              <a:solidFill>
                                <a:schemeClr val="dk1"/>
                              </a:solidFill>
                              <a:latin typeface="黑体" panose="02010609060101010101" pitchFamily="49" charset="-122"/>
                              <a:ea typeface="黑体" panose="02010609060101010101" pitchFamily="49" charset="-122"/>
                              <a:cs typeface="+mn-cs"/>
                            </a:rPr>
                            <a:t>∈{0,1}</a:t>
                          </a:r>
                          <a:endParaRPr lang="zh-CN" altLang="en-US" sz="1800" kern="1200" dirty="0">
                            <a:solidFill>
                              <a:schemeClr val="dk1"/>
                            </a:solidFill>
                            <a:latin typeface="黑体" panose="02010609060101010101" pitchFamily="49" charset="-122"/>
                            <a:ea typeface="黑体" panose="02010609060101010101" pitchFamily="49" charset="-122"/>
                            <a:cs typeface="+mn-cs"/>
                          </a:endParaRPr>
                        </a:p>
                      </a:txBody>
                      <a:tcPr/>
                    </a:tc>
                    <a:tc>
                      <a:txBody>
                        <a:bodyPr/>
                        <a:lstStyle/>
                        <a:p>
                          <a:pPr algn="ctr"/>
                          <a:r>
                            <a:rPr lang="zh-CN" altLang="en-US" sz="1800" kern="1200" dirty="0">
                              <a:solidFill>
                                <a:schemeClr val="dk1"/>
                              </a:solidFill>
                              <a:latin typeface="黑体" panose="02010609060101010101" pitchFamily="49" charset="-122"/>
                              <a:ea typeface="黑体" panose="02010609060101010101" pitchFamily="49" charset="-122"/>
                              <a:cs typeface="+mn-cs"/>
                            </a:rPr>
                            <a:t>服务</a:t>
                          </a:r>
                          <a:r>
                            <a:rPr lang="en-US" altLang="zh-CN" sz="1800" kern="1200" dirty="0">
                              <a:solidFill>
                                <a:schemeClr val="dk1"/>
                              </a:solidFill>
                              <a:latin typeface="黑体" panose="02010609060101010101" pitchFamily="49" charset="-122"/>
                              <a:ea typeface="黑体" panose="02010609060101010101" pitchFamily="49" charset="-122"/>
                              <a:cs typeface="+mn-cs"/>
                            </a:rPr>
                            <a:t>l</a:t>
                          </a:r>
                          <a:r>
                            <a:rPr lang="zh-CN" altLang="en-US" sz="1800" kern="1200" dirty="0">
                              <a:solidFill>
                                <a:schemeClr val="dk1"/>
                              </a:solidFill>
                              <a:latin typeface="黑体" panose="02010609060101010101" pitchFamily="49" charset="-122"/>
                              <a:ea typeface="黑体" panose="02010609060101010101" pitchFamily="49" charset="-122"/>
                              <a:cs typeface="+mn-cs"/>
                            </a:rPr>
                            <a:t>是否放置在边缘云</a:t>
                          </a:r>
                          <a:r>
                            <a:rPr lang="en-US" altLang="zh-CN" sz="1800" kern="1200" dirty="0">
                              <a:solidFill>
                                <a:schemeClr val="dk1"/>
                              </a:solidFill>
                              <a:latin typeface="黑体" panose="02010609060101010101" pitchFamily="49" charset="-122"/>
                              <a:ea typeface="黑体" panose="02010609060101010101" pitchFamily="49" charset="-122"/>
                              <a:cs typeface="+mn-cs"/>
                            </a:rPr>
                            <a:t>n</a:t>
                          </a:r>
                          <a:r>
                            <a:rPr lang="zh-CN" altLang="en-US" sz="1800" kern="1200" dirty="0">
                              <a:solidFill>
                                <a:schemeClr val="dk1"/>
                              </a:solidFill>
                              <a:latin typeface="黑体" panose="02010609060101010101" pitchFamily="49" charset="-122"/>
                              <a:ea typeface="黑体" panose="02010609060101010101" pitchFamily="49" charset="-122"/>
                              <a:cs typeface="+mn-cs"/>
                            </a:rPr>
                            <a:t>上</a:t>
                          </a:r>
                        </a:p>
                      </a:txBody>
                      <a:tcPr/>
                    </a:tc>
                    <a:extLst>
                      <a:ext uri="{0D108BD9-81ED-4DB2-BD59-A6C34878D82A}">
                        <a16:rowId xmlns:a16="http://schemas.microsoft.com/office/drawing/2014/main" val="2046272501"/>
                      </a:ext>
                    </a:extLst>
                  </a:tr>
                  <a:tr h="3829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800" kern="1200" baseline="0" dirty="0">
                              <a:solidFill>
                                <a:schemeClr val="dk1"/>
                              </a:solidFill>
                              <a:latin typeface="黑体" panose="02010609060101010101" pitchFamily="49" charset="-122"/>
                              <a:ea typeface="黑体" panose="02010609060101010101" pitchFamily="49" charset="-122"/>
                              <a:cs typeface="+mn-cs"/>
                            </a:rPr>
                            <a:t>y</a:t>
                          </a:r>
                          <a:r>
                            <a:rPr lang="en-US" altLang="zh-CN" sz="1800" kern="1200" baseline="-25000" dirty="0">
                              <a:solidFill>
                                <a:schemeClr val="dk1"/>
                              </a:solidFill>
                              <a:latin typeface="黑体" panose="02010609060101010101" pitchFamily="49" charset="-122"/>
                              <a:ea typeface="黑体" panose="02010609060101010101" pitchFamily="49" charset="-122"/>
                              <a:cs typeface="+mn-cs"/>
                            </a:rPr>
                            <a:t>un</a:t>
                          </a:r>
                          <a:r>
                            <a:rPr lang="en-US" altLang="zh-CN" sz="1800" kern="1200" baseline="0" dirty="0">
                              <a:solidFill>
                                <a:schemeClr val="dk1"/>
                              </a:solidFill>
                              <a:latin typeface="黑体" panose="02010609060101010101" pitchFamily="49" charset="-122"/>
                              <a:ea typeface="黑体" panose="02010609060101010101" pitchFamily="49" charset="-122"/>
                              <a:cs typeface="+mn-cs"/>
                            </a:rPr>
                            <a:t>∈{0,1}</a:t>
                          </a:r>
                          <a:endParaRPr lang="zh-CN" altLang="en-US" sz="1800" kern="1200" dirty="0">
                            <a:solidFill>
                              <a:schemeClr val="dk1"/>
                            </a:solidFill>
                            <a:latin typeface="黑体" panose="02010609060101010101" pitchFamily="49" charset="-122"/>
                            <a:ea typeface="黑体" panose="02010609060101010101" pitchFamily="49" charset="-122"/>
                            <a:cs typeface="+mn-cs"/>
                          </a:endParaRPr>
                        </a:p>
                      </a:txBody>
                      <a:tcPr/>
                    </a:tc>
                    <a:tc>
                      <a:txBody>
                        <a:bodyPr/>
                        <a:lstStyle/>
                        <a:p>
                          <a:pPr algn="ctr"/>
                          <a:r>
                            <a:rPr lang="zh-CN" altLang="en-US" sz="1800" kern="1200" dirty="0">
                              <a:solidFill>
                                <a:schemeClr val="dk1"/>
                              </a:solidFill>
                              <a:latin typeface="黑体" panose="02010609060101010101" pitchFamily="49" charset="-122"/>
                              <a:ea typeface="黑体" panose="02010609060101010101" pitchFamily="49" charset="-122"/>
                              <a:cs typeface="+mn-cs"/>
                            </a:rPr>
                            <a:t>是否将任务</a:t>
                          </a:r>
                          <a:r>
                            <a:rPr lang="en-US" altLang="zh-CN" sz="1800" kern="1200" dirty="0">
                              <a:solidFill>
                                <a:schemeClr val="dk1"/>
                              </a:solidFill>
                              <a:latin typeface="黑体" panose="02010609060101010101" pitchFamily="49" charset="-122"/>
                              <a:ea typeface="黑体" panose="02010609060101010101" pitchFamily="49" charset="-122"/>
                              <a:cs typeface="+mn-cs"/>
                            </a:rPr>
                            <a:t>u</a:t>
                          </a:r>
                          <a:r>
                            <a:rPr lang="zh-CN" altLang="en-US" sz="1800" kern="1200" dirty="0">
                              <a:solidFill>
                                <a:schemeClr val="dk1"/>
                              </a:solidFill>
                              <a:latin typeface="黑体" panose="02010609060101010101" pitchFamily="49" charset="-122"/>
                              <a:ea typeface="黑体" panose="02010609060101010101" pitchFamily="49" charset="-122"/>
                              <a:cs typeface="+mn-cs"/>
                            </a:rPr>
                            <a:t>调度给边缘云</a:t>
                          </a:r>
                          <a:r>
                            <a:rPr lang="en-US" altLang="zh-CN" sz="1800" kern="1200" dirty="0">
                              <a:solidFill>
                                <a:schemeClr val="dk1"/>
                              </a:solidFill>
                              <a:latin typeface="黑体" panose="02010609060101010101" pitchFamily="49" charset="-122"/>
                              <a:ea typeface="黑体" panose="02010609060101010101" pitchFamily="49" charset="-122"/>
                              <a:cs typeface="+mn-cs"/>
                            </a:rPr>
                            <a:t>n</a:t>
                          </a:r>
                          <a:endParaRPr lang="zh-CN" altLang="en-US" sz="1800" kern="1200" dirty="0">
                            <a:solidFill>
                              <a:schemeClr val="dk1"/>
                            </a:solidFill>
                            <a:latin typeface="黑体" panose="02010609060101010101" pitchFamily="49" charset="-122"/>
                            <a:ea typeface="黑体" panose="02010609060101010101" pitchFamily="49" charset="-122"/>
                            <a:cs typeface="+mn-cs"/>
                          </a:endParaRPr>
                        </a:p>
                      </a:txBody>
                      <a:tcPr/>
                    </a:tc>
                    <a:extLst>
                      <a:ext uri="{0D108BD9-81ED-4DB2-BD59-A6C34878D82A}">
                        <a16:rowId xmlns:a16="http://schemas.microsoft.com/office/drawing/2014/main" val="2217444525"/>
                      </a:ext>
                    </a:extLst>
                  </a:tr>
                </a:tbl>
              </a:graphicData>
            </a:graphic>
          </p:graphicFrame>
        </mc:Choice>
        <mc:Fallback xmlns="">
          <p:graphicFrame>
            <p:nvGraphicFramePr>
              <p:cNvPr id="2" name="表格 1">
                <a:extLst>
                  <a:ext uri="{FF2B5EF4-FFF2-40B4-BE49-F238E27FC236}">
                    <a16:creationId xmlns:a16="http://schemas.microsoft.com/office/drawing/2014/main" id="{B5820A1B-8A0A-4837-951A-36C323B56C9B}"/>
                  </a:ext>
                </a:extLst>
              </p:cNvPr>
              <p:cNvGraphicFramePr>
                <a:graphicFrameLocks noGrp="1"/>
              </p:cNvGraphicFramePr>
              <p:nvPr>
                <p:extLst>
                  <p:ext uri="{D42A27DB-BD31-4B8C-83A1-F6EECF244321}">
                    <p14:modId xmlns:p14="http://schemas.microsoft.com/office/powerpoint/2010/main" val="2467911503"/>
                  </p:ext>
                </p:extLst>
              </p:nvPr>
            </p:nvGraphicFramePr>
            <p:xfrm>
              <a:off x="223387" y="1688933"/>
              <a:ext cx="5062698" cy="5130317"/>
            </p:xfrm>
            <a:graphic>
              <a:graphicData uri="http://schemas.openxmlformats.org/drawingml/2006/table">
                <a:tbl>
                  <a:tblPr firstRow="1" bandRow="1">
                    <a:tableStyleId>{5C22544A-7EE6-4342-B048-85BDC9FD1C3A}</a:tableStyleId>
                  </a:tblPr>
                  <a:tblGrid>
                    <a:gridCol w="1347788">
                      <a:extLst>
                        <a:ext uri="{9D8B030D-6E8A-4147-A177-3AD203B41FA5}">
                          <a16:colId xmlns:a16="http://schemas.microsoft.com/office/drawing/2014/main" val="790477348"/>
                        </a:ext>
                      </a:extLst>
                    </a:gridCol>
                    <a:gridCol w="3714910">
                      <a:extLst>
                        <a:ext uri="{9D8B030D-6E8A-4147-A177-3AD203B41FA5}">
                          <a16:colId xmlns:a16="http://schemas.microsoft.com/office/drawing/2014/main" val="1290301340"/>
                        </a:ext>
                      </a:extLst>
                    </a:gridCol>
                  </a:tblGrid>
                  <a:tr h="382929">
                    <a:tc>
                      <a:txBody>
                        <a:bodyPr/>
                        <a:lstStyle/>
                        <a:p>
                          <a:pPr algn="ctr"/>
                          <a:r>
                            <a:rPr lang="en-US" altLang="zh-CN" sz="1800" dirty="0">
                              <a:latin typeface="Times New Roman" panose="02020603050405020304" pitchFamily="18" charset="0"/>
                              <a:cs typeface="Times New Roman" panose="02020603050405020304" pitchFamily="18" charset="0"/>
                            </a:rPr>
                            <a:t>Symbol</a:t>
                          </a:r>
                          <a:endParaRPr lang="zh-CN" altLang="en-US" sz="1800" dirty="0">
                            <a:latin typeface="Times New Roman" panose="02020603050405020304" pitchFamily="18" charset="0"/>
                            <a:cs typeface="Times New Roman" panose="02020603050405020304" pitchFamily="18" charset="0"/>
                          </a:endParaRPr>
                        </a:p>
                      </a:txBody>
                      <a:tcPr/>
                    </a:tc>
                    <a:tc>
                      <a:txBody>
                        <a:bodyPr/>
                        <a:lstStyle/>
                        <a:p>
                          <a:pPr algn="ctr"/>
                          <a:r>
                            <a:rPr lang="en-US" altLang="zh-CN" sz="1800" b="1" kern="1200" dirty="0">
                              <a:solidFill>
                                <a:schemeClr val="lt1"/>
                              </a:solidFill>
                              <a:latin typeface="Times New Roman" panose="02020603050405020304" pitchFamily="18" charset="0"/>
                              <a:ea typeface="+mn-ea"/>
                              <a:cs typeface="Times New Roman" panose="02020603050405020304" pitchFamily="18" charset="0"/>
                            </a:rPr>
                            <a:t>Meaning</a:t>
                          </a:r>
                          <a:endParaRPr lang="zh-CN" altLang="en-US" sz="1800" b="1" kern="1200" dirty="0">
                            <a:solidFill>
                              <a:schemeClr val="lt1"/>
                            </a:solidFill>
                            <a:latin typeface="Times New Roman" panose="02020603050405020304" pitchFamily="18" charset="0"/>
                            <a:ea typeface="+mn-ea"/>
                            <a:cs typeface="Times New Roman" panose="02020603050405020304" pitchFamily="18" charset="0"/>
                          </a:endParaRPr>
                        </a:p>
                      </a:txBody>
                      <a:tcPr/>
                    </a:tc>
                    <a:extLst>
                      <a:ext uri="{0D108BD9-81ED-4DB2-BD59-A6C34878D82A}">
                        <a16:rowId xmlns:a16="http://schemas.microsoft.com/office/drawing/2014/main" val="2187915835"/>
                      </a:ext>
                    </a:extLst>
                  </a:tr>
                  <a:tr h="382929">
                    <a:tc>
                      <a:txBody>
                        <a:bodyPr/>
                        <a:lstStyle/>
                        <a:p>
                          <a:pPr algn="ctr"/>
                          <a:r>
                            <a:rPr lang="en-US" altLang="zh-CN" sz="1800" kern="1200" dirty="0">
                              <a:solidFill>
                                <a:schemeClr val="dk1"/>
                              </a:solidFill>
                              <a:latin typeface="黑体" panose="02010609060101010101" pitchFamily="49" charset="-122"/>
                              <a:ea typeface="黑体" panose="02010609060101010101" pitchFamily="49" charset="-122"/>
                              <a:cs typeface="+mn-cs"/>
                            </a:rPr>
                            <a:t>N</a:t>
                          </a:r>
                          <a:endParaRPr lang="zh-CN" altLang="en-US" sz="1800" kern="1200" dirty="0">
                            <a:solidFill>
                              <a:schemeClr val="dk1"/>
                            </a:solidFill>
                            <a:latin typeface="黑体" panose="02010609060101010101" pitchFamily="49" charset="-122"/>
                            <a:ea typeface="黑体" panose="02010609060101010101" pitchFamily="49" charset="-122"/>
                            <a:cs typeface="+mn-cs"/>
                          </a:endParaRPr>
                        </a:p>
                      </a:txBody>
                      <a:tcPr/>
                    </a:tc>
                    <a:tc>
                      <a:txBody>
                        <a:bodyPr/>
                        <a:lstStyle/>
                        <a:p>
                          <a:pPr algn="ctr"/>
                          <a:r>
                            <a:rPr lang="zh-CN" altLang="en-US" sz="1800" kern="1200" dirty="0">
                              <a:solidFill>
                                <a:schemeClr val="dk1"/>
                              </a:solidFill>
                              <a:latin typeface="黑体" panose="02010609060101010101" pitchFamily="49" charset="-122"/>
                              <a:ea typeface="黑体" panose="02010609060101010101" pitchFamily="49" charset="-122"/>
                              <a:cs typeface="+mn-cs"/>
                            </a:rPr>
                            <a:t>所有边缘云的集合</a:t>
                          </a:r>
                        </a:p>
                      </a:txBody>
                      <a:tcPr/>
                    </a:tc>
                    <a:extLst>
                      <a:ext uri="{0D108BD9-81ED-4DB2-BD59-A6C34878D82A}">
                        <a16:rowId xmlns:a16="http://schemas.microsoft.com/office/drawing/2014/main" val="1396482767"/>
                      </a:ext>
                    </a:extLst>
                  </a:tr>
                  <a:tr h="382929">
                    <a:tc>
                      <a:txBody>
                        <a:bodyPr/>
                        <a:lstStyle/>
                        <a:p>
                          <a:pPr algn="ctr"/>
                          <a:r>
                            <a:rPr lang="en-US" altLang="zh-CN" sz="1800" kern="1200" dirty="0">
                              <a:solidFill>
                                <a:schemeClr val="dk1"/>
                              </a:solidFill>
                              <a:latin typeface="黑体" panose="02010609060101010101" pitchFamily="49" charset="-122"/>
                              <a:ea typeface="黑体" panose="02010609060101010101" pitchFamily="49" charset="-122"/>
                              <a:cs typeface="+mn-cs"/>
                            </a:rPr>
                            <a:t>U</a:t>
                          </a:r>
                          <a:endParaRPr lang="zh-CN" altLang="en-US" sz="1800" kern="1200" dirty="0">
                            <a:solidFill>
                              <a:schemeClr val="dk1"/>
                            </a:solidFill>
                            <a:latin typeface="黑体" panose="02010609060101010101" pitchFamily="49" charset="-122"/>
                            <a:ea typeface="黑体" panose="02010609060101010101" pitchFamily="49" charset="-122"/>
                            <a:cs typeface="+mn-cs"/>
                          </a:endParaRPr>
                        </a:p>
                      </a:txBody>
                      <a:tcPr/>
                    </a:tc>
                    <a:tc>
                      <a:txBody>
                        <a:bodyPr/>
                        <a:lstStyle/>
                        <a:p>
                          <a:pPr algn="ctr"/>
                          <a:r>
                            <a:rPr lang="zh-CN" altLang="en-US" sz="1800" kern="1200" dirty="0">
                              <a:solidFill>
                                <a:schemeClr val="dk1"/>
                              </a:solidFill>
                              <a:latin typeface="黑体" panose="02010609060101010101" pitchFamily="49" charset="-122"/>
                              <a:ea typeface="黑体" panose="02010609060101010101" pitchFamily="49" charset="-122"/>
                              <a:cs typeface="+mn-cs"/>
                            </a:rPr>
                            <a:t>用户请求的集合（即任务）</a:t>
                          </a:r>
                        </a:p>
                      </a:txBody>
                      <a:tcPr/>
                    </a:tc>
                    <a:extLst>
                      <a:ext uri="{0D108BD9-81ED-4DB2-BD59-A6C34878D82A}">
                        <a16:rowId xmlns:a16="http://schemas.microsoft.com/office/drawing/2014/main" val="3585922066"/>
                      </a:ext>
                    </a:extLst>
                  </a:tr>
                  <a:tr h="382929">
                    <a:tc>
                      <a:txBody>
                        <a:bodyPr/>
                        <a:lstStyle/>
                        <a:p>
                          <a:pPr algn="ctr"/>
                          <a:r>
                            <a:rPr lang="en-US" altLang="zh-CN" sz="1800" kern="1200" dirty="0">
                              <a:solidFill>
                                <a:schemeClr val="dk1"/>
                              </a:solidFill>
                              <a:latin typeface="黑体" panose="02010609060101010101" pitchFamily="49" charset="-122"/>
                              <a:ea typeface="黑体" panose="02010609060101010101" pitchFamily="49" charset="-122"/>
                              <a:cs typeface="+mn-cs"/>
                            </a:rPr>
                            <a:t>L</a:t>
                          </a:r>
                          <a:endParaRPr lang="zh-CN" altLang="en-US" sz="1800" kern="1200" dirty="0">
                            <a:solidFill>
                              <a:schemeClr val="dk1"/>
                            </a:solidFill>
                            <a:latin typeface="黑体" panose="02010609060101010101" pitchFamily="49" charset="-122"/>
                            <a:ea typeface="黑体" panose="02010609060101010101" pitchFamily="49" charset="-122"/>
                            <a:cs typeface="+mn-cs"/>
                          </a:endParaRPr>
                        </a:p>
                      </a:txBody>
                      <a:tcPr/>
                    </a:tc>
                    <a:tc>
                      <a:txBody>
                        <a:bodyPr/>
                        <a:lstStyle/>
                        <a:p>
                          <a:pPr algn="ctr"/>
                          <a:r>
                            <a:rPr lang="zh-CN" altLang="en-US" sz="1800" kern="1200" dirty="0">
                              <a:solidFill>
                                <a:schemeClr val="dk1"/>
                              </a:solidFill>
                              <a:latin typeface="黑体" panose="02010609060101010101" pitchFamily="49" charset="-122"/>
                              <a:ea typeface="黑体" panose="02010609060101010101" pitchFamily="49" charset="-122"/>
                              <a:cs typeface="+mn-cs"/>
                            </a:rPr>
                            <a:t>所有可能的服务集合（即模型）</a:t>
                          </a:r>
                        </a:p>
                      </a:txBody>
                      <a:tcPr/>
                    </a:tc>
                    <a:extLst>
                      <a:ext uri="{0D108BD9-81ED-4DB2-BD59-A6C34878D82A}">
                        <a16:rowId xmlns:a16="http://schemas.microsoft.com/office/drawing/2014/main" val="1682712724"/>
                      </a:ext>
                    </a:extLst>
                  </a:tr>
                  <a:tr h="382929">
                    <a:tc>
                      <a:txBody>
                        <a:bodyPr/>
                        <a:lstStyle/>
                        <a:p>
                          <a:pPr algn="ctr"/>
                          <a:r>
                            <a:rPr lang="en-US" altLang="zh-CN" sz="1800" kern="1200" dirty="0">
                              <a:solidFill>
                                <a:schemeClr val="dk1"/>
                              </a:solidFill>
                              <a:latin typeface="黑体" panose="02010609060101010101" pitchFamily="49" charset="-122"/>
                              <a:ea typeface="黑体" panose="02010609060101010101" pitchFamily="49" charset="-122"/>
                              <a:cs typeface="+mn-cs"/>
                            </a:rPr>
                            <a:t>n</a:t>
                          </a:r>
                          <a:r>
                            <a:rPr lang="en-US" altLang="zh-CN" sz="1800" kern="1200" baseline="-25000" dirty="0">
                              <a:solidFill>
                                <a:schemeClr val="dk1"/>
                              </a:solidFill>
                              <a:latin typeface="黑体" panose="02010609060101010101" pitchFamily="49" charset="-122"/>
                              <a:ea typeface="黑体" panose="02010609060101010101" pitchFamily="49" charset="-122"/>
                              <a:cs typeface="+mn-cs"/>
                            </a:rPr>
                            <a:t>u</a:t>
                          </a:r>
                          <a:r>
                            <a:rPr lang="en-US" altLang="zh-CN" sz="1800" kern="1200" baseline="0" dirty="0">
                              <a:solidFill>
                                <a:schemeClr val="dk1"/>
                              </a:solidFill>
                              <a:latin typeface="黑体" panose="02010609060101010101" pitchFamily="49" charset="-122"/>
                              <a:ea typeface="黑体" panose="02010609060101010101" pitchFamily="49" charset="-122"/>
                              <a:cs typeface="+mn-cs"/>
                            </a:rPr>
                            <a:t>∈N</a:t>
                          </a:r>
                          <a:endParaRPr lang="zh-CN" altLang="en-US" sz="1800" kern="1200" baseline="0" dirty="0">
                            <a:solidFill>
                              <a:schemeClr val="dk1"/>
                            </a:solidFill>
                            <a:latin typeface="黑体" panose="02010609060101010101" pitchFamily="49" charset="-122"/>
                            <a:ea typeface="黑体" panose="02010609060101010101" pitchFamily="49" charset="-122"/>
                            <a:cs typeface="+mn-cs"/>
                          </a:endParaRPr>
                        </a:p>
                      </a:txBody>
                      <a:tcPr/>
                    </a:tc>
                    <a:tc>
                      <a:txBody>
                        <a:bodyPr/>
                        <a:lstStyle/>
                        <a:p>
                          <a:pPr algn="ctr"/>
                          <a:r>
                            <a:rPr lang="zh-CN" altLang="en-US" sz="1800" kern="1200" dirty="0">
                              <a:solidFill>
                                <a:schemeClr val="dk1"/>
                              </a:solidFill>
                              <a:latin typeface="黑体" panose="02010609060101010101" pitchFamily="49" charset="-122"/>
                              <a:ea typeface="黑体" panose="02010609060101010101" pitchFamily="49" charset="-122"/>
                              <a:cs typeface="+mn-cs"/>
                            </a:rPr>
                            <a:t>覆盖用户</a:t>
                          </a:r>
                          <a:r>
                            <a:rPr lang="en-US" altLang="zh-CN" sz="1800" kern="1200" dirty="0">
                              <a:solidFill>
                                <a:schemeClr val="dk1"/>
                              </a:solidFill>
                              <a:latin typeface="黑体" panose="02010609060101010101" pitchFamily="49" charset="-122"/>
                              <a:ea typeface="黑体" panose="02010609060101010101" pitchFamily="49" charset="-122"/>
                              <a:cs typeface="+mn-cs"/>
                            </a:rPr>
                            <a:t>u</a:t>
                          </a:r>
                          <a:r>
                            <a:rPr lang="zh-CN" altLang="en-US" sz="1800" kern="1200" dirty="0">
                              <a:solidFill>
                                <a:schemeClr val="dk1"/>
                              </a:solidFill>
                              <a:latin typeface="黑体" panose="02010609060101010101" pitchFamily="49" charset="-122"/>
                              <a:ea typeface="黑体" panose="02010609060101010101" pitchFamily="49" charset="-122"/>
                              <a:cs typeface="+mn-cs"/>
                            </a:rPr>
                            <a:t>的边缘云（直接连接）</a:t>
                          </a:r>
                        </a:p>
                      </a:txBody>
                      <a:tcPr/>
                    </a:tc>
                    <a:extLst>
                      <a:ext uri="{0D108BD9-81ED-4DB2-BD59-A6C34878D82A}">
                        <a16:rowId xmlns:a16="http://schemas.microsoft.com/office/drawing/2014/main" val="119065870"/>
                      </a:ext>
                    </a:extLst>
                  </a:tr>
                  <a:tr h="382929">
                    <a:tc>
                      <a:txBody>
                        <a:bodyPr/>
                        <a:lstStyle/>
                        <a:p>
                          <a:pPr algn="ctr"/>
                          <a:r>
                            <a:rPr lang="en-US" altLang="zh-CN" sz="1800" kern="1200" dirty="0">
                              <a:solidFill>
                                <a:schemeClr val="dk1"/>
                              </a:solidFill>
                              <a:latin typeface="黑体" panose="02010609060101010101" pitchFamily="49" charset="-122"/>
                              <a:ea typeface="黑体" panose="02010609060101010101" pitchFamily="49" charset="-122"/>
                              <a:cs typeface="+mn-cs"/>
                            </a:rPr>
                            <a:t>l</a:t>
                          </a:r>
                          <a:r>
                            <a:rPr lang="en-US" altLang="zh-CN" sz="1800" kern="1200" baseline="-25000" dirty="0">
                              <a:solidFill>
                                <a:schemeClr val="dk1"/>
                              </a:solidFill>
                              <a:latin typeface="黑体" panose="02010609060101010101" pitchFamily="49" charset="-122"/>
                              <a:ea typeface="黑体" panose="02010609060101010101" pitchFamily="49" charset="-122"/>
                              <a:cs typeface="+mn-cs"/>
                            </a:rPr>
                            <a:t>u</a:t>
                          </a:r>
                          <a:r>
                            <a:rPr lang="en-US" altLang="zh-CN" sz="1800" kern="1200" baseline="0" dirty="0">
                              <a:solidFill>
                                <a:schemeClr val="dk1"/>
                              </a:solidFill>
                              <a:latin typeface="黑体" panose="02010609060101010101" pitchFamily="49" charset="-122"/>
                              <a:ea typeface="黑体" panose="02010609060101010101" pitchFamily="49" charset="-122"/>
                              <a:cs typeface="+mn-cs"/>
                            </a:rPr>
                            <a:t>∈L</a:t>
                          </a:r>
                          <a:endParaRPr lang="zh-CN" altLang="en-US" sz="1800" kern="1200" dirty="0">
                            <a:solidFill>
                              <a:schemeClr val="dk1"/>
                            </a:solidFill>
                            <a:latin typeface="黑体" panose="02010609060101010101" pitchFamily="49" charset="-122"/>
                            <a:ea typeface="黑体" panose="02010609060101010101" pitchFamily="49" charset="-122"/>
                            <a:cs typeface="+mn-cs"/>
                          </a:endParaRPr>
                        </a:p>
                      </a:txBody>
                      <a:tcPr/>
                    </a:tc>
                    <a:tc>
                      <a:txBody>
                        <a:bodyPr/>
                        <a:lstStyle/>
                        <a:p>
                          <a:pPr algn="ctr"/>
                          <a:r>
                            <a:rPr lang="zh-CN" altLang="en-US" sz="1800" kern="1200" dirty="0">
                              <a:solidFill>
                                <a:schemeClr val="dk1"/>
                              </a:solidFill>
                              <a:latin typeface="黑体" panose="02010609060101010101" pitchFamily="49" charset="-122"/>
                              <a:ea typeface="黑体" panose="02010609060101010101" pitchFamily="49" charset="-122"/>
                              <a:cs typeface="+mn-cs"/>
                            </a:rPr>
                            <a:t>任务</a:t>
                          </a:r>
                          <a:r>
                            <a:rPr lang="en-US" altLang="zh-CN" sz="1800" kern="1200" dirty="0">
                              <a:solidFill>
                                <a:schemeClr val="dk1"/>
                              </a:solidFill>
                              <a:latin typeface="黑体" panose="02010609060101010101" pitchFamily="49" charset="-122"/>
                              <a:ea typeface="黑体" panose="02010609060101010101" pitchFamily="49" charset="-122"/>
                              <a:cs typeface="+mn-cs"/>
                            </a:rPr>
                            <a:t>u</a:t>
                          </a:r>
                          <a:r>
                            <a:rPr lang="zh-CN" altLang="en-US" sz="1800" kern="1200" dirty="0">
                              <a:solidFill>
                                <a:schemeClr val="dk1"/>
                              </a:solidFill>
                              <a:latin typeface="黑体" panose="02010609060101010101" pitchFamily="49" charset="-122"/>
                              <a:ea typeface="黑体" panose="02010609060101010101" pitchFamily="49" charset="-122"/>
                              <a:cs typeface="+mn-cs"/>
                            </a:rPr>
                            <a:t>所请求的服务</a:t>
                          </a:r>
                        </a:p>
                      </a:txBody>
                      <a:tcPr/>
                    </a:tc>
                    <a:extLst>
                      <a:ext uri="{0D108BD9-81ED-4DB2-BD59-A6C34878D82A}">
                        <a16:rowId xmlns:a16="http://schemas.microsoft.com/office/drawing/2014/main" val="2173833400"/>
                      </a:ext>
                    </a:extLst>
                  </a:tr>
                  <a:tr h="640080">
                    <a:tc>
                      <a:txBody>
                        <a:bodyPr/>
                        <a:lstStyle/>
                        <a:p>
                          <a:endParaRPr lang="zh-CN"/>
                        </a:p>
                      </a:txBody>
                      <a:tcPr>
                        <a:blipFill>
                          <a:blip r:embed="rId4"/>
                          <a:stretch>
                            <a:fillRect l="-452" t="-363810" r="-278281" b="-355238"/>
                          </a:stretch>
                        </a:blipFill>
                      </a:tcPr>
                    </a:tc>
                    <a:tc>
                      <a:txBody>
                        <a:bodyPr/>
                        <a:lstStyle/>
                        <a:p>
                          <a:pPr algn="ctr"/>
                          <a:r>
                            <a:rPr lang="zh-CN" altLang="en-US" sz="1800" kern="1200" dirty="0">
                              <a:solidFill>
                                <a:schemeClr val="dk1"/>
                              </a:solidFill>
                              <a:latin typeface="黑体" panose="02010609060101010101" pitchFamily="49" charset="-122"/>
                              <a:ea typeface="黑体" panose="02010609060101010101" pitchFamily="49" charset="-122"/>
                              <a:cs typeface="+mn-cs"/>
                            </a:rPr>
                            <a:t>根据资源条件，</a:t>
                          </a:r>
                          <a:endParaRPr lang="en-US" altLang="zh-CN" sz="1800" kern="1200" dirty="0">
                            <a:solidFill>
                              <a:schemeClr val="dk1"/>
                            </a:solidFill>
                            <a:latin typeface="黑体" panose="02010609060101010101" pitchFamily="49" charset="-122"/>
                            <a:ea typeface="黑体" panose="02010609060101010101" pitchFamily="49" charset="-122"/>
                            <a:cs typeface="+mn-cs"/>
                          </a:endParaRPr>
                        </a:p>
                        <a:p>
                          <a:pPr algn="ctr"/>
                          <a:r>
                            <a:rPr lang="zh-CN" altLang="en-US" sz="1800" kern="1200" dirty="0">
                              <a:solidFill>
                                <a:schemeClr val="dk1"/>
                              </a:solidFill>
                              <a:latin typeface="黑体" panose="02010609060101010101" pitchFamily="49" charset="-122"/>
                              <a:ea typeface="黑体" panose="02010609060101010101" pitchFamily="49" charset="-122"/>
                              <a:cs typeface="+mn-cs"/>
                            </a:rPr>
                            <a:t>可为</a:t>
                          </a:r>
                          <a:r>
                            <a:rPr lang="en-US" altLang="zh-CN" sz="1800" kern="1200" dirty="0">
                              <a:solidFill>
                                <a:schemeClr val="dk1"/>
                              </a:solidFill>
                              <a:latin typeface="黑体" panose="02010609060101010101" pitchFamily="49" charset="-122"/>
                              <a:ea typeface="黑体" panose="02010609060101010101" pitchFamily="49" charset="-122"/>
                              <a:cs typeface="+mn-cs"/>
                            </a:rPr>
                            <a:t>u</a:t>
                          </a:r>
                          <a:r>
                            <a:rPr lang="zh-CN" altLang="en-US" sz="1800" kern="1200" dirty="0">
                              <a:solidFill>
                                <a:schemeClr val="dk1"/>
                              </a:solidFill>
                              <a:latin typeface="黑体" panose="02010609060101010101" pitchFamily="49" charset="-122"/>
                              <a:ea typeface="黑体" panose="02010609060101010101" pitchFamily="49" charset="-122"/>
                              <a:cs typeface="+mn-cs"/>
                            </a:rPr>
                            <a:t>提供服务的边缘云候选集</a:t>
                          </a:r>
                        </a:p>
                      </a:txBody>
                      <a:tcPr/>
                    </a:tc>
                    <a:extLst>
                      <a:ext uri="{0D108BD9-81ED-4DB2-BD59-A6C34878D82A}">
                        <a16:rowId xmlns:a16="http://schemas.microsoft.com/office/drawing/2014/main" val="3237724260"/>
                      </a:ext>
                    </a:extLst>
                  </a:tr>
                  <a:tr h="382929">
                    <a:tc>
                      <a:txBody>
                        <a:bodyPr/>
                        <a:lstStyle/>
                        <a:p>
                          <a:pPr algn="ctr"/>
                          <a:r>
                            <a:rPr lang="en-US" altLang="zh-CN" sz="1800" kern="1200" dirty="0">
                              <a:solidFill>
                                <a:schemeClr val="dk1"/>
                              </a:solidFill>
                              <a:latin typeface="黑体" panose="02010609060101010101" pitchFamily="49" charset="-122"/>
                              <a:ea typeface="黑体" panose="02010609060101010101" pitchFamily="49" charset="-122"/>
                              <a:cs typeface="+mn-cs"/>
                            </a:rPr>
                            <a:t>a</a:t>
                          </a:r>
                          <a:r>
                            <a:rPr lang="en-US" altLang="zh-CN" sz="1800" kern="1200" baseline="-25000" dirty="0">
                              <a:solidFill>
                                <a:schemeClr val="dk1"/>
                              </a:solidFill>
                              <a:latin typeface="黑体" panose="02010609060101010101" pitchFamily="49" charset="-122"/>
                              <a:ea typeface="黑体" panose="02010609060101010101" pitchFamily="49" charset="-122"/>
                              <a:cs typeface="+mn-cs"/>
                            </a:rPr>
                            <a:t>un</a:t>
                          </a:r>
                          <a:r>
                            <a:rPr lang="en-US" altLang="zh-CN" sz="1800" kern="1200" baseline="0" dirty="0">
                              <a:solidFill>
                                <a:schemeClr val="dk1"/>
                              </a:solidFill>
                              <a:latin typeface="黑体" panose="02010609060101010101" pitchFamily="49" charset="-122"/>
                              <a:ea typeface="黑体" panose="02010609060101010101" pitchFamily="49" charset="-122"/>
                              <a:cs typeface="+mn-cs"/>
                            </a:rPr>
                            <a:t>∈{0,1}</a:t>
                          </a:r>
                          <a:endParaRPr lang="zh-CN" altLang="en-US" sz="1800" kern="1200" dirty="0">
                            <a:solidFill>
                              <a:schemeClr val="dk1"/>
                            </a:solidFill>
                            <a:latin typeface="黑体" panose="02010609060101010101" pitchFamily="49" charset="-122"/>
                            <a:ea typeface="黑体" panose="02010609060101010101" pitchFamily="49" charset="-122"/>
                            <a:cs typeface="+mn-cs"/>
                          </a:endParaRPr>
                        </a:p>
                      </a:txBody>
                      <a:tcPr/>
                    </a:tc>
                    <a:tc>
                      <a:txBody>
                        <a:bodyPr/>
                        <a:lstStyle/>
                        <a:p>
                          <a:pPr algn="ctr"/>
                          <a:r>
                            <a:rPr lang="zh-CN" altLang="en-US" sz="1800" kern="1200" dirty="0">
                              <a:solidFill>
                                <a:schemeClr val="dk1"/>
                              </a:solidFill>
                              <a:latin typeface="黑体" panose="02010609060101010101" pitchFamily="49" charset="-122"/>
                              <a:ea typeface="黑体" panose="02010609060101010101" pitchFamily="49" charset="-122"/>
                              <a:cs typeface="+mn-cs"/>
                            </a:rPr>
                            <a:t>边缘云</a:t>
                          </a:r>
                          <a:r>
                            <a:rPr lang="en-US" altLang="zh-CN" sz="1800" kern="1200" dirty="0">
                              <a:solidFill>
                                <a:schemeClr val="dk1"/>
                              </a:solidFill>
                              <a:latin typeface="黑体" panose="02010609060101010101" pitchFamily="49" charset="-122"/>
                              <a:ea typeface="黑体" panose="02010609060101010101" pitchFamily="49" charset="-122"/>
                              <a:cs typeface="+mn-cs"/>
                            </a:rPr>
                            <a:t>n</a:t>
                          </a:r>
                          <a:r>
                            <a:rPr lang="zh-CN" altLang="en-US" sz="1800" kern="1200" dirty="0">
                              <a:solidFill>
                                <a:schemeClr val="dk1"/>
                              </a:solidFill>
                              <a:latin typeface="黑体" panose="02010609060101010101" pitchFamily="49" charset="-122"/>
                              <a:ea typeface="黑体" panose="02010609060101010101" pitchFamily="49" charset="-122"/>
                              <a:cs typeface="+mn-cs"/>
                            </a:rPr>
                            <a:t>是否有足够资源为</a:t>
                          </a:r>
                          <a:r>
                            <a:rPr lang="en-US" altLang="zh-CN" sz="1800" kern="1200" dirty="0">
                              <a:solidFill>
                                <a:schemeClr val="dk1"/>
                              </a:solidFill>
                              <a:latin typeface="黑体" panose="02010609060101010101" pitchFamily="49" charset="-122"/>
                              <a:ea typeface="黑体" panose="02010609060101010101" pitchFamily="49" charset="-122"/>
                              <a:cs typeface="+mn-cs"/>
                            </a:rPr>
                            <a:t>u</a:t>
                          </a:r>
                          <a:r>
                            <a:rPr lang="zh-CN" altLang="en-US" sz="1800" kern="1200" dirty="0">
                              <a:solidFill>
                                <a:schemeClr val="dk1"/>
                              </a:solidFill>
                              <a:latin typeface="黑体" panose="02010609060101010101" pitchFamily="49" charset="-122"/>
                              <a:ea typeface="黑体" panose="02010609060101010101" pitchFamily="49" charset="-122"/>
                              <a:cs typeface="+mn-cs"/>
                            </a:rPr>
                            <a:t>服务</a:t>
                          </a:r>
                        </a:p>
                      </a:txBody>
                      <a:tcPr/>
                    </a:tc>
                    <a:extLst>
                      <a:ext uri="{0D108BD9-81ED-4DB2-BD59-A6C34878D82A}">
                        <a16:rowId xmlns:a16="http://schemas.microsoft.com/office/drawing/2014/main" val="464661607"/>
                      </a:ext>
                    </a:extLst>
                  </a:tr>
                  <a:tr h="382929">
                    <a:tc>
                      <a:txBody>
                        <a:bodyPr/>
                        <a:lstStyle/>
                        <a:p>
                          <a:pPr algn="ctr"/>
                          <a:r>
                            <a:rPr lang="en-US" altLang="zh-CN" sz="1800" kern="1200" dirty="0">
                              <a:solidFill>
                                <a:schemeClr val="dk1"/>
                              </a:solidFill>
                              <a:latin typeface="黑体" panose="02010609060101010101" pitchFamily="49" charset="-122"/>
                              <a:ea typeface="黑体" panose="02010609060101010101" pitchFamily="49" charset="-122"/>
                              <a:cs typeface="+mn-cs"/>
                            </a:rPr>
                            <a:t>U</a:t>
                          </a:r>
                          <a:r>
                            <a:rPr lang="en-US" altLang="zh-CN" sz="1800" kern="1200" baseline="-25000" dirty="0">
                              <a:solidFill>
                                <a:schemeClr val="dk1"/>
                              </a:solidFill>
                              <a:latin typeface="黑体" panose="02010609060101010101" pitchFamily="49" charset="-122"/>
                              <a:ea typeface="黑体" panose="02010609060101010101" pitchFamily="49" charset="-122"/>
                              <a:cs typeface="+mn-cs"/>
                            </a:rPr>
                            <a:t>n</a:t>
                          </a:r>
                          <a:endParaRPr lang="zh-CN" altLang="en-US" sz="1800" kern="1200" baseline="-25000" dirty="0">
                            <a:solidFill>
                              <a:schemeClr val="dk1"/>
                            </a:solidFill>
                            <a:latin typeface="黑体" panose="02010609060101010101" pitchFamily="49" charset="-122"/>
                            <a:ea typeface="黑体" panose="02010609060101010101" pitchFamily="49" charset="-122"/>
                            <a:cs typeface="+mn-cs"/>
                          </a:endParaRPr>
                        </a:p>
                      </a:txBody>
                      <a:tcPr/>
                    </a:tc>
                    <a:tc>
                      <a:txBody>
                        <a:bodyPr/>
                        <a:lstStyle/>
                        <a:p>
                          <a:pPr algn="ctr"/>
                          <a:r>
                            <a:rPr lang="zh-CN" altLang="en-US" sz="1800" kern="1200" dirty="0">
                              <a:solidFill>
                                <a:schemeClr val="dk1"/>
                              </a:solidFill>
                              <a:latin typeface="黑体" panose="02010609060101010101" pitchFamily="49" charset="-122"/>
                              <a:ea typeface="黑体" panose="02010609060101010101" pitchFamily="49" charset="-122"/>
                              <a:cs typeface="+mn-cs"/>
                            </a:rPr>
                            <a:t>边缘云</a:t>
                          </a:r>
                          <a:r>
                            <a:rPr lang="en-US" altLang="zh-CN" sz="1800" kern="1200" dirty="0">
                              <a:solidFill>
                                <a:schemeClr val="dk1"/>
                              </a:solidFill>
                              <a:latin typeface="黑体" panose="02010609060101010101" pitchFamily="49" charset="-122"/>
                              <a:ea typeface="黑体" panose="02010609060101010101" pitchFamily="49" charset="-122"/>
                              <a:cs typeface="+mn-cs"/>
                            </a:rPr>
                            <a:t>n</a:t>
                          </a:r>
                          <a:r>
                            <a:rPr lang="zh-CN" altLang="en-US" sz="1800" kern="1200" dirty="0">
                              <a:solidFill>
                                <a:schemeClr val="dk1"/>
                              </a:solidFill>
                              <a:latin typeface="黑体" panose="02010609060101010101" pitchFamily="49" charset="-122"/>
                              <a:ea typeface="黑体" panose="02010609060101010101" pitchFamily="49" charset="-122"/>
                              <a:cs typeface="+mn-cs"/>
                            </a:rPr>
                            <a:t>直连的用户集合</a:t>
                          </a:r>
                        </a:p>
                      </a:txBody>
                      <a:tcPr/>
                    </a:tc>
                    <a:extLst>
                      <a:ext uri="{0D108BD9-81ED-4DB2-BD59-A6C34878D82A}">
                        <a16:rowId xmlns:a16="http://schemas.microsoft.com/office/drawing/2014/main" val="2226243333"/>
                      </a:ext>
                    </a:extLst>
                  </a:tr>
                  <a:tr h="660947">
                    <a:tc>
                      <a:txBody>
                        <a:bodyPr/>
                        <a:lstStyle/>
                        <a:p>
                          <a:pPr algn="ctr"/>
                          <a:r>
                            <a:rPr lang="en-US" altLang="zh-CN" sz="1800" kern="1200" dirty="0">
                              <a:solidFill>
                                <a:schemeClr val="dk1"/>
                              </a:solidFill>
                              <a:latin typeface="黑体" panose="02010609060101010101" pitchFamily="49" charset="-122"/>
                              <a:ea typeface="黑体" panose="02010609060101010101" pitchFamily="49" charset="-122"/>
                              <a:cs typeface="+mn-cs"/>
                            </a:rPr>
                            <a:t>K,W,R</a:t>
                          </a:r>
                          <a:endParaRPr lang="zh-CN" altLang="en-US" sz="1800" kern="1200" dirty="0">
                            <a:solidFill>
                              <a:schemeClr val="dk1"/>
                            </a:solidFill>
                            <a:latin typeface="黑体" panose="02010609060101010101" pitchFamily="49" charset="-122"/>
                            <a:ea typeface="黑体" panose="02010609060101010101" pitchFamily="49" charset="-122"/>
                            <a:cs typeface="+mn-cs"/>
                          </a:endParaRPr>
                        </a:p>
                      </a:txBody>
                      <a:tcPr/>
                    </a:tc>
                    <a:tc>
                      <a:txBody>
                        <a:bodyPr/>
                        <a:lstStyle/>
                        <a:p>
                          <a:pPr algn="ctr"/>
                          <a:r>
                            <a:rPr lang="zh-CN" altLang="en-US" sz="1800" kern="1200" dirty="0">
                              <a:solidFill>
                                <a:schemeClr val="dk1"/>
                              </a:solidFill>
                              <a:latin typeface="黑体" panose="02010609060101010101" pitchFamily="49" charset="-122"/>
                              <a:ea typeface="黑体" panose="02010609060101010101" pitchFamily="49" charset="-122"/>
                              <a:cs typeface="+mn-cs"/>
                            </a:rPr>
                            <a:t>各边缘云上的通信、计算、存储资源（同构情况下）</a:t>
                          </a:r>
                        </a:p>
                      </a:txBody>
                      <a:tcPr/>
                    </a:tc>
                    <a:extLst>
                      <a:ext uri="{0D108BD9-81ED-4DB2-BD59-A6C34878D82A}">
                        <a16:rowId xmlns:a16="http://schemas.microsoft.com/office/drawing/2014/main" val="2756135648"/>
                      </a:ext>
                    </a:extLst>
                  </a:tr>
                  <a:tr h="382929">
                    <a:tc>
                      <a:txBody>
                        <a:bodyPr/>
                        <a:lstStyle/>
                        <a:p>
                          <a:pPr algn="ctr"/>
                          <a:r>
                            <a:rPr lang="en-US" altLang="zh-CN" sz="1800" kern="1200" dirty="0">
                              <a:solidFill>
                                <a:schemeClr val="dk1"/>
                              </a:solidFill>
                              <a:latin typeface="黑体" panose="02010609060101010101" pitchFamily="49" charset="-122"/>
                              <a:ea typeface="黑体" panose="02010609060101010101" pitchFamily="49" charset="-122"/>
                              <a:cs typeface="+mn-cs"/>
                            </a:rPr>
                            <a:t>x</a:t>
                          </a:r>
                          <a:r>
                            <a:rPr lang="en-US" altLang="zh-CN" sz="1800" kern="1200" baseline="-25000" dirty="0">
                              <a:solidFill>
                                <a:schemeClr val="dk1"/>
                              </a:solidFill>
                              <a:latin typeface="黑体" panose="02010609060101010101" pitchFamily="49" charset="-122"/>
                              <a:ea typeface="黑体" panose="02010609060101010101" pitchFamily="49" charset="-122"/>
                              <a:cs typeface="+mn-cs"/>
                            </a:rPr>
                            <a:t>ln</a:t>
                          </a:r>
                          <a:r>
                            <a:rPr lang="en-US" altLang="zh-CN" sz="1800" kern="1200" baseline="0" dirty="0">
                              <a:solidFill>
                                <a:schemeClr val="dk1"/>
                              </a:solidFill>
                              <a:latin typeface="黑体" panose="02010609060101010101" pitchFamily="49" charset="-122"/>
                              <a:ea typeface="黑体" panose="02010609060101010101" pitchFamily="49" charset="-122"/>
                              <a:cs typeface="+mn-cs"/>
                            </a:rPr>
                            <a:t>∈{0,1}</a:t>
                          </a:r>
                          <a:endParaRPr lang="zh-CN" altLang="en-US" sz="1800" kern="1200" dirty="0">
                            <a:solidFill>
                              <a:schemeClr val="dk1"/>
                            </a:solidFill>
                            <a:latin typeface="黑体" panose="02010609060101010101" pitchFamily="49" charset="-122"/>
                            <a:ea typeface="黑体" panose="02010609060101010101" pitchFamily="49" charset="-122"/>
                            <a:cs typeface="+mn-cs"/>
                          </a:endParaRPr>
                        </a:p>
                      </a:txBody>
                      <a:tcPr/>
                    </a:tc>
                    <a:tc>
                      <a:txBody>
                        <a:bodyPr/>
                        <a:lstStyle/>
                        <a:p>
                          <a:pPr algn="ctr"/>
                          <a:r>
                            <a:rPr lang="zh-CN" altLang="en-US" sz="1800" kern="1200" dirty="0">
                              <a:solidFill>
                                <a:schemeClr val="dk1"/>
                              </a:solidFill>
                              <a:latin typeface="黑体" panose="02010609060101010101" pitchFamily="49" charset="-122"/>
                              <a:ea typeface="黑体" panose="02010609060101010101" pitchFamily="49" charset="-122"/>
                              <a:cs typeface="+mn-cs"/>
                            </a:rPr>
                            <a:t>服务</a:t>
                          </a:r>
                          <a:r>
                            <a:rPr lang="en-US" altLang="zh-CN" sz="1800" kern="1200" dirty="0">
                              <a:solidFill>
                                <a:schemeClr val="dk1"/>
                              </a:solidFill>
                              <a:latin typeface="黑体" panose="02010609060101010101" pitchFamily="49" charset="-122"/>
                              <a:ea typeface="黑体" panose="02010609060101010101" pitchFamily="49" charset="-122"/>
                              <a:cs typeface="+mn-cs"/>
                            </a:rPr>
                            <a:t>l</a:t>
                          </a:r>
                          <a:r>
                            <a:rPr lang="zh-CN" altLang="en-US" sz="1800" kern="1200" dirty="0">
                              <a:solidFill>
                                <a:schemeClr val="dk1"/>
                              </a:solidFill>
                              <a:latin typeface="黑体" panose="02010609060101010101" pitchFamily="49" charset="-122"/>
                              <a:ea typeface="黑体" panose="02010609060101010101" pitchFamily="49" charset="-122"/>
                              <a:cs typeface="+mn-cs"/>
                            </a:rPr>
                            <a:t>是否放置在边缘云</a:t>
                          </a:r>
                          <a:r>
                            <a:rPr lang="en-US" altLang="zh-CN" sz="1800" kern="1200" dirty="0">
                              <a:solidFill>
                                <a:schemeClr val="dk1"/>
                              </a:solidFill>
                              <a:latin typeface="黑体" panose="02010609060101010101" pitchFamily="49" charset="-122"/>
                              <a:ea typeface="黑体" panose="02010609060101010101" pitchFamily="49" charset="-122"/>
                              <a:cs typeface="+mn-cs"/>
                            </a:rPr>
                            <a:t>n</a:t>
                          </a:r>
                          <a:r>
                            <a:rPr lang="zh-CN" altLang="en-US" sz="1800" kern="1200" dirty="0">
                              <a:solidFill>
                                <a:schemeClr val="dk1"/>
                              </a:solidFill>
                              <a:latin typeface="黑体" panose="02010609060101010101" pitchFamily="49" charset="-122"/>
                              <a:ea typeface="黑体" panose="02010609060101010101" pitchFamily="49" charset="-122"/>
                              <a:cs typeface="+mn-cs"/>
                            </a:rPr>
                            <a:t>上</a:t>
                          </a:r>
                        </a:p>
                      </a:txBody>
                      <a:tcPr/>
                    </a:tc>
                    <a:extLst>
                      <a:ext uri="{0D108BD9-81ED-4DB2-BD59-A6C34878D82A}">
                        <a16:rowId xmlns:a16="http://schemas.microsoft.com/office/drawing/2014/main" val="2046272501"/>
                      </a:ext>
                    </a:extLst>
                  </a:tr>
                  <a:tr h="382929">
                    <a:tc>
                      <a:txBody>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lang="en-US" altLang="zh-CN" sz="1800" kern="1200" baseline="0" dirty="0">
                              <a:solidFill>
                                <a:schemeClr val="dk1"/>
                              </a:solidFill>
                              <a:latin typeface="黑体" panose="02010609060101010101" pitchFamily="49" charset="-122"/>
                              <a:ea typeface="黑体" panose="02010609060101010101" pitchFamily="49" charset="-122"/>
                              <a:cs typeface="+mn-cs"/>
                            </a:rPr>
                            <a:t>y</a:t>
                          </a:r>
                          <a:r>
                            <a:rPr lang="en-US" altLang="zh-CN" sz="1800" kern="1200" baseline="-25000" dirty="0">
                              <a:solidFill>
                                <a:schemeClr val="dk1"/>
                              </a:solidFill>
                              <a:latin typeface="黑体" panose="02010609060101010101" pitchFamily="49" charset="-122"/>
                              <a:ea typeface="黑体" panose="02010609060101010101" pitchFamily="49" charset="-122"/>
                              <a:cs typeface="+mn-cs"/>
                            </a:rPr>
                            <a:t>un</a:t>
                          </a:r>
                          <a:r>
                            <a:rPr lang="en-US" altLang="zh-CN" sz="1800" kern="1200" baseline="0" dirty="0">
                              <a:solidFill>
                                <a:schemeClr val="dk1"/>
                              </a:solidFill>
                              <a:latin typeface="黑体" panose="02010609060101010101" pitchFamily="49" charset="-122"/>
                              <a:ea typeface="黑体" panose="02010609060101010101" pitchFamily="49" charset="-122"/>
                              <a:cs typeface="+mn-cs"/>
                            </a:rPr>
                            <a:t>∈{0,1}</a:t>
                          </a:r>
                          <a:endParaRPr lang="zh-CN" altLang="en-US" sz="1800" kern="1200" dirty="0">
                            <a:solidFill>
                              <a:schemeClr val="dk1"/>
                            </a:solidFill>
                            <a:latin typeface="黑体" panose="02010609060101010101" pitchFamily="49" charset="-122"/>
                            <a:ea typeface="黑体" panose="02010609060101010101" pitchFamily="49" charset="-122"/>
                            <a:cs typeface="+mn-cs"/>
                          </a:endParaRPr>
                        </a:p>
                      </a:txBody>
                      <a:tcPr/>
                    </a:tc>
                    <a:tc>
                      <a:txBody>
                        <a:bodyPr/>
                        <a:lstStyle/>
                        <a:p>
                          <a:pPr algn="ctr"/>
                          <a:r>
                            <a:rPr lang="zh-CN" altLang="en-US" sz="1800" kern="1200" dirty="0">
                              <a:solidFill>
                                <a:schemeClr val="dk1"/>
                              </a:solidFill>
                              <a:latin typeface="黑体" panose="02010609060101010101" pitchFamily="49" charset="-122"/>
                              <a:ea typeface="黑体" panose="02010609060101010101" pitchFamily="49" charset="-122"/>
                              <a:cs typeface="+mn-cs"/>
                            </a:rPr>
                            <a:t>是否将任务</a:t>
                          </a:r>
                          <a:r>
                            <a:rPr lang="en-US" altLang="zh-CN" sz="1800" kern="1200" dirty="0">
                              <a:solidFill>
                                <a:schemeClr val="dk1"/>
                              </a:solidFill>
                              <a:latin typeface="黑体" panose="02010609060101010101" pitchFamily="49" charset="-122"/>
                              <a:ea typeface="黑体" panose="02010609060101010101" pitchFamily="49" charset="-122"/>
                              <a:cs typeface="+mn-cs"/>
                            </a:rPr>
                            <a:t>u</a:t>
                          </a:r>
                          <a:r>
                            <a:rPr lang="zh-CN" altLang="en-US" sz="1800" kern="1200" dirty="0">
                              <a:solidFill>
                                <a:schemeClr val="dk1"/>
                              </a:solidFill>
                              <a:latin typeface="黑体" panose="02010609060101010101" pitchFamily="49" charset="-122"/>
                              <a:ea typeface="黑体" panose="02010609060101010101" pitchFamily="49" charset="-122"/>
                              <a:cs typeface="+mn-cs"/>
                            </a:rPr>
                            <a:t>调度给边缘云</a:t>
                          </a:r>
                          <a:r>
                            <a:rPr lang="en-US" altLang="zh-CN" sz="1800" kern="1200" dirty="0">
                              <a:solidFill>
                                <a:schemeClr val="dk1"/>
                              </a:solidFill>
                              <a:latin typeface="黑体" panose="02010609060101010101" pitchFamily="49" charset="-122"/>
                              <a:ea typeface="黑体" panose="02010609060101010101" pitchFamily="49" charset="-122"/>
                              <a:cs typeface="+mn-cs"/>
                            </a:rPr>
                            <a:t>n</a:t>
                          </a:r>
                          <a:endParaRPr lang="zh-CN" altLang="en-US" sz="1800" kern="1200" dirty="0">
                            <a:solidFill>
                              <a:schemeClr val="dk1"/>
                            </a:solidFill>
                            <a:latin typeface="黑体" panose="02010609060101010101" pitchFamily="49" charset="-122"/>
                            <a:ea typeface="黑体" panose="02010609060101010101" pitchFamily="49" charset="-122"/>
                            <a:cs typeface="+mn-cs"/>
                          </a:endParaRPr>
                        </a:p>
                      </a:txBody>
                      <a:tcPr/>
                    </a:tc>
                    <a:extLst>
                      <a:ext uri="{0D108BD9-81ED-4DB2-BD59-A6C34878D82A}">
                        <a16:rowId xmlns:a16="http://schemas.microsoft.com/office/drawing/2014/main" val="2217444525"/>
                      </a:ext>
                    </a:extLst>
                  </a:tr>
                </a:tbl>
              </a:graphicData>
            </a:graphic>
          </p:graphicFrame>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865C95CF-950C-4840-900E-55F9355E926E}"/>
                  </a:ext>
                </a:extLst>
              </p:cNvPr>
              <p:cNvSpPr txBox="1"/>
              <p:nvPr/>
            </p:nvSpPr>
            <p:spPr>
              <a:xfrm>
                <a:off x="6094115" y="1603428"/>
                <a:ext cx="1611403" cy="6725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rPr>
                        <m:t>max</m:t>
                      </m:r>
                      <m:nary>
                        <m:naryPr>
                          <m:chr m:val="∑"/>
                          <m:supHide m:val="on"/>
                          <m:ctrlPr>
                            <a:rPr lang="en-US" altLang="zh-CN" i="1" smtClean="0">
                              <a:latin typeface="Cambria Math" panose="02040503050406030204" pitchFamily="18" charset="0"/>
                            </a:rPr>
                          </m:ctrlPr>
                        </m:naryPr>
                        <m:sub>
                          <m:r>
                            <m:rPr>
                              <m:sty m:val="p"/>
                              <m:brk m:alnAt="7"/>
                            </m:rPr>
                            <a:rPr lang="en-US" altLang="zh-CN" i="1">
                              <a:latin typeface="Cambria Math" panose="02040503050406030204" pitchFamily="18" charset="0"/>
                            </a:rPr>
                            <m:t>u</m:t>
                          </m:r>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𝑈</m:t>
                          </m:r>
                        </m:sub>
                        <m:sup/>
                        <m:e>
                          <m:nary>
                            <m:naryPr>
                              <m:chr m:val="∑"/>
                              <m:supHide m:val="on"/>
                              <m:ctrlPr>
                                <a:rPr lang="en-US" altLang="zh-CN" i="1" smtClean="0">
                                  <a:latin typeface="Cambria Math" panose="02040503050406030204" pitchFamily="18" charset="0"/>
                                </a:rPr>
                              </m:ctrlPr>
                            </m:naryPr>
                            <m:sub>
                              <m:r>
                                <m:rPr>
                                  <m:sty m:val="p"/>
                                  <m:brk m:alnAt="7"/>
                                </m:rPr>
                                <a:rPr lang="en-US" altLang="zh-CN" i="1">
                                  <a:latin typeface="Cambria Math" panose="02040503050406030204" pitchFamily="18" charset="0"/>
                                </a:rPr>
                                <m:t>n</m:t>
                              </m:r>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𝑁</m:t>
                              </m:r>
                            </m:sub>
                            <m:sup/>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𝑢𝑛</m:t>
                                  </m:r>
                                </m:sub>
                              </m:sSub>
                            </m:e>
                          </m:nary>
                        </m:e>
                      </m:nary>
                    </m:oMath>
                  </m:oMathPara>
                </a14:m>
                <a:endParaRPr lang="zh-CN" altLang="en-US" dirty="0"/>
              </a:p>
            </p:txBody>
          </p:sp>
        </mc:Choice>
        <mc:Fallback xmlns="">
          <p:sp>
            <p:nvSpPr>
              <p:cNvPr id="3" name="文本框 2">
                <a:extLst>
                  <a:ext uri="{FF2B5EF4-FFF2-40B4-BE49-F238E27FC236}">
                    <a16:creationId xmlns:a16="http://schemas.microsoft.com/office/drawing/2014/main" id="{865C95CF-950C-4840-900E-55F9355E926E}"/>
                  </a:ext>
                </a:extLst>
              </p:cNvPr>
              <p:cNvSpPr txBox="1">
                <a:spLocks noRot="1" noChangeAspect="1" noMove="1" noResize="1" noEditPoints="1" noAdjustHandles="1" noChangeArrowheads="1" noChangeShapeType="1" noTextEdit="1"/>
              </p:cNvSpPr>
              <p:nvPr/>
            </p:nvSpPr>
            <p:spPr>
              <a:xfrm>
                <a:off x="6094115" y="1603428"/>
                <a:ext cx="1611403" cy="672556"/>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DFF9F573-D610-4720-9966-EA38A526F707}"/>
                  </a:ext>
                </a:extLst>
              </p:cNvPr>
              <p:cNvSpPr txBox="1"/>
              <p:nvPr/>
            </p:nvSpPr>
            <p:spPr>
              <a:xfrm>
                <a:off x="5541543" y="2628455"/>
                <a:ext cx="3165610" cy="67217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𝑁</m:t>
                          </m:r>
                        </m:sub>
                        <m:sup/>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𝑢𝑛</m:t>
                              </m:r>
                            </m:sub>
                          </m:sSub>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 ,              ∀</m:t>
                          </m:r>
                          <m:r>
                            <a:rPr lang="en-US" altLang="zh-CN" b="0" i="1" smtClean="0">
                              <a:latin typeface="Cambria Math" panose="02040503050406030204" pitchFamily="18" charset="0"/>
                              <a:ea typeface="Cambria Math" panose="02040503050406030204" pitchFamily="18" charset="0"/>
                            </a:rPr>
                            <m:t>𝑢</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𝑈</m:t>
                          </m:r>
                        </m:e>
                      </m:nary>
                      <m:r>
                        <a:rPr lang="en-US" altLang="zh-CN" b="0" i="1" smtClean="0">
                          <a:latin typeface="Cambria Math" panose="02040503050406030204" pitchFamily="18" charset="0"/>
                        </a:rPr>
                        <m:t> </m:t>
                      </m:r>
                    </m:oMath>
                  </m:oMathPara>
                </a14:m>
                <a:endParaRPr lang="zh-CN" altLang="en-US" dirty="0"/>
              </a:p>
            </p:txBody>
          </p:sp>
        </mc:Choice>
        <mc:Fallback xmlns="">
          <p:sp>
            <p:nvSpPr>
              <p:cNvPr id="6" name="文本框 5">
                <a:extLst>
                  <a:ext uri="{FF2B5EF4-FFF2-40B4-BE49-F238E27FC236}">
                    <a16:creationId xmlns:a16="http://schemas.microsoft.com/office/drawing/2014/main" id="{DFF9F573-D610-4720-9966-EA38A526F707}"/>
                  </a:ext>
                </a:extLst>
              </p:cNvPr>
              <p:cNvSpPr txBox="1">
                <a:spLocks noRot="1" noChangeAspect="1" noMove="1" noResize="1" noEditPoints="1" noAdjustHandles="1" noChangeArrowheads="1" noChangeShapeType="1" noTextEdit="1"/>
              </p:cNvSpPr>
              <p:nvPr/>
            </p:nvSpPr>
            <p:spPr>
              <a:xfrm>
                <a:off x="5541543" y="2628455"/>
                <a:ext cx="3165610" cy="672172"/>
              </a:xfrm>
              <a:prstGeom prst="rect">
                <a:avLst/>
              </a:prstGeom>
              <a:blipFill>
                <a:blip r:embed="rId6"/>
                <a:stretch>
                  <a:fillRect/>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48CAAACB-2115-4108-9AE6-55AA8BABE075}"/>
              </a:ext>
            </a:extLst>
          </p:cNvPr>
          <p:cNvSpPr txBox="1"/>
          <p:nvPr/>
        </p:nvSpPr>
        <p:spPr>
          <a:xfrm>
            <a:off x="5286085" y="1234096"/>
            <a:ext cx="2730160" cy="36933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最大化可服务请求数量：</a:t>
            </a:r>
          </a:p>
        </p:txBody>
      </p:sp>
      <p:sp>
        <p:nvSpPr>
          <p:cNvPr id="8" name="文本框 7">
            <a:extLst>
              <a:ext uri="{FF2B5EF4-FFF2-40B4-BE49-F238E27FC236}">
                <a16:creationId xmlns:a16="http://schemas.microsoft.com/office/drawing/2014/main" id="{F92222A0-A076-4C05-B8B3-4D065B2738BE}"/>
              </a:ext>
            </a:extLst>
          </p:cNvPr>
          <p:cNvSpPr txBox="1"/>
          <p:nvPr/>
        </p:nvSpPr>
        <p:spPr>
          <a:xfrm>
            <a:off x="5286085" y="2275984"/>
            <a:ext cx="3857915" cy="36933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约束条件：</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EEA693CD-DC1D-40A8-9E37-08FB4ECAC94A}"/>
                  </a:ext>
                </a:extLst>
              </p:cNvPr>
              <p:cNvSpPr txBox="1"/>
              <p:nvPr/>
            </p:nvSpPr>
            <p:spPr>
              <a:xfrm>
                <a:off x="5542361" y="3412139"/>
                <a:ext cx="3229851" cy="67217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𝑙</m:t>
                          </m:r>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𝐿</m:t>
                          </m:r>
                        </m:sub>
                        <m:sup/>
                        <m:e>
                          <m:sSub>
                            <m:sSubPr>
                              <m:ctrlPr>
                                <a:rPr lang="en-US" altLang="zh-CN" i="1" smtClean="0">
                                  <a:latin typeface="Cambria Math" panose="02040503050406030204" pitchFamily="18" charset="0"/>
                                </a:rPr>
                              </m:ctrlPr>
                            </m:sSubPr>
                            <m:e>
                              <m:r>
                                <m:rPr>
                                  <m:sty m:val="p"/>
                                </m:rPr>
                                <a:rPr lang="en-US" altLang="zh-CN" i="1">
                                  <a:latin typeface="Cambria Math" panose="02040503050406030204" pitchFamily="18" charset="0"/>
                                </a:rPr>
                                <m:t>x</m:t>
                              </m:r>
                            </m:e>
                            <m:sub>
                              <m:r>
                                <a:rPr lang="en-US" altLang="zh-CN" b="0" i="1" smtClean="0">
                                  <a:latin typeface="Cambria Math" panose="02040503050406030204" pitchFamily="18" charset="0"/>
                                </a:rPr>
                                <m:t>𝑙𝑛</m:t>
                              </m:r>
                            </m:sub>
                          </m:sSub>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𝑅</m:t>
                          </m:r>
                          <m:r>
                            <a:rPr lang="en-US" altLang="zh-CN" b="0" i="1" smtClean="0">
                              <a:latin typeface="Cambria Math" panose="02040503050406030204" pitchFamily="18" charset="0"/>
                              <a:ea typeface="Cambria Math" panose="02040503050406030204" pitchFamily="18" charset="0"/>
                            </a:rPr>
                            <m:t> ,         </m:t>
                          </m:r>
                        </m:e>
                      </m:nary>
                      <m:r>
                        <a:rPr lang="en-US" altLang="zh-CN" b="0" i="1" smtClean="0">
                          <a:latin typeface="Cambria Math" panose="02040503050406030204" pitchFamily="18" charset="0"/>
                        </a:rPr>
                        <m:t>             </m:t>
                      </m:r>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𝑁</m:t>
                      </m:r>
                    </m:oMath>
                  </m:oMathPara>
                </a14:m>
                <a:endParaRPr lang="zh-CN" altLang="en-US" dirty="0"/>
              </a:p>
            </p:txBody>
          </p:sp>
        </mc:Choice>
        <mc:Fallback xmlns="">
          <p:sp>
            <p:nvSpPr>
              <p:cNvPr id="9" name="文本框 8">
                <a:extLst>
                  <a:ext uri="{FF2B5EF4-FFF2-40B4-BE49-F238E27FC236}">
                    <a16:creationId xmlns:a16="http://schemas.microsoft.com/office/drawing/2014/main" id="{EEA693CD-DC1D-40A8-9E37-08FB4ECAC94A}"/>
                  </a:ext>
                </a:extLst>
              </p:cNvPr>
              <p:cNvSpPr txBox="1">
                <a:spLocks noRot="1" noChangeAspect="1" noMove="1" noResize="1" noEditPoints="1" noAdjustHandles="1" noChangeArrowheads="1" noChangeShapeType="1" noTextEdit="1"/>
              </p:cNvSpPr>
              <p:nvPr/>
            </p:nvSpPr>
            <p:spPr>
              <a:xfrm>
                <a:off x="5542361" y="3412139"/>
                <a:ext cx="3229851" cy="672172"/>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71C7E569-1A3B-4C65-8C6A-D345B93F9BAD}"/>
                  </a:ext>
                </a:extLst>
              </p:cNvPr>
              <p:cNvSpPr txBox="1"/>
              <p:nvPr/>
            </p:nvSpPr>
            <p:spPr>
              <a:xfrm>
                <a:off x="5542361" y="4195439"/>
                <a:ext cx="3345916" cy="7223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𝑢</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𝑈</m:t>
                              </m:r>
                            </m:e>
                            <m:sub>
                              <m:r>
                                <m:rPr>
                                  <m:sty m:val="p"/>
                                </m:rPr>
                                <a:rPr lang="en-US" altLang="zh-CN" i="1">
                                  <a:latin typeface="Cambria Math" panose="02040503050406030204" pitchFamily="18" charset="0"/>
                                  <a:ea typeface="Cambria Math" panose="02040503050406030204" pitchFamily="18" charset="0"/>
                                </a:rPr>
                                <m:t>n</m:t>
                              </m:r>
                            </m:sub>
                          </m:sSub>
                        </m:sub>
                        <m:sup/>
                        <m:e>
                          <m:nary>
                            <m:naryPr>
                              <m:chr m:val="∑"/>
                              <m:supHide m:val="on"/>
                              <m:ctrlPr>
                                <a:rPr lang="en-US" altLang="zh-CN" i="1" smtClean="0">
                                  <a:latin typeface="Cambria Math" panose="02040503050406030204" pitchFamily="18" charset="0"/>
                                </a:rPr>
                              </m:ctrlPr>
                            </m:naryPr>
                            <m:sub>
                              <m:r>
                                <m:rPr>
                                  <m:brk m:alnAt="7"/>
                                </m:rPr>
                                <a:rPr lang="en-US" altLang="zh-CN" b="0" i="1" smtClean="0">
                                  <a:latin typeface="Cambria Math" panose="02040503050406030204" pitchFamily="18" charset="0"/>
                                </a:rPr>
                                <m:t>𝑛</m:t>
                              </m:r>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𝑁</m:t>
                              </m:r>
                            </m:sub>
                            <m:sup/>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𝑢𝑛</m:t>
                                  </m:r>
                                  <m:r>
                                    <a:rPr lang="en-US" altLang="zh-CN" b="0" i="1" smtClean="0">
                                      <a:latin typeface="Cambria Math" panose="02040503050406030204" pitchFamily="18" charset="0"/>
                                    </a:rPr>
                                    <m:t>′</m:t>
                                  </m:r>
                                </m:sub>
                              </m:sSub>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𝐾</m:t>
                              </m:r>
                            </m:e>
                          </m:nary>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𝑁</m:t>
                          </m:r>
                        </m:e>
                      </m:nary>
                    </m:oMath>
                  </m:oMathPara>
                </a14:m>
                <a:endParaRPr lang="zh-CN" altLang="en-US" dirty="0"/>
              </a:p>
            </p:txBody>
          </p:sp>
        </mc:Choice>
        <mc:Fallback xmlns="">
          <p:sp>
            <p:nvSpPr>
              <p:cNvPr id="10" name="文本框 9">
                <a:extLst>
                  <a:ext uri="{FF2B5EF4-FFF2-40B4-BE49-F238E27FC236}">
                    <a16:creationId xmlns:a16="http://schemas.microsoft.com/office/drawing/2014/main" id="{71C7E569-1A3B-4C65-8C6A-D345B93F9BAD}"/>
                  </a:ext>
                </a:extLst>
              </p:cNvPr>
              <p:cNvSpPr txBox="1">
                <a:spLocks noRot="1" noChangeAspect="1" noMove="1" noResize="1" noEditPoints="1" noAdjustHandles="1" noChangeArrowheads="1" noChangeShapeType="1" noTextEdit="1"/>
              </p:cNvSpPr>
              <p:nvPr/>
            </p:nvSpPr>
            <p:spPr>
              <a:xfrm>
                <a:off x="5542361" y="4195439"/>
                <a:ext cx="3345916" cy="722377"/>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896920F9-DDDA-4A11-85EB-20C24E05B4DE}"/>
                  </a:ext>
                </a:extLst>
              </p:cNvPr>
              <p:cNvSpPr txBox="1"/>
              <p:nvPr/>
            </p:nvSpPr>
            <p:spPr>
              <a:xfrm>
                <a:off x="5542361" y="4979123"/>
                <a:ext cx="3155094" cy="67255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zh-CN" altLang="en-US" i="1" smtClean="0">
                              <a:latin typeface="Cambria Math" panose="02040503050406030204" pitchFamily="18" charset="0"/>
                            </a:rPr>
                          </m:ctrlPr>
                        </m:naryPr>
                        <m:sub>
                          <m:r>
                            <m:rPr>
                              <m:brk m:alnAt="7"/>
                            </m:rPr>
                            <a:rPr lang="en-US" altLang="zh-CN" b="0" i="1" smtClean="0">
                              <a:latin typeface="Cambria Math" panose="02040503050406030204" pitchFamily="18" charset="0"/>
                            </a:rPr>
                            <m:t>𝑢</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𝑈</m:t>
                          </m:r>
                        </m:sub>
                        <m:sup/>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𝑢𝑛</m:t>
                              </m:r>
                            </m:sub>
                          </m:sSub>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𝑊</m:t>
                          </m:r>
                        </m:e>
                      </m:nary>
                      <m:r>
                        <a:rPr lang="en-US" altLang="zh-CN" b="0" i="1" smtClean="0">
                          <a:latin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𝑁</m:t>
                      </m:r>
                    </m:oMath>
                  </m:oMathPara>
                </a14:m>
                <a:endParaRPr lang="zh-CN" altLang="en-US" dirty="0"/>
              </a:p>
            </p:txBody>
          </p:sp>
        </mc:Choice>
        <mc:Fallback xmlns="">
          <p:sp>
            <p:nvSpPr>
              <p:cNvPr id="11" name="文本框 10">
                <a:extLst>
                  <a:ext uri="{FF2B5EF4-FFF2-40B4-BE49-F238E27FC236}">
                    <a16:creationId xmlns:a16="http://schemas.microsoft.com/office/drawing/2014/main" id="{896920F9-DDDA-4A11-85EB-20C24E05B4DE}"/>
                  </a:ext>
                </a:extLst>
              </p:cNvPr>
              <p:cNvSpPr txBox="1">
                <a:spLocks noRot="1" noChangeAspect="1" noMove="1" noResize="1" noEditPoints="1" noAdjustHandles="1" noChangeArrowheads="1" noChangeShapeType="1" noTextEdit="1"/>
              </p:cNvSpPr>
              <p:nvPr/>
            </p:nvSpPr>
            <p:spPr>
              <a:xfrm>
                <a:off x="5542361" y="4979123"/>
                <a:ext cx="3155094" cy="672556"/>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6021BBD4-39FA-4599-AFE6-02B418641824}"/>
                  </a:ext>
                </a:extLst>
              </p:cNvPr>
              <p:cNvSpPr txBox="1"/>
              <p:nvPr/>
            </p:nvSpPr>
            <p:spPr>
              <a:xfrm>
                <a:off x="5542361" y="5762807"/>
                <a:ext cx="3448123" cy="302199"/>
              </a:xfrm>
              <a:prstGeom prst="rect">
                <a:avLst/>
              </a:prstGeom>
              <a:noFill/>
            </p:spPr>
            <p:txBody>
              <a:bodyPr wrap="none" lIns="0" tIns="0" rIns="0" bIns="0" rtlCol="0">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𝑢𝑛</m:t>
                        </m:r>
                      </m:sub>
                    </m:sSub>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𝑎</m:t>
                        </m:r>
                      </m:e>
                      <m:sub>
                        <m:r>
                          <a:rPr lang="en-US" altLang="zh-CN" b="0" i="1" smtClean="0">
                            <a:latin typeface="Cambria Math" panose="02040503050406030204" pitchFamily="18" charset="0"/>
                            <a:ea typeface="Cambria Math" panose="02040503050406030204" pitchFamily="18" charset="0"/>
                          </a:rPr>
                          <m:t>𝑢𝑛</m:t>
                        </m:r>
                      </m:sub>
                    </m:sSub>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𝑙</m:t>
                            </m:r>
                          </m:e>
                          <m:sub>
                            <m:r>
                              <a:rPr lang="en-US" altLang="zh-CN" b="0" i="1" smtClean="0">
                                <a:latin typeface="Cambria Math" panose="02040503050406030204" pitchFamily="18" charset="0"/>
                                <a:ea typeface="Cambria Math" panose="02040503050406030204" pitchFamily="18" charset="0"/>
                              </a:rPr>
                              <m:t>𝑢</m:t>
                            </m:r>
                          </m:sub>
                        </m:sSub>
                        <m:r>
                          <a:rPr lang="en-US" altLang="zh-CN" b="0" i="1" smtClean="0">
                            <a:latin typeface="Cambria Math" panose="02040503050406030204" pitchFamily="18" charset="0"/>
                            <a:ea typeface="Cambria Math" panose="02040503050406030204" pitchFamily="18" charset="0"/>
                          </a:rPr>
                          <m:t>𝑛</m:t>
                        </m:r>
                      </m:sub>
                    </m:sSub>
                    <m:r>
                      <a:rPr lang="en-US" altLang="zh-CN" b="0" i="1" smtClean="0">
                        <a:latin typeface="Cambria Math" panose="02040503050406030204" pitchFamily="18" charset="0"/>
                        <a:ea typeface="Cambria Math" panose="02040503050406030204" pitchFamily="18" charset="0"/>
                      </a:rPr>
                      <m:t> ,      ∀</m:t>
                    </m:r>
                    <m:r>
                      <a:rPr lang="en-US" altLang="zh-CN" b="0" i="1" smtClean="0">
                        <a:latin typeface="Cambria Math" panose="02040503050406030204" pitchFamily="18" charset="0"/>
                        <a:ea typeface="Cambria Math" panose="02040503050406030204" pitchFamily="18" charset="0"/>
                      </a:rPr>
                      <m:t>𝑢</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𝑈</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𝑁</m:t>
                    </m:r>
                  </m:oMath>
                </a14:m>
                <a:r>
                  <a:rPr lang="en-US" altLang="zh-CN" dirty="0"/>
                  <a:t> </a:t>
                </a:r>
                <a:endParaRPr lang="zh-CN" altLang="en-US" dirty="0"/>
              </a:p>
            </p:txBody>
          </p:sp>
        </mc:Choice>
        <mc:Fallback xmlns="">
          <p:sp>
            <p:nvSpPr>
              <p:cNvPr id="12" name="文本框 11">
                <a:extLst>
                  <a:ext uri="{FF2B5EF4-FFF2-40B4-BE49-F238E27FC236}">
                    <a16:creationId xmlns:a16="http://schemas.microsoft.com/office/drawing/2014/main" id="{6021BBD4-39FA-4599-AFE6-02B418641824}"/>
                  </a:ext>
                </a:extLst>
              </p:cNvPr>
              <p:cNvSpPr txBox="1">
                <a:spLocks noRot="1" noChangeAspect="1" noMove="1" noResize="1" noEditPoints="1" noAdjustHandles="1" noChangeArrowheads="1" noChangeShapeType="1" noTextEdit="1"/>
              </p:cNvSpPr>
              <p:nvPr/>
            </p:nvSpPr>
            <p:spPr>
              <a:xfrm>
                <a:off x="5542361" y="5762807"/>
                <a:ext cx="3448123" cy="302199"/>
              </a:xfrm>
              <a:prstGeom prst="rect">
                <a:avLst/>
              </a:prstGeom>
              <a:blipFill>
                <a:blip r:embed="rId10"/>
                <a:stretch>
                  <a:fillRect l="-2473" b="-160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CCD8DC1E-A4F6-418D-8862-E90F946EF41A}"/>
                  </a:ext>
                </a:extLst>
              </p:cNvPr>
              <p:cNvSpPr txBox="1"/>
              <p:nvPr/>
            </p:nvSpPr>
            <p:spPr>
              <a:xfrm>
                <a:off x="5463652" y="6176134"/>
                <a:ext cx="36055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𝑙𝑛</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𝑙𝑛</m:t>
                          </m:r>
                        </m:sub>
                      </m:sSub>
                      <m:r>
                        <a:rPr lang="en-US" altLang="zh-CN" b="0" i="1" smtClean="0">
                          <a:latin typeface="Cambria Math" panose="02040503050406030204" pitchFamily="18" charset="0"/>
                          <a:ea typeface="Cambria Math" panose="02040503050406030204" pitchFamily="18" charset="0"/>
                        </a:rPr>
                        <m:t>∈</m:t>
                      </m:r>
                      <m:d>
                        <m:dPr>
                          <m:begChr m:val="{"/>
                          <m:endChr m:val="}"/>
                          <m:ctrlPr>
                            <a:rPr lang="en-US" altLang="zh-CN" b="0"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0,1</m:t>
                          </m:r>
                        </m:e>
                      </m:d>
                      <m:r>
                        <a:rPr lang="en-US" altLang="zh-CN" b="0" i="1" smtClean="0">
                          <a:latin typeface="Cambria Math" panose="02040503050406030204" pitchFamily="18" charset="0"/>
                          <a:ea typeface="Cambria Math" panose="02040503050406030204" pitchFamily="18" charset="0"/>
                        </a:rPr>
                        <m:t>, ∀</m:t>
                      </m:r>
                      <m:r>
                        <a:rPr lang="en-US" altLang="zh-CN" b="0" i="1" smtClean="0">
                          <a:latin typeface="Cambria Math" panose="02040503050406030204" pitchFamily="18" charset="0"/>
                          <a:ea typeface="Cambria Math" panose="02040503050406030204" pitchFamily="18" charset="0"/>
                        </a:rPr>
                        <m:t>𝑙</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𝐿</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𝑢</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𝑈</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𝑛</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𝑁</m:t>
                      </m:r>
                    </m:oMath>
                  </m:oMathPara>
                </a14:m>
                <a:endParaRPr lang="zh-CN" altLang="en-US" dirty="0"/>
              </a:p>
            </p:txBody>
          </p:sp>
        </mc:Choice>
        <mc:Fallback xmlns="">
          <p:sp>
            <p:nvSpPr>
              <p:cNvPr id="13" name="文本框 12">
                <a:extLst>
                  <a:ext uri="{FF2B5EF4-FFF2-40B4-BE49-F238E27FC236}">
                    <a16:creationId xmlns:a16="http://schemas.microsoft.com/office/drawing/2014/main" id="{CCD8DC1E-A4F6-418D-8862-E90F946EF41A}"/>
                  </a:ext>
                </a:extLst>
              </p:cNvPr>
              <p:cNvSpPr txBox="1">
                <a:spLocks noRot="1" noChangeAspect="1" noMove="1" noResize="1" noEditPoints="1" noAdjustHandles="1" noChangeArrowheads="1" noChangeShapeType="1" noTextEdit="1"/>
              </p:cNvSpPr>
              <p:nvPr/>
            </p:nvSpPr>
            <p:spPr>
              <a:xfrm>
                <a:off x="5463652" y="6176134"/>
                <a:ext cx="3605539" cy="276999"/>
              </a:xfrm>
              <a:prstGeom prst="rect">
                <a:avLst/>
              </a:prstGeom>
              <a:blipFill>
                <a:blip r:embed="rId11"/>
                <a:stretch>
                  <a:fillRect r="-169" b="-26087"/>
                </a:stretch>
              </a:blipFill>
            </p:spPr>
            <p:txBody>
              <a:bodyPr/>
              <a:lstStyle/>
              <a:p>
                <a:r>
                  <a:rPr lang="zh-CN" altLang="en-US">
                    <a:noFill/>
                  </a:rPr>
                  <a:t> </a:t>
                </a:r>
              </a:p>
            </p:txBody>
          </p:sp>
        </mc:Fallback>
      </mc:AlternateContent>
      <p:sp>
        <p:nvSpPr>
          <p:cNvPr id="15" name="矩形 14">
            <a:extLst>
              <a:ext uri="{FF2B5EF4-FFF2-40B4-BE49-F238E27FC236}">
                <a16:creationId xmlns:a16="http://schemas.microsoft.com/office/drawing/2014/main" id="{7A8E493C-FC92-4BA4-8BD2-FF1964D1EE56}"/>
              </a:ext>
            </a:extLst>
          </p:cNvPr>
          <p:cNvSpPr/>
          <p:nvPr/>
        </p:nvSpPr>
        <p:spPr>
          <a:xfrm>
            <a:off x="239644" y="1052279"/>
            <a:ext cx="5543744" cy="646331"/>
          </a:xfrm>
          <a:prstGeom prst="rect">
            <a:avLst/>
          </a:prstGeom>
        </p:spPr>
        <p:txBody>
          <a:bodyPr wrap="square">
            <a:spAutoFit/>
          </a:bodyPr>
          <a:lstStyle/>
          <a:p>
            <a:r>
              <a:rPr lang="en-US" altLang="zh-CN" dirty="0">
                <a:latin typeface="黑体" panose="02010609060101010101" pitchFamily="49" charset="-122"/>
                <a:ea typeface="黑体" panose="02010609060101010101" pitchFamily="49" charset="-122"/>
              </a:rPr>
              <a:t>SPRS</a:t>
            </a:r>
            <a:r>
              <a:rPr lang="zh-CN" altLang="en-US" dirty="0">
                <a:latin typeface="黑体" panose="02010609060101010101" pitchFamily="49" charset="-122"/>
                <a:ea typeface="黑体" panose="02010609060101010101" pitchFamily="49" charset="-122"/>
              </a:rPr>
              <a:t>问题：服务放置与请求调度问题</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(Service Placement and Request Scheduling)</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882613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2">
            <a:extLst>
              <a:ext uri="{FF2B5EF4-FFF2-40B4-BE49-F238E27FC236}">
                <a16:creationId xmlns:a16="http://schemas.microsoft.com/office/drawing/2014/main" id="{B024A988-0020-4289-966A-3645C47D9FF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9761" y="74036"/>
            <a:ext cx="738131" cy="738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A804C571-77E0-4663-8F6D-7459B56F1F98}"/>
              </a:ext>
            </a:extLst>
          </p:cNvPr>
          <p:cNvSpPr txBox="1"/>
          <p:nvPr/>
        </p:nvSpPr>
        <p:spPr>
          <a:xfrm>
            <a:off x="137805" y="188649"/>
            <a:ext cx="4052910" cy="584775"/>
          </a:xfrm>
          <a:prstGeom prst="rect">
            <a:avLst/>
          </a:prstGeom>
          <a:noFill/>
        </p:spPr>
        <p:txBody>
          <a:bodyPr wrap="squar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cs typeface="Arial" pitchFamily="34" charset="0"/>
              </a:rPr>
              <a:t>NP-hard</a:t>
            </a:r>
            <a:r>
              <a:rPr lang="zh-CN" altLang="en-US" sz="3200" b="1" dirty="0">
                <a:solidFill>
                  <a:schemeClr val="bg1"/>
                </a:solidFill>
                <a:latin typeface="微软雅黑" panose="020B0503020204020204" pitchFamily="34" charset="-122"/>
                <a:ea typeface="微软雅黑" panose="020B0503020204020204" pitchFamily="34" charset="-122"/>
                <a:cs typeface="Arial" pitchFamily="34" charset="0"/>
              </a:rPr>
              <a:t>证明思路</a:t>
            </a:r>
          </a:p>
        </p:txBody>
      </p:sp>
      <p:sp>
        <p:nvSpPr>
          <p:cNvPr id="2" name="文本框 1">
            <a:extLst>
              <a:ext uri="{FF2B5EF4-FFF2-40B4-BE49-F238E27FC236}">
                <a16:creationId xmlns:a16="http://schemas.microsoft.com/office/drawing/2014/main" id="{4E9BB826-A394-488F-8603-BC5DD86876ED}"/>
              </a:ext>
            </a:extLst>
          </p:cNvPr>
          <p:cNvSpPr txBox="1"/>
          <p:nvPr/>
        </p:nvSpPr>
        <p:spPr>
          <a:xfrm>
            <a:off x="393540" y="2273147"/>
            <a:ext cx="8135538" cy="36933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文章证明了在同构情况下，</a:t>
            </a:r>
            <a:r>
              <a:rPr lang="en-US" altLang="zh-CN" dirty="0">
                <a:latin typeface="黑体" panose="02010609060101010101" pitchFamily="49" charset="-122"/>
                <a:ea typeface="黑体" panose="02010609060101010101" pitchFamily="49" charset="-122"/>
              </a:rPr>
              <a:t>SPRS</a:t>
            </a:r>
            <a:r>
              <a:rPr lang="zh-CN" altLang="en-US" dirty="0">
                <a:latin typeface="黑体" panose="02010609060101010101" pitchFamily="49" charset="-122"/>
                <a:ea typeface="黑体" panose="02010609060101010101" pitchFamily="49" charset="-122"/>
              </a:rPr>
              <a:t>问题是</a:t>
            </a:r>
            <a:r>
              <a:rPr lang="en-US" altLang="zh-CN" dirty="0">
                <a:latin typeface="黑体" panose="02010609060101010101" pitchFamily="49" charset="-122"/>
                <a:ea typeface="黑体" panose="02010609060101010101" pitchFamily="49" charset="-122"/>
              </a:rPr>
              <a:t>NP-hard</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 </a:t>
            </a:r>
            <a:endParaRPr lang="zh-CN" altLang="en-US" dirty="0">
              <a:latin typeface="黑体" panose="02010609060101010101" pitchFamily="49" charset="-122"/>
              <a:ea typeface="黑体" panose="02010609060101010101" pitchFamily="49" charset="-122"/>
            </a:endParaRPr>
          </a:p>
        </p:txBody>
      </p:sp>
      <p:sp>
        <p:nvSpPr>
          <p:cNvPr id="7" name="文本框 6">
            <a:extLst>
              <a:ext uri="{FF2B5EF4-FFF2-40B4-BE49-F238E27FC236}">
                <a16:creationId xmlns:a16="http://schemas.microsoft.com/office/drawing/2014/main" id="{5213808C-3F96-4C58-987F-DE69081E73E5}"/>
              </a:ext>
            </a:extLst>
          </p:cNvPr>
          <p:cNvSpPr txBox="1"/>
          <p:nvPr/>
        </p:nvSpPr>
        <p:spPr>
          <a:xfrm>
            <a:off x="1675692" y="2757917"/>
            <a:ext cx="5840070"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 </a:t>
            </a:r>
            <a:r>
              <a:rPr lang="zh-CN" altLang="en-US" dirty="0">
                <a:latin typeface="黑体" panose="02010609060101010101" pitchFamily="49" charset="-122"/>
                <a:ea typeface="黑体" panose="02010609060101010101" pitchFamily="49" charset="-122"/>
              </a:rPr>
              <a:t>证明解除通信资源限制后，</a:t>
            </a:r>
            <a:r>
              <a:rPr lang="en-US" altLang="zh-CN" dirty="0">
                <a:latin typeface="黑体" panose="02010609060101010101" pitchFamily="49" charset="-122"/>
                <a:ea typeface="黑体" panose="02010609060101010101" pitchFamily="49" charset="-122"/>
              </a:rPr>
              <a:t>SPRS</a:t>
            </a:r>
            <a:r>
              <a:rPr lang="zh-CN" altLang="en-US" dirty="0">
                <a:latin typeface="黑体" panose="02010609060101010101" pitchFamily="49" charset="-122"/>
                <a:ea typeface="黑体" panose="02010609060101010101" pitchFamily="49" charset="-122"/>
              </a:rPr>
              <a:t>问题仍是</a:t>
            </a:r>
            <a:r>
              <a:rPr lang="en-US" altLang="zh-CN" dirty="0">
                <a:latin typeface="黑体" panose="02010609060101010101" pitchFamily="49" charset="-122"/>
                <a:ea typeface="黑体" panose="02010609060101010101" pitchFamily="49" charset="-122"/>
              </a:rPr>
              <a:t>NP-hard</a:t>
            </a:r>
            <a:endParaRPr lang="zh-CN" altLang="en-US" dirty="0">
              <a:latin typeface="黑体" panose="02010609060101010101" pitchFamily="49" charset="-122"/>
              <a:ea typeface="黑体" panose="02010609060101010101" pitchFamily="49" charset="-122"/>
            </a:endParaRPr>
          </a:p>
        </p:txBody>
      </p:sp>
      <p:sp>
        <p:nvSpPr>
          <p:cNvPr id="8" name="文本框 7">
            <a:extLst>
              <a:ext uri="{FF2B5EF4-FFF2-40B4-BE49-F238E27FC236}">
                <a16:creationId xmlns:a16="http://schemas.microsoft.com/office/drawing/2014/main" id="{BBA99659-A643-4923-9273-96966380AE9C}"/>
              </a:ext>
            </a:extLst>
          </p:cNvPr>
          <p:cNvSpPr txBox="1"/>
          <p:nvPr/>
        </p:nvSpPr>
        <p:spPr>
          <a:xfrm>
            <a:off x="393540" y="1302427"/>
            <a:ext cx="8750460" cy="646331"/>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文章研究的</a:t>
            </a:r>
            <a:r>
              <a:rPr lang="en-US" altLang="zh-CN" dirty="0">
                <a:latin typeface="黑体" panose="02010609060101010101" pitchFamily="49" charset="-122"/>
                <a:ea typeface="黑体" panose="02010609060101010101" pitchFamily="49" charset="-122"/>
              </a:rPr>
              <a:t>SPRS</a:t>
            </a:r>
            <a:r>
              <a:rPr lang="zh-CN" altLang="en-US" dirty="0">
                <a:latin typeface="黑体" panose="02010609060101010101" pitchFamily="49" charset="-122"/>
                <a:ea typeface="黑体" panose="02010609060101010101" pitchFamily="49" charset="-122"/>
              </a:rPr>
              <a:t>问题存在三个主要约束条件，且影响程度不相同：</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	K</a:t>
            </a:r>
            <a:r>
              <a:rPr lang="zh-CN" altLang="en-US" dirty="0">
                <a:latin typeface="黑体" panose="02010609060101010101" pitchFamily="49" charset="-122"/>
                <a:ea typeface="黑体" panose="02010609060101010101" pitchFamily="49" charset="-122"/>
              </a:rPr>
              <a:t>（通信资源）、</a:t>
            </a:r>
            <a:r>
              <a:rPr lang="en-US" altLang="zh-CN" dirty="0">
                <a:latin typeface="黑体" panose="02010609060101010101" pitchFamily="49" charset="-122"/>
                <a:ea typeface="黑体" panose="02010609060101010101" pitchFamily="49" charset="-122"/>
              </a:rPr>
              <a:t>W</a:t>
            </a:r>
            <a:r>
              <a:rPr lang="zh-CN" altLang="en-US" dirty="0">
                <a:latin typeface="黑体" panose="02010609060101010101" pitchFamily="49" charset="-122"/>
                <a:ea typeface="黑体" panose="02010609060101010101" pitchFamily="49" charset="-122"/>
              </a:rPr>
              <a:t>（计算资源）、</a:t>
            </a:r>
            <a:r>
              <a:rPr lang="en-US" altLang="zh-CN" dirty="0">
                <a:latin typeface="黑体" panose="02010609060101010101" pitchFamily="49" charset="-122"/>
                <a:ea typeface="黑体" panose="02010609060101010101" pitchFamily="49" charset="-122"/>
              </a:rPr>
              <a:t>R</a:t>
            </a:r>
            <a:r>
              <a:rPr lang="zh-CN" altLang="en-US" dirty="0">
                <a:latin typeface="黑体" panose="02010609060101010101" pitchFamily="49" charset="-122"/>
                <a:ea typeface="黑体" panose="02010609060101010101" pitchFamily="49" charset="-122"/>
              </a:rPr>
              <a:t>（存储资源）</a:t>
            </a:r>
          </a:p>
        </p:txBody>
      </p:sp>
      <p:sp>
        <p:nvSpPr>
          <p:cNvPr id="9" name="文本框 8">
            <a:extLst>
              <a:ext uri="{FF2B5EF4-FFF2-40B4-BE49-F238E27FC236}">
                <a16:creationId xmlns:a16="http://schemas.microsoft.com/office/drawing/2014/main" id="{1E141AD7-8267-4513-BAD3-F01B5DA71C9B}"/>
              </a:ext>
            </a:extLst>
          </p:cNvPr>
          <p:cNvSpPr txBox="1"/>
          <p:nvPr/>
        </p:nvSpPr>
        <p:spPr>
          <a:xfrm>
            <a:off x="1675692" y="3336200"/>
            <a:ext cx="5465888"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 </a:t>
            </a:r>
            <a:r>
              <a:rPr lang="zh-CN" altLang="en-US" dirty="0">
                <a:latin typeface="黑体" panose="02010609060101010101" pitchFamily="49" charset="-122"/>
                <a:ea typeface="黑体" panose="02010609060101010101" pitchFamily="49" charset="-122"/>
              </a:rPr>
              <a:t>证明解除计算资源限制后，</a:t>
            </a:r>
            <a:r>
              <a:rPr lang="en-US" altLang="zh-CN" dirty="0">
                <a:latin typeface="黑体" panose="02010609060101010101" pitchFamily="49" charset="-122"/>
                <a:ea typeface="黑体" panose="02010609060101010101" pitchFamily="49" charset="-122"/>
              </a:rPr>
              <a:t>SPRS</a:t>
            </a:r>
            <a:r>
              <a:rPr lang="zh-CN" altLang="en-US" dirty="0">
                <a:latin typeface="黑体" panose="02010609060101010101" pitchFamily="49" charset="-122"/>
                <a:ea typeface="黑体" panose="02010609060101010101" pitchFamily="49" charset="-122"/>
              </a:rPr>
              <a:t>问题仍是</a:t>
            </a:r>
            <a:r>
              <a:rPr lang="en-US" altLang="zh-CN" dirty="0">
                <a:latin typeface="黑体" panose="02010609060101010101" pitchFamily="49" charset="-122"/>
                <a:ea typeface="黑体" panose="02010609060101010101" pitchFamily="49" charset="-122"/>
              </a:rPr>
              <a:t>NP-hard</a:t>
            </a:r>
            <a:endParaRPr lang="zh-CN" altLang="en-US" dirty="0">
              <a:latin typeface="黑体" panose="02010609060101010101" pitchFamily="49" charset="-122"/>
              <a:ea typeface="黑体" panose="02010609060101010101" pitchFamily="49" charset="-122"/>
            </a:endParaRPr>
          </a:p>
        </p:txBody>
      </p:sp>
      <p:sp>
        <p:nvSpPr>
          <p:cNvPr id="11" name="文本框 10">
            <a:extLst>
              <a:ext uri="{FF2B5EF4-FFF2-40B4-BE49-F238E27FC236}">
                <a16:creationId xmlns:a16="http://schemas.microsoft.com/office/drawing/2014/main" id="{6C562587-4AE6-4D6F-B43B-276FA2B60F1E}"/>
              </a:ext>
            </a:extLst>
          </p:cNvPr>
          <p:cNvSpPr txBox="1"/>
          <p:nvPr/>
        </p:nvSpPr>
        <p:spPr>
          <a:xfrm>
            <a:off x="1675692" y="3914483"/>
            <a:ext cx="6088285" cy="461665"/>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 </a:t>
            </a:r>
            <a:r>
              <a:rPr lang="zh-CN" altLang="en-US" dirty="0">
                <a:latin typeface="黑体" panose="02010609060101010101" pitchFamily="49" charset="-122"/>
                <a:ea typeface="黑体" panose="02010609060101010101" pitchFamily="49" charset="-122"/>
              </a:rPr>
              <a:t>证明当服务放置策略确定时，</a:t>
            </a:r>
            <a:r>
              <a:rPr lang="en-US" altLang="zh-CN" dirty="0">
                <a:latin typeface="黑体" panose="02010609060101010101" pitchFamily="49" charset="-122"/>
                <a:ea typeface="黑体" panose="02010609060101010101" pitchFamily="49" charset="-122"/>
              </a:rPr>
              <a:t>SPRS</a:t>
            </a:r>
            <a:r>
              <a:rPr lang="zh-CN" altLang="en-US" dirty="0">
                <a:latin typeface="黑体" panose="02010609060101010101" pitchFamily="49" charset="-122"/>
                <a:ea typeface="黑体" panose="02010609060101010101" pitchFamily="49" charset="-122"/>
              </a:rPr>
              <a:t>问题多项式时间可解</a:t>
            </a:r>
          </a:p>
        </p:txBody>
      </p:sp>
      <p:sp>
        <p:nvSpPr>
          <p:cNvPr id="13" name="矩形 12">
            <a:extLst>
              <a:ext uri="{FF2B5EF4-FFF2-40B4-BE49-F238E27FC236}">
                <a16:creationId xmlns:a16="http://schemas.microsoft.com/office/drawing/2014/main" id="{1C6EDC69-EAEA-47D1-9AC0-9432DC33D6C7}"/>
              </a:ext>
            </a:extLst>
          </p:cNvPr>
          <p:cNvSpPr/>
          <p:nvPr/>
        </p:nvSpPr>
        <p:spPr>
          <a:xfrm>
            <a:off x="1675692" y="4834723"/>
            <a:ext cx="6301725"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同构情况下，</a:t>
            </a:r>
            <a:r>
              <a:rPr lang="en-US" altLang="zh-CN" dirty="0">
                <a:latin typeface="黑体" panose="02010609060101010101" pitchFamily="49" charset="-122"/>
                <a:ea typeface="黑体" panose="02010609060101010101" pitchFamily="49" charset="-122"/>
              </a:rPr>
              <a:t>SPRS</a:t>
            </a:r>
            <a:r>
              <a:rPr lang="zh-CN" altLang="en-US" dirty="0">
                <a:latin typeface="黑体" panose="02010609060101010101" pitchFamily="49" charset="-122"/>
                <a:ea typeface="黑体" panose="02010609060101010101" pitchFamily="49" charset="-122"/>
              </a:rPr>
              <a:t>问题的</a:t>
            </a:r>
            <a:r>
              <a:rPr lang="en-US" altLang="zh-CN" dirty="0">
                <a:latin typeface="黑体" panose="02010609060101010101" pitchFamily="49" charset="-122"/>
                <a:ea typeface="黑体" panose="02010609060101010101" pitchFamily="49" charset="-122"/>
              </a:rPr>
              <a:t>NP-hard</a:t>
            </a:r>
            <a:r>
              <a:rPr lang="zh-CN" altLang="en-US" dirty="0">
                <a:latin typeface="黑体" panose="02010609060101010101" pitchFamily="49" charset="-122"/>
                <a:ea typeface="黑体" panose="02010609060101010101" pitchFamily="49" charset="-122"/>
              </a:rPr>
              <a:t>是由服务放置子问题引起的</a:t>
            </a:r>
          </a:p>
        </p:txBody>
      </p:sp>
      <p:sp>
        <p:nvSpPr>
          <p:cNvPr id="14" name="箭头: 右 13">
            <a:extLst>
              <a:ext uri="{FF2B5EF4-FFF2-40B4-BE49-F238E27FC236}">
                <a16:creationId xmlns:a16="http://schemas.microsoft.com/office/drawing/2014/main" id="{9DC94277-1DA8-4796-BA8E-8F94480B9362}"/>
              </a:ext>
            </a:extLst>
          </p:cNvPr>
          <p:cNvSpPr/>
          <p:nvPr/>
        </p:nvSpPr>
        <p:spPr>
          <a:xfrm>
            <a:off x="752353" y="4820249"/>
            <a:ext cx="735264" cy="383806"/>
          </a:xfrm>
          <a:prstGeom prst="rightArrow">
            <a:avLst/>
          </a:prstGeom>
          <a:solidFill>
            <a:schemeClr val="accent1"/>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solidFill>
                <a:srgbClr val="FF0000"/>
              </a:solidFill>
            </a:endParaRPr>
          </a:p>
        </p:txBody>
      </p:sp>
      <p:sp>
        <p:nvSpPr>
          <p:cNvPr id="15" name="箭头: 右 14">
            <a:extLst>
              <a:ext uri="{FF2B5EF4-FFF2-40B4-BE49-F238E27FC236}">
                <a16:creationId xmlns:a16="http://schemas.microsoft.com/office/drawing/2014/main" id="{8827CDA6-FB91-4E73-8C7C-80A6B9495972}"/>
              </a:ext>
            </a:extLst>
          </p:cNvPr>
          <p:cNvSpPr/>
          <p:nvPr/>
        </p:nvSpPr>
        <p:spPr>
          <a:xfrm>
            <a:off x="752353" y="5769142"/>
            <a:ext cx="735264" cy="38380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0000"/>
              </a:solidFill>
            </a:endParaRPr>
          </a:p>
        </p:txBody>
      </p:sp>
      <p:sp>
        <p:nvSpPr>
          <p:cNvPr id="16" name="矩形 15">
            <a:extLst>
              <a:ext uri="{FF2B5EF4-FFF2-40B4-BE49-F238E27FC236}">
                <a16:creationId xmlns:a16="http://schemas.microsoft.com/office/drawing/2014/main" id="{086C751B-0CA8-4340-A212-937AAF3B1AD9}"/>
              </a:ext>
            </a:extLst>
          </p:cNvPr>
          <p:cNvSpPr/>
          <p:nvPr/>
        </p:nvSpPr>
        <p:spPr>
          <a:xfrm>
            <a:off x="1675692" y="5769142"/>
            <a:ext cx="4916731"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在更一般的异构情况下，</a:t>
            </a:r>
            <a:r>
              <a:rPr lang="en-US" altLang="zh-CN" dirty="0">
                <a:latin typeface="黑体" panose="02010609060101010101" pitchFamily="49" charset="-122"/>
                <a:ea typeface="黑体" panose="02010609060101010101" pitchFamily="49" charset="-122"/>
              </a:rPr>
              <a:t>SPRS</a:t>
            </a:r>
            <a:r>
              <a:rPr lang="zh-CN" altLang="en-US" dirty="0">
                <a:latin typeface="黑体" panose="02010609060101010101" pitchFamily="49" charset="-122"/>
                <a:ea typeface="黑体" panose="02010609060101010101" pitchFamily="49" charset="-122"/>
              </a:rPr>
              <a:t>问题是</a:t>
            </a:r>
            <a:r>
              <a:rPr lang="en-US" altLang="zh-CN" dirty="0">
                <a:latin typeface="黑体" panose="02010609060101010101" pitchFamily="49" charset="-122"/>
                <a:ea typeface="黑体" panose="02010609060101010101" pitchFamily="49" charset="-122"/>
              </a:rPr>
              <a:t>NP-hard</a:t>
            </a:r>
            <a:r>
              <a:rPr lang="zh-CN" altLang="en-US" dirty="0">
                <a:latin typeface="黑体" panose="02010609060101010101" pitchFamily="49" charset="-122"/>
                <a:ea typeface="黑体" panose="02010609060101010101" pitchFamily="49" charset="-122"/>
              </a:rPr>
              <a:t>的</a:t>
            </a:r>
          </a:p>
        </p:txBody>
      </p:sp>
      <p:sp>
        <p:nvSpPr>
          <p:cNvPr id="4" name="左大括号 3">
            <a:extLst>
              <a:ext uri="{FF2B5EF4-FFF2-40B4-BE49-F238E27FC236}">
                <a16:creationId xmlns:a16="http://schemas.microsoft.com/office/drawing/2014/main" id="{A8D06F01-08C6-413B-8FD9-79022F07E467}"/>
              </a:ext>
            </a:extLst>
          </p:cNvPr>
          <p:cNvSpPr/>
          <p:nvPr/>
        </p:nvSpPr>
        <p:spPr>
          <a:xfrm>
            <a:off x="1259002" y="3049132"/>
            <a:ext cx="369236" cy="1107942"/>
          </a:xfrm>
          <a:prstGeom prst="leftBrace">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2969352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A289DEE-812B-43F8-9499-0A5C290BD83F}"/>
              </a:ext>
            </a:extLst>
          </p:cNvPr>
          <p:cNvSpPr txBox="1"/>
          <p:nvPr/>
        </p:nvSpPr>
        <p:spPr>
          <a:xfrm>
            <a:off x="137805" y="188649"/>
            <a:ext cx="2467963"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cs typeface="Arial" pitchFamily="34" charset="0"/>
              </a:rPr>
              <a:t>文章算法</a:t>
            </a:r>
          </a:p>
        </p:txBody>
      </p:sp>
      <p:pic>
        <p:nvPicPr>
          <p:cNvPr id="5" name="图片 2">
            <a:extLst>
              <a:ext uri="{FF2B5EF4-FFF2-40B4-BE49-F238E27FC236}">
                <a16:creationId xmlns:a16="http://schemas.microsoft.com/office/drawing/2014/main" id="{66490A42-4669-41F5-AF9B-F76C493A444C}"/>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9761" y="74036"/>
            <a:ext cx="738131" cy="738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6">
            <a:extLst>
              <a:ext uri="{FF2B5EF4-FFF2-40B4-BE49-F238E27FC236}">
                <a16:creationId xmlns:a16="http://schemas.microsoft.com/office/drawing/2014/main" id="{859A062F-246F-404E-98C4-6B7ECF884176}"/>
              </a:ext>
            </a:extLst>
          </p:cNvPr>
          <p:cNvSpPr/>
          <p:nvPr/>
        </p:nvSpPr>
        <p:spPr>
          <a:xfrm>
            <a:off x="1484539" y="1296321"/>
            <a:ext cx="6039005" cy="3152077"/>
          </a:xfrm>
          <a:prstGeom prst="rect">
            <a:avLst/>
          </a:prstGeom>
          <a:solidFill>
            <a:schemeClr val="bg1">
              <a:lumMod val="75000"/>
              <a:alpha val="70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矩形: 圆角 11">
            <a:extLst>
              <a:ext uri="{FF2B5EF4-FFF2-40B4-BE49-F238E27FC236}">
                <a16:creationId xmlns:a16="http://schemas.microsoft.com/office/drawing/2014/main" id="{ADA92675-6CBD-4D43-B14C-4BFAE661A069}"/>
              </a:ext>
            </a:extLst>
          </p:cNvPr>
          <p:cNvSpPr/>
          <p:nvPr/>
        </p:nvSpPr>
        <p:spPr>
          <a:xfrm>
            <a:off x="1940087" y="1929903"/>
            <a:ext cx="1574157" cy="215593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dirty="0">
              <a:solidFill>
                <a:schemeClr val="tx1"/>
              </a:solidFill>
              <a:latin typeface="黑体" panose="02010609060101010101" pitchFamily="49" charset="-122"/>
              <a:ea typeface="黑体" panose="02010609060101010101" pitchFamily="49" charset="-122"/>
            </a:endParaRPr>
          </a:p>
        </p:txBody>
      </p:sp>
      <p:sp>
        <p:nvSpPr>
          <p:cNvPr id="11" name="矩形: 圆角 10">
            <a:extLst>
              <a:ext uri="{FF2B5EF4-FFF2-40B4-BE49-F238E27FC236}">
                <a16:creationId xmlns:a16="http://schemas.microsoft.com/office/drawing/2014/main" id="{AFFC62A0-9F10-4139-B283-2D923D2AD11B}"/>
              </a:ext>
            </a:extLst>
          </p:cNvPr>
          <p:cNvSpPr/>
          <p:nvPr/>
        </p:nvSpPr>
        <p:spPr>
          <a:xfrm>
            <a:off x="2076158" y="3172108"/>
            <a:ext cx="1351652" cy="707886"/>
          </a:xfrm>
          <a:prstGeom prst="roundRect">
            <a:avLst/>
          </a:prstGeom>
          <a:solidFill>
            <a:srgbClr val="92D050"/>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zh-CN" altLang="en-US" sz="2800" dirty="0">
              <a:solidFill>
                <a:schemeClr val="tx1"/>
              </a:solidFill>
              <a:latin typeface="黑体" panose="02010609060101010101" pitchFamily="49" charset="-122"/>
              <a:ea typeface="黑体" panose="02010609060101010101" pitchFamily="49" charset="-122"/>
            </a:endParaRPr>
          </a:p>
        </p:txBody>
      </p:sp>
      <p:sp>
        <p:nvSpPr>
          <p:cNvPr id="13" name="矩形: 圆角 12">
            <a:extLst>
              <a:ext uri="{FF2B5EF4-FFF2-40B4-BE49-F238E27FC236}">
                <a16:creationId xmlns:a16="http://schemas.microsoft.com/office/drawing/2014/main" id="{21073205-83A6-4ECC-90B4-625698478218}"/>
              </a:ext>
            </a:extLst>
          </p:cNvPr>
          <p:cNvSpPr/>
          <p:nvPr/>
        </p:nvSpPr>
        <p:spPr>
          <a:xfrm>
            <a:off x="4238483" y="1929902"/>
            <a:ext cx="2998386" cy="1107752"/>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600" dirty="0">
              <a:solidFill>
                <a:schemeClr val="tx1"/>
              </a:solidFill>
              <a:latin typeface="黑体" panose="02010609060101010101" pitchFamily="49" charset="-122"/>
              <a:ea typeface="黑体" panose="02010609060101010101" pitchFamily="49" charset="-122"/>
            </a:endParaRPr>
          </a:p>
        </p:txBody>
      </p:sp>
      <p:sp>
        <p:nvSpPr>
          <p:cNvPr id="14" name="矩形: 圆角 13">
            <a:extLst>
              <a:ext uri="{FF2B5EF4-FFF2-40B4-BE49-F238E27FC236}">
                <a16:creationId xmlns:a16="http://schemas.microsoft.com/office/drawing/2014/main" id="{D0683997-5F7D-4810-9DC8-873AC7DC71EC}"/>
              </a:ext>
            </a:extLst>
          </p:cNvPr>
          <p:cNvSpPr/>
          <p:nvPr/>
        </p:nvSpPr>
        <p:spPr>
          <a:xfrm>
            <a:off x="4238483" y="3313083"/>
            <a:ext cx="3082207" cy="772755"/>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600" dirty="0">
                <a:solidFill>
                  <a:schemeClr val="tx1"/>
                </a:solidFill>
                <a:latin typeface="黑体" panose="02010609060101010101" pitchFamily="49" charset="-122"/>
                <a:ea typeface="黑体" panose="02010609060101010101" pitchFamily="49" charset="-122"/>
              </a:rPr>
              <a:t>LP relaxation</a:t>
            </a:r>
            <a:r>
              <a:rPr lang="zh-CN" altLang="en-US" sz="2600" dirty="0">
                <a:solidFill>
                  <a:schemeClr val="tx1"/>
                </a:solidFill>
                <a:latin typeface="黑体" panose="02010609060101010101" pitchFamily="49" charset="-122"/>
                <a:ea typeface="黑体" panose="02010609060101010101" pitchFamily="49" charset="-122"/>
              </a:rPr>
              <a:t>算法</a:t>
            </a:r>
          </a:p>
        </p:txBody>
      </p:sp>
      <p:sp>
        <p:nvSpPr>
          <p:cNvPr id="15" name="箭头: 右 14">
            <a:extLst>
              <a:ext uri="{FF2B5EF4-FFF2-40B4-BE49-F238E27FC236}">
                <a16:creationId xmlns:a16="http://schemas.microsoft.com/office/drawing/2014/main" id="{FE5E4B83-81F9-4A2E-9F3D-2CD54DFE7C10}"/>
              </a:ext>
            </a:extLst>
          </p:cNvPr>
          <p:cNvSpPr/>
          <p:nvPr/>
        </p:nvSpPr>
        <p:spPr>
          <a:xfrm>
            <a:off x="3577920" y="2879056"/>
            <a:ext cx="666647" cy="482722"/>
          </a:xfrm>
          <a:prstGeom prst="rightArrow">
            <a:avLst/>
          </a:prstGeom>
          <a:solidFill>
            <a:srgbClr val="00B0F0"/>
          </a:solidFill>
          <a:ln>
            <a:solidFill>
              <a:schemeClr val="bg1">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D15BED91-8C4E-4916-A0EF-BBCA3A39CA64}"/>
              </a:ext>
            </a:extLst>
          </p:cNvPr>
          <p:cNvSpPr txBox="1"/>
          <p:nvPr/>
        </p:nvSpPr>
        <p:spPr>
          <a:xfrm>
            <a:off x="4280393" y="2251489"/>
            <a:ext cx="2998385" cy="492443"/>
          </a:xfrm>
          <a:prstGeom prst="rect">
            <a:avLst/>
          </a:prstGeom>
          <a:noFill/>
        </p:spPr>
        <p:txBody>
          <a:bodyPr wrap="square" rtlCol="0">
            <a:spAutoFit/>
          </a:bodyPr>
          <a:lstStyle/>
          <a:p>
            <a:r>
              <a:rPr lang="zh-CN" altLang="en-US" sz="2600" dirty="0">
                <a:latin typeface="黑体" panose="02010609060101010101" pitchFamily="49" charset="-122"/>
                <a:ea typeface="黑体" panose="02010609060101010101" pitchFamily="49" charset="-122"/>
              </a:rPr>
              <a:t>启发式</a:t>
            </a:r>
            <a:r>
              <a:rPr lang="en-US" altLang="zh-CN" sz="2600" dirty="0">
                <a:latin typeface="黑体" panose="02010609060101010101" pitchFamily="49" charset="-122"/>
                <a:ea typeface="黑体" panose="02010609060101010101" pitchFamily="49" charset="-122"/>
              </a:rPr>
              <a:t>GSP-GRS</a:t>
            </a:r>
            <a:r>
              <a:rPr lang="zh-CN" altLang="en-US" sz="2600" dirty="0">
                <a:latin typeface="黑体" panose="02010609060101010101" pitchFamily="49" charset="-122"/>
                <a:ea typeface="黑体" panose="02010609060101010101" pitchFamily="49" charset="-122"/>
              </a:rPr>
              <a:t>算法</a:t>
            </a:r>
          </a:p>
        </p:txBody>
      </p:sp>
      <p:sp>
        <p:nvSpPr>
          <p:cNvPr id="26" name="文本框 25">
            <a:extLst>
              <a:ext uri="{FF2B5EF4-FFF2-40B4-BE49-F238E27FC236}">
                <a16:creationId xmlns:a16="http://schemas.microsoft.com/office/drawing/2014/main" id="{28C763F3-3DCC-472B-9AA7-64D3BCC2D557}"/>
              </a:ext>
            </a:extLst>
          </p:cNvPr>
          <p:cNvSpPr txBox="1"/>
          <p:nvPr/>
        </p:nvSpPr>
        <p:spPr>
          <a:xfrm>
            <a:off x="1546548" y="1332076"/>
            <a:ext cx="1059220" cy="492443"/>
          </a:xfrm>
          <a:prstGeom prst="rect">
            <a:avLst/>
          </a:prstGeom>
          <a:noFill/>
        </p:spPr>
        <p:txBody>
          <a:bodyPr wrap="square" rtlCol="0">
            <a:spAutoFit/>
          </a:bodyPr>
          <a:lstStyle/>
          <a:p>
            <a:r>
              <a:rPr lang="zh-CN" altLang="en-US" sz="2600" dirty="0">
                <a:latin typeface="黑体" panose="02010609060101010101" pitchFamily="49" charset="-122"/>
                <a:ea typeface="黑体" panose="02010609060101010101" pitchFamily="49" charset="-122"/>
              </a:rPr>
              <a:t>算法</a:t>
            </a:r>
          </a:p>
        </p:txBody>
      </p:sp>
      <p:sp>
        <p:nvSpPr>
          <p:cNvPr id="30" name="矩形 29">
            <a:extLst>
              <a:ext uri="{FF2B5EF4-FFF2-40B4-BE49-F238E27FC236}">
                <a16:creationId xmlns:a16="http://schemas.microsoft.com/office/drawing/2014/main" id="{C549D8B6-6CA7-4757-A965-BEF9B5841BE7}"/>
              </a:ext>
            </a:extLst>
          </p:cNvPr>
          <p:cNvSpPr/>
          <p:nvPr/>
        </p:nvSpPr>
        <p:spPr>
          <a:xfrm>
            <a:off x="2130584" y="1999917"/>
            <a:ext cx="1351652" cy="892552"/>
          </a:xfrm>
          <a:prstGeom prst="rect">
            <a:avLst/>
          </a:prstGeom>
        </p:spPr>
        <p:txBody>
          <a:bodyPr wrap="none">
            <a:spAutoFit/>
          </a:bodyPr>
          <a:lstStyle/>
          <a:p>
            <a:pPr algn="ctr"/>
            <a:r>
              <a:rPr lang="en-US" altLang="zh-CN" sz="2600" dirty="0">
                <a:latin typeface="黑体" panose="02010609060101010101" pitchFamily="49" charset="-122"/>
                <a:ea typeface="黑体" panose="02010609060101010101" pitchFamily="49" charset="-122"/>
              </a:rPr>
              <a:t>GSP-ORS</a:t>
            </a:r>
          </a:p>
          <a:p>
            <a:pPr algn="ctr"/>
            <a:r>
              <a:rPr lang="zh-CN" altLang="en-US" sz="2600" dirty="0">
                <a:latin typeface="黑体" panose="02010609060101010101" pitchFamily="49" charset="-122"/>
                <a:ea typeface="黑体" panose="02010609060101010101" pitchFamily="49" charset="-122"/>
              </a:rPr>
              <a:t>算法</a:t>
            </a:r>
          </a:p>
        </p:txBody>
      </p:sp>
      <p:sp>
        <p:nvSpPr>
          <p:cNvPr id="31" name="矩形 30">
            <a:extLst>
              <a:ext uri="{FF2B5EF4-FFF2-40B4-BE49-F238E27FC236}">
                <a16:creationId xmlns:a16="http://schemas.microsoft.com/office/drawing/2014/main" id="{FA70CEAC-5818-4536-9315-E3C7A69BD0C7}"/>
              </a:ext>
            </a:extLst>
          </p:cNvPr>
          <p:cNvSpPr/>
          <p:nvPr/>
        </p:nvSpPr>
        <p:spPr>
          <a:xfrm>
            <a:off x="2109423" y="3295892"/>
            <a:ext cx="1351652" cy="492443"/>
          </a:xfrm>
          <a:prstGeom prst="rect">
            <a:avLst/>
          </a:prstGeom>
        </p:spPr>
        <p:txBody>
          <a:bodyPr wrap="none">
            <a:spAutoFit/>
          </a:bodyPr>
          <a:lstStyle/>
          <a:p>
            <a:pPr algn="ctr"/>
            <a:r>
              <a:rPr lang="en-US" altLang="zh-CN" sz="2600" dirty="0">
                <a:latin typeface="黑体" panose="02010609060101010101" pitchFamily="49" charset="-122"/>
                <a:ea typeface="黑体" panose="02010609060101010101" pitchFamily="49" charset="-122"/>
              </a:rPr>
              <a:t>ORS</a:t>
            </a:r>
            <a:r>
              <a:rPr lang="zh-CN" altLang="en-US" sz="2600" dirty="0">
                <a:latin typeface="黑体" panose="02010609060101010101" pitchFamily="49" charset="-122"/>
                <a:ea typeface="黑体" panose="02010609060101010101" pitchFamily="49" charset="-122"/>
              </a:rPr>
              <a:t>算法</a:t>
            </a:r>
          </a:p>
        </p:txBody>
      </p:sp>
      <p:sp>
        <p:nvSpPr>
          <p:cNvPr id="32" name="箭头: 右 31">
            <a:extLst>
              <a:ext uri="{FF2B5EF4-FFF2-40B4-BE49-F238E27FC236}">
                <a16:creationId xmlns:a16="http://schemas.microsoft.com/office/drawing/2014/main" id="{D076F15B-97AB-4E42-AC81-BE9EB2E174D0}"/>
              </a:ext>
            </a:extLst>
          </p:cNvPr>
          <p:cNvSpPr/>
          <p:nvPr/>
        </p:nvSpPr>
        <p:spPr>
          <a:xfrm>
            <a:off x="1024944" y="3361778"/>
            <a:ext cx="919189" cy="482722"/>
          </a:xfrm>
          <a:prstGeom prst="rightArrow">
            <a:avLst/>
          </a:prstGeom>
          <a:solidFill>
            <a:srgbClr val="00B0F0"/>
          </a:solidFill>
          <a:ln>
            <a:solidFill>
              <a:schemeClr val="bg1">
                <a:lumMod val="50000"/>
              </a:schemeClr>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33" name="矩形 32">
            <a:extLst>
              <a:ext uri="{FF2B5EF4-FFF2-40B4-BE49-F238E27FC236}">
                <a16:creationId xmlns:a16="http://schemas.microsoft.com/office/drawing/2014/main" id="{13B8BEE7-5415-4DB0-B3E3-204A1F5676C1}"/>
              </a:ext>
            </a:extLst>
          </p:cNvPr>
          <p:cNvSpPr/>
          <p:nvPr/>
        </p:nvSpPr>
        <p:spPr>
          <a:xfrm>
            <a:off x="493378" y="4823583"/>
            <a:ext cx="7030167" cy="461665"/>
          </a:xfrm>
          <a:prstGeom prst="rect">
            <a:avLst/>
          </a:prstGeom>
        </p:spPr>
        <p:txBody>
          <a:bodyPr wrap="square">
            <a:spAutoFit/>
          </a:bodyPr>
          <a:lstStyle/>
          <a:p>
            <a:pPr eaLnBrk="1" fontAlgn="auto" hangingPunct="1">
              <a:spcBef>
                <a:spcPts val="0"/>
              </a:spcBef>
              <a:spcAft>
                <a:spcPts val="0"/>
              </a:spcAft>
              <a:defRPr/>
            </a:pPr>
            <a:r>
              <a:rPr lang="en-US" altLang="zh-CN" sz="2400" dirty="0">
                <a:latin typeface="黑体" panose="02010609060101010101" pitchFamily="49" charset="-122"/>
                <a:ea typeface="黑体" panose="02010609060101010101" pitchFamily="49" charset="-122"/>
              </a:rPr>
              <a:t>▲ ORS</a:t>
            </a:r>
            <a:r>
              <a:rPr lang="zh-CN" altLang="en-US" sz="2400" dirty="0">
                <a:latin typeface="黑体" panose="02010609060101010101" pitchFamily="49" charset="-122"/>
                <a:ea typeface="黑体" panose="02010609060101010101" pitchFamily="49" charset="-122"/>
              </a:rPr>
              <a:t>算法：在给定服务放置策略下</a:t>
            </a:r>
            <a:r>
              <a:rPr lang="zh-CN" altLang="en-US" sz="2400" dirty="0">
                <a:solidFill>
                  <a:srgbClr val="FF0000"/>
                </a:solidFill>
                <a:latin typeface="黑体" panose="02010609060101010101" pitchFamily="49" charset="-122"/>
                <a:ea typeface="黑体" panose="02010609060101010101" pitchFamily="49" charset="-122"/>
              </a:rPr>
              <a:t>最优请求调度</a:t>
            </a:r>
            <a:endParaRPr lang="zh-CN" altLang="en-US" sz="2400" dirty="0"/>
          </a:p>
        </p:txBody>
      </p:sp>
      <p:sp>
        <p:nvSpPr>
          <p:cNvPr id="37" name="矩形 36">
            <a:extLst>
              <a:ext uri="{FF2B5EF4-FFF2-40B4-BE49-F238E27FC236}">
                <a16:creationId xmlns:a16="http://schemas.microsoft.com/office/drawing/2014/main" id="{29227E5A-0E11-4BF2-AE1F-C5E9CFB16679}"/>
              </a:ext>
            </a:extLst>
          </p:cNvPr>
          <p:cNvSpPr/>
          <p:nvPr/>
        </p:nvSpPr>
        <p:spPr>
          <a:xfrm>
            <a:off x="493378" y="5459770"/>
            <a:ext cx="6821822" cy="461665"/>
          </a:xfrm>
          <a:prstGeom prst="rect">
            <a:avLst/>
          </a:prstGeom>
        </p:spPr>
        <p:txBody>
          <a:bodyPr wrap="square">
            <a:spAutoFit/>
          </a:bodyPr>
          <a:lstStyle/>
          <a:p>
            <a:pPr eaLnBrk="1" fontAlgn="auto" hangingPunct="1">
              <a:spcBef>
                <a:spcPts val="0"/>
              </a:spcBef>
              <a:spcAft>
                <a:spcPts val="0"/>
              </a:spcAft>
              <a:defRPr/>
            </a:pPr>
            <a:r>
              <a:rPr lang="en-US" altLang="zh-CN" sz="2400" dirty="0">
                <a:latin typeface="黑体" panose="02010609060101010101" pitchFamily="49" charset="-122"/>
                <a:ea typeface="黑体" panose="02010609060101010101" pitchFamily="49" charset="-122"/>
              </a:rPr>
              <a:t>▲ GSP-ORS</a:t>
            </a:r>
            <a:r>
              <a:rPr lang="zh-CN" altLang="en-US" sz="2400" dirty="0">
                <a:latin typeface="黑体" panose="02010609060101010101" pitchFamily="49" charset="-122"/>
                <a:ea typeface="黑体" panose="02010609060101010101" pitchFamily="49" charset="-122"/>
              </a:rPr>
              <a:t>算法：</a:t>
            </a:r>
            <a:r>
              <a:rPr lang="zh-CN" altLang="en-US" sz="2400" dirty="0">
                <a:solidFill>
                  <a:srgbClr val="FF0000"/>
                </a:solidFill>
                <a:latin typeface="黑体" panose="02010609060101010101" pitchFamily="49" charset="-122"/>
                <a:ea typeface="黑体" panose="02010609060101010101" pitchFamily="49" charset="-122"/>
              </a:rPr>
              <a:t>联合优化</a:t>
            </a:r>
            <a:r>
              <a:rPr lang="zh-CN" altLang="en-US" sz="2400" dirty="0">
                <a:latin typeface="黑体" panose="02010609060101010101" pitchFamily="49" charset="-122"/>
                <a:ea typeface="黑体" panose="02010609060101010101" pitchFamily="49" charset="-122"/>
              </a:rPr>
              <a:t>服务放置与请求调度</a:t>
            </a:r>
            <a:endParaRPr lang="en-US" altLang="zh-CN" sz="2400" dirty="0">
              <a:latin typeface="黑体" panose="02010609060101010101" pitchFamily="49" charset="-122"/>
              <a:ea typeface="黑体" panose="02010609060101010101" pitchFamily="49" charset="-122"/>
            </a:endParaRPr>
          </a:p>
        </p:txBody>
      </p:sp>
      <p:sp>
        <p:nvSpPr>
          <p:cNvPr id="38" name="矩形 37">
            <a:extLst>
              <a:ext uri="{FF2B5EF4-FFF2-40B4-BE49-F238E27FC236}">
                <a16:creationId xmlns:a16="http://schemas.microsoft.com/office/drawing/2014/main" id="{DB03D3F8-9779-4494-8C5B-BB1007FB9427}"/>
              </a:ext>
            </a:extLst>
          </p:cNvPr>
          <p:cNvSpPr/>
          <p:nvPr/>
        </p:nvSpPr>
        <p:spPr>
          <a:xfrm>
            <a:off x="500332" y="6098699"/>
            <a:ext cx="7868164" cy="461665"/>
          </a:xfrm>
          <a:prstGeom prst="rect">
            <a:avLst/>
          </a:prstGeom>
        </p:spPr>
        <p:txBody>
          <a:bodyPr wrap="square">
            <a:spAutoFit/>
          </a:bodyPr>
          <a:lstStyle/>
          <a:p>
            <a:pPr eaLnBrk="1" fontAlgn="auto" hangingPunct="1">
              <a:spcBef>
                <a:spcPts val="0"/>
              </a:spcBef>
              <a:spcAft>
                <a:spcPts val="0"/>
              </a:spcAft>
              <a:defRPr/>
            </a:pPr>
            <a:r>
              <a:rPr lang="en-US" altLang="zh-CN" sz="2400" dirty="0">
                <a:latin typeface="黑体" panose="02010609060101010101" pitchFamily="49" charset="-122"/>
                <a:ea typeface="黑体" panose="02010609060101010101" pitchFamily="49" charset="-122"/>
              </a:rPr>
              <a:t>▲ GSP-GRS</a:t>
            </a:r>
            <a:r>
              <a:rPr lang="zh-CN" altLang="en-US" sz="2400" dirty="0">
                <a:latin typeface="黑体" panose="02010609060101010101" pitchFamily="49" charset="-122"/>
                <a:ea typeface="黑体" panose="02010609060101010101" pitchFamily="49" charset="-122"/>
              </a:rPr>
              <a:t>算法：</a:t>
            </a:r>
            <a:r>
              <a:rPr lang="zh-CN" altLang="en-US" sz="2400" dirty="0">
                <a:solidFill>
                  <a:srgbClr val="FF0000"/>
                </a:solidFill>
                <a:latin typeface="黑体" panose="02010609060101010101" pitchFamily="49" charset="-122"/>
                <a:ea typeface="黑体" panose="02010609060101010101" pitchFamily="49" charset="-122"/>
              </a:rPr>
              <a:t>启发式</a:t>
            </a:r>
            <a:r>
              <a:rPr lang="zh-CN" altLang="en-US" sz="2400" dirty="0">
                <a:latin typeface="黑体" panose="02010609060101010101" pitchFamily="49" charset="-122"/>
                <a:ea typeface="黑体" panose="02010609060101010101" pitchFamily="49" charset="-122"/>
              </a:rPr>
              <a:t>贪心服务放置与贪心请求调度</a:t>
            </a:r>
            <a:endParaRPr lang="en-US" altLang="zh-CN" sz="2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9380659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344F38-16E7-43BE-A192-5A653DE5D27F}"/>
              </a:ext>
            </a:extLst>
          </p:cNvPr>
          <p:cNvSpPr>
            <a:spLocks noGrp="1"/>
          </p:cNvSpPr>
          <p:nvPr>
            <p:ph type="title"/>
          </p:nvPr>
        </p:nvSpPr>
        <p:spPr>
          <a:xfrm>
            <a:off x="107504" y="116632"/>
            <a:ext cx="2418526" cy="709845"/>
          </a:xfrm>
        </p:spPr>
        <p:txBody>
          <a:bodyPr/>
          <a:lstStyle/>
          <a:p>
            <a:r>
              <a:rPr lang="zh-CN" altLang="en-US" sz="3200" b="1" dirty="0">
                <a:latin typeface="微软雅黑" panose="020B0503020204020204" pitchFamily="34" charset="-122"/>
                <a:ea typeface="微软雅黑" panose="020B0503020204020204" pitchFamily="34" charset="-122"/>
              </a:rPr>
              <a:t>文章信息</a:t>
            </a:r>
          </a:p>
        </p:txBody>
      </p:sp>
      <p:pic>
        <p:nvPicPr>
          <p:cNvPr id="5" name="图片 2">
            <a:extLst>
              <a:ext uri="{FF2B5EF4-FFF2-40B4-BE49-F238E27FC236}">
                <a16:creationId xmlns:a16="http://schemas.microsoft.com/office/drawing/2014/main" id="{8C4BC7C2-C4AD-483B-8AB4-2723712F9DAB}"/>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49761" y="74036"/>
            <a:ext cx="738131" cy="738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6BC6639E-D1F2-4D28-BE64-C7BB67971FFA}"/>
              </a:ext>
            </a:extLst>
          </p:cNvPr>
          <p:cNvSpPr txBox="1"/>
          <p:nvPr/>
        </p:nvSpPr>
        <p:spPr>
          <a:xfrm>
            <a:off x="107504" y="1859340"/>
            <a:ext cx="8586439" cy="1569660"/>
          </a:xfrm>
          <a:prstGeom prst="rect">
            <a:avLst/>
          </a:prstGeom>
          <a:noFill/>
        </p:spPr>
        <p:txBody>
          <a:bodyPr wrap="square" rtlCol="0">
            <a:spAutoFit/>
          </a:bodyPr>
          <a:lstStyle/>
          <a:p>
            <a:pPr algn="ctr"/>
            <a:r>
              <a:rPr lang="en-US" altLang="zh-CN" sz="3200" dirty="0">
                <a:latin typeface="Times New Roman" panose="02020603050405020304" pitchFamily="18" charset="0"/>
                <a:cs typeface="Times New Roman" panose="02020603050405020304" pitchFamily="18" charset="0"/>
              </a:rPr>
              <a:t>It’s Hard to Share: Joint Service Placement and Request Scheduling in Edge Clouds with Sharable and Non-sharable Resources</a:t>
            </a:r>
          </a:p>
        </p:txBody>
      </p:sp>
      <p:sp>
        <p:nvSpPr>
          <p:cNvPr id="6" name="文本框 5">
            <a:extLst>
              <a:ext uri="{FF2B5EF4-FFF2-40B4-BE49-F238E27FC236}">
                <a16:creationId xmlns:a16="http://schemas.microsoft.com/office/drawing/2014/main" id="{844EDD1D-17F8-4DEE-98A2-D2622CA4537A}"/>
              </a:ext>
            </a:extLst>
          </p:cNvPr>
          <p:cNvSpPr txBox="1"/>
          <p:nvPr/>
        </p:nvSpPr>
        <p:spPr>
          <a:xfrm>
            <a:off x="296268" y="3599079"/>
            <a:ext cx="8691615" cy="1477328"/>
          </a:xfrm>
          <a:prstGeom prst="rect">
            <a:avLst/>
          </a:prstGeom>
          <a:noFill/>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Ting He</a:t>
            </a:r>
            <a:r>
              <a:rPr lang="en-US" altLang="zh-CN" baseline="30000"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Hana Khamfroush</a:t>
            </a:r>
            <a:r>
              <a:rPr lang="en-US" altLang="zh-CN" baseline="30000"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Shiqiang Wang</a:t>
            </a:r>
            <a:r>
              <a:rPr lang="en-US" altLang="zh-CN" baseline="30000"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Tom La Porta*, and Sebastian Stein</a:t>
            </a:r>
            <a:r>
              <a:rPr lang="en-US" altLang="zh-CN" baseline="30000" dirty="0">
                <a:latin typeface="Times New Roman" panose="02020603050405020304" pitchFamily="18" charset="0"/>
                <a:cs typeface="Times New Roman" panose="02020603050405020304" pitchFamily="18" charset="0"/>
              </a:rPr>
              <a:t>§</a:t>
            </a:r>
          </a:p>
          <a:p>
            <a:pPr algn="ctr"/>
            <a:r>
              <a:rPr lang="en-US" altLang="zh-CN" baseline="30000"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Pennsylvania State University, University Park, PA, USA. Email: {t.he,tlp}@cse.psu.edu</a:t>
            </a:r>
          </a:p>
          <a:p>
            <a:pPr algn="ctr"/>
            <a:r>
              <a:rPr lang="en-US" altLang="zh-CN" baseline="30000"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University of Kentucky, Lexington, KY, USA. Email: hanakhamfroush@gmail.com</a:t>
            </a:r>
          </a:p>
          <a:p>
            <a:pPr algn="ctr"/>
            <a:r>
              <a:rPr lang="en-US" altLang="zh-CN" baseline="30000"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IBM T. J. Watson Research Center, Yorktown, NY, USA. Email: wangshiq@us.ibm.com</a:t>
            </a:r>
          </a:p>
          <a:p>
            <a:pPr algn="ctr"/>
            <a:r>
              <a:rPr lang="en-US" altLang="zh-CN" baseline="30000"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University of Southampton, Southampton, UK. Email:ss2@ecs.soton.ac.uk</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346090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7145C94-C345-4335-A5FD-5C5A874C7240}"/>
              </a:ext>
            </a:extLst>
          </p:cNvPr>
          <p:cNvSpPr txBox="1"/>
          <p:nvPr/>
        </p:nvSpPr>
        <p:spPr>
          <a:xfrm>
            <a:off x="137805" y="188649"/>
            <a:ext cx="3786013"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cs typeface="Arial" pitchFamily="34" charset="0"/>
              </a:rPr>
              <a:t>请求调度算法思路</a:t>
            </a:r>
          </a:p>
        </p:txBody>
      </p:sp>
      <p:pic>
        <p:nvPicPr>
          <p:cNvPr id="5" name="图片 2">
            <a:extLst>
              <a:ext uri="{FF2B5EF4-FFF2-40B4-BE49-F238E27FC236}">
                <a16:creationId xmlns:a16="http://schemas.microsoft.com/office/drawing/2014/main" id="{B024A988-0020-4289-966A-3645C47D9FF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9761" y="74036"/>
            <a:ext cx="738131" cy="738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32E0BF9B-AF0B-45CA-A6C1-B76CD787AB4D}"/>
              </a:ext>
            </a:extLst>
          </p:cNvPr>
          <p:cNvSpPr txBox="1"/>
          <p:nvPr/>
        </p:nvSpPr>
        <p:spPr>
          <a:xfrm>
            <a:off x="347241" y="1109620"/>
            <a:ext cx="3044141" cy="461665"/>
          </a:xfrm>
          <a:prstGeom prst="rect">
            <a:avLst/>
          </a:prstGeom>
          <a:noFill/>
        </p:spPr>
        <p:txBody>
          <a:bodyPr wrap="square" rtlCol="0">
            <a:spAutoFit/>
          </a:bodyPr>
          <a:lstStyle/>
          <a:p>
            <a:r>
              <a:rPr lang="zh-CN" altLang="en-US" sz="2400" b="1" dirty="0">
                <a:latin typeface="黑体" panose="02010609060101010101" pitchFamily="49" charset="-122"/>
                <a:ea typeface="黑体" panose="02010609060101010101" pitchFamily="49" charset="-122"/>
              </a:rPr>
              <a:t>转化为最大流算法</a:t>
            </a:r>
            <a:endParaRPr lang="zh-CN" altLang="en-US" dirty="0">
              <a:latin typeface="黑体" panose="02010609060101010101" pitchFamily="49" charset="-122"/>
              <a:ea typeface="黑体" panose="02010609060101010101" pitchFamily="49" charset="-122"/>
            </a:endParaRPr>
          </a:p>
        </p:txBody>
      </p:sp>
      <p:sp>
        <p:nvSpPr>
          <p:cNvPr id="20" name="文本框 19">
            <a:extLst>
              <a:ext uri="{FF2B5EF4-FFF2-40B4-BE49-F238E27FC236}">
                <a16:creationId xmlns:a16="http://schemas.microsoft.com/office/drawing/2014/main" id="{264A7567-68FD-42E2-A42A-BB624146A8BB}"/>
              </a:ext>
            </a:extLst>
          </p:cNvPr>
          <p:cNvSpPr txBox="1"/>
          <p:nvPr/>
        </p:nvSpPr>
        <p:spPr>
          <a:xfrm>
            <a:off x="347241" y="1617014"/>
            <a:ext cx="4895949" cy="36933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问题：在</a:t>
            </a:r>
            <a:r>
              <a:rPr lang="zh-CN" altLang="en-US" dirty="0">
                <a:solidFill>
                  <a:srgbClr val="FF0000"/>
                </a:solidFill>
                <a:latin typeface="黑体" panose="02010609060101010101" pitchFamily="49" charset="-122"/>
                <a:ea typeface="黑体" panose="02010609060101010101" pitchFamily="49" charset="-122"/>
              </a:rPr>
              <a:t>给定服务放置策略</a:t>
            </a:r>
            <a:r>
              <a:rPr lang="zh-CN" altLang="en-US" dirty="0">
                <a:latin typeface="黑体" panose="02010609060101010101" pitchFamily="49" charset="-122"/>
                <a:ea typeface="黑体" panose="02010609060101010101" pitchFamily="49" charset="-122"/>
              </a:rPr>
              <a:t>下，优化请求调度</a:t>
            </a:r>
          </a:p>
        </p:txBody>
      </p:sp>
      <p:sp>
        <p:nvSpPr>
          <p:cNvPr id="2" name="矩形 1">
            <a:extLst>
              <a:ext uri="{FF2B5EF4-FFF2-40B4-BE49-F238E27FC236}">
                <a16:creationId xmlns:a16="http://schemas.microsoft.com/office/drawing/2014/main" id="{C41AE445-B352-449F-8F98-AAB6102748B5}"/>
              </a:ext>
            </a:extLst>
          </p:cNvPr>
          <p:cNvSpPr/>
          <p:nvPr/>
        </p:nvSpPr>
        <p:spPr>
          <a:xfrm>
            <a:off x="708915" y="4243106"/>
            <a:ext cx="415498" cy="369332"/>
          </a:xfrm>
          <a:prstGeom prst="rect">
            <a:avLst/>
          </a:prstGeom>
        </p:spPr>
        <p:txBody>
          <a:bodyPr wrap="none">
            <a:spAutoFit/>
          </a:bodyPr>
          <a:lstStyle/>
          <a:p>
            <a:r>
              <a:rPr lang="zh-CN" altLang="en-US" dirty="0">
                <a:latin typeface="Century Gothic" panose="020B0502020202020204" pitchFamily="34" charset="0"/>
                <a:ea typeface="黑体" panose="02010609060101010101" pitchFamily="49" charset="-122"/>
              </a:rPr>
              <a:t>●</a:t>
            </a:r>
            <a:endParaRPr lang="zh-CN" altLang="en-US" dirty="0"/>
          </a:p>
        </p:txBody>
      </p:sp>
      <p:sp>
        <p:nvSpPr>
          <p:cNvPr id="21" name="矩形 20">
            <a:extLst>
              <a:ext uri="{FF2B5EF4-FFF2-40B4-BE49-F238E27FC236}">
                <a16:creationId xmlns:a16="http://schemas.microsoft.com/office/drawing/2014/main" id="{F1F50FD5-94D7-4069-AD36-BEF89D3F3D11}"/>
              </a:ext>
            </a:extLst>
          </p:cNvPr>
          <p:cNvSpPr/>
          <p:nvPr/>
        </p:nvSpPr>
        <p:spPr>
          <a:xfrm>
            <a:off x="8186154" y="4243106"/>
            <a:ext cx="415498" cy="369332"/>
          </a:xfrm>
          <a:prstGeom prst="rect">
            <a:avLst/>
          </a:prstGeom>
        </p:spPr>
        <p:txBody>
          <a:bodyPr wrap="none">
            <a:spAutoFit/>
          </a:bodyPr>
          <a:lstStyle/>
          <a:p>
            <a:r>
              <a:rPr lang="zh-CN" altLang="en-US" dirty="0">
                <a:latin typeface="Century Gothic" panose="020B0502020202020204" pitchFamily="34" charset="0"/>
                <a:ea typeface="黑体" panose="02010609060101010101" pitchFamily="49" charset="-122"/>
              </a:rPr>
              <a:t>●</a:t>
            </a:r>
            <a:endParaRPr lang="zh-CN" altLang="en-US" dirty="0"/>
          </a:p>
        </p:txBody>
      </p:sp>
      <p:sp>
        <p:nvSpPr>
          <p:cNvPr id="10" name="矩形 9">
            <a:extLst>
              <a:ext uri="{FF2B5EF4-FFF2-40B4-BE49-F238E27FC236}">
                <a16:creationId xmlns:a16="http://schemas.microsoft.com/office/drawing/2014/main" id="{4B484D92-B780-467D-A624-221478034D3F}"/>
              </a:ext>
            </a:extLst>
          </p:cNvPr>
          <p:cNvSpPr/>
          <p:nvPr/>
        </p:nvSpPr>
        <p:spPr>
          <a:xfrm>
            <a:off x="2569682" y="3186818"/>
            <a:ext cx="415498" cy="369332"/>
          </a:xfrm>
          <a:prstGeom prst="rect">
            <a:avLst/>
          </a:prstGeom>
        </p:spPr>
        <p:txBody>
          <a:bodyPr wrap="none">
            <a:spAutoFit/>
          </a:bodyPr>
          <a:lstStyle/>
          <a:p>
            <a:r>
              <a:rPr lang="zh-CN" altLang="en-US" dirty="0">
                <a:latin typeface="Century Gothic" panose="020B0502020202020204" pitchFamily="34" charset="0"/>
                <a:ea typeface="黑体" panose="02010609060101010101" pitchFamily="49" charset="-122"/>
              </a:rPr>
              <a:t>○</a:t>
            </a:r>
            <a:endParaRPr lang="zh-CN" altLang="en-US" dirty="0"/>
          </a:p>
        </p:txBody>
      </p:sp>
      <p:sp>
        <p:nvSpPr>
          <p:cNvPr id="22" name="矩形 21">
            <a:extLst>
              <a:ext uri="{FF2B5EF4-FFF2-40B4-BE49-F238E27FC236}">
                <a16:creationId xmlns:a16="http://schemas.microsoft.com/office/drawing/2014/main" id="{26AC9D02-6131-4FAD-BF7C-F610DBAB0219}"/>
              </a:ext>
            </a:extLst>
          </p:cNvPr>
          <p:cNvSpPr/>
          <p:nvPr/>
        </p:nvSpPr>
        <p:spPr>
          <a:xfrm>
            <a:off x="2569682" y="4243106"/>
            <a:ext cx="415498" cy="369332"/>
          </a:xfrm>
          <a:prstGeom prst="rect">
            <a:avLst/>
          </a:prstGeom>
        </p:spPr>
        <p:txBody>
          <a:bodyPr wrap="none">
            <a:spAutoFit/>
          </a:bodyPr>
          <a:lstStyle/>
          <a:p>
            <a:r>
              <a:rPr lang="zh-CN" altLang="en-US" dirty="0">
                <a:latin typeface="Century Gothic" panose="020B0502020202020204" pitchFamily="34" charset="0"/>
                <a:ea typeface="黑体" panose="02010609060101010101" pitchFamily="49" charset="-122"/>
              </a:rPr>
              <a:t>○</a:t>
            </a:r>
            <a:endParaRPr lang="zh-CN" altLang="en-US" dirty="0"/>
          </a:p>
        </p:txBody>
      </p:sp>
      <p:sp>
        <p:nvSpPr>
          <p:cNvPr id="23" name="矩形 22">
            <a:extLst>
              <a:ext uri="{FF2B5EF4-FFF2-40B4-BE49-F238E27FC236}">
                <a16:creationId xmlns:a16="http://schemas.microsoft.com/office/drawing/2014/main" id="{9BB93822-5194-4648-8866-A9CD74907B4B}"/>
              </a:ext>
            </a:extLst>
          </p:cNvPr>
          <p:cNvSpPr/>
          <p:nvPr/>
        </p:nvSpPr>
        <p:spPr>
          <a:xfrm>
            <a:off x="2569682" y="5413865"/>
            <a:ext cx="415498" cy="369332"/>
          </a:xfrm>
          <a:prstGeom prst="rect">
            <a:avLst/>
          </a:prstGeom>
        </p:spPr>
        <p:txBody>
          <a:bodyPr wrap="none">
            <a:spAutoFit/>
          </a:bodyPr>
          <a:lstStyle/>
          <a:p>
            <a:r>
              <a:rPr lang="zh-CN" altLang="en-US" dirty="0">
                <a:latin typeface="Century Gothic" panose="020B0502020202020204" pitchFamily="34" charset="0"/>
                <a:ea typeface="黑体" panose="02010609060101010101" pitchFamily="49" charset="-122"/>
              </a:rPr>
              <a:t>○</a:t>
            </a:r>
            <a:endParaRPr lang="zh-CN" altLang="en-US" dirty="0"/>
          </a:p>
        </p:txBody>
      </p:sp>
      <p:cxnSp>
        <p:nvCxnSpPr>
          <p:cNvPr id="33" name="直接箭头连接符 32">
            <a:extLst>
              <a:ext uri="{FF2B5EF4-FFF2-40B4-BE49-F238E27FC236}">
                <a16:creationId xmlns:a16="http://schemas.microsoft.com/office/drawing/2014/main" id="{720CFE35-74C8-4A93-97D4-1B726F26DF1C}"/>
              </a:ext>
            </a:extLst>
          </p:cNvPr>
          <p:cNvCxnSpPr>
            <a:stCxn id="2" idx="3"/>
            <a:endCxn id="10" idx="1"/>
          </p:cNvCxnSpPr>
          <p:nvPr/>
        </p:nvCxnSpPr>
        <p:spPr>
          <a:xfrm flipV="1">
            <a:off x="1124413" y="3371484"/>
            <a:ext cx="1445269" cy="10562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CD621AD4-DBBC-48CB-A74F-2A31C763099F}"/>
              </a:ext>
            </a:extLst>
          </p:cNvPr>
          <p:cNvCxnSpPr>
            <a:stCxn id="2" idx="3"/>
            <a:endCxn id="22" idx="1"/>
          </p:cNvCxnSpPr>
          <p:nvPr/>
        </p:nvCxnSpPr>
        <p:spPr>
          <a:xfrm>
            <a:off x="1124413" y="4427772"/>
            <a:ext cx="1445269" cy="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46C78644-E837-4AC0-8608-C7E0B5AF022C}"/>
              </a:ext>
            </a:extLst>
          </p:cNvPr>
          <p:cNvCxnSpPr>
            <a:stCxn id="2" idx="3"/>
            <a:endCxn id="23" idx="1"/>
          </p:cNvCxnSpPr>
          <p:nvPr/>
        </p:nvCxnSpPr>
        <p:spPr>
          <a:xfrm>
            <a:off x="1124413" y="4427772"/>
            <a:ext cx="1445269" cy="1170759"/>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94F5A079-EA41-4812-ACB0-9B5C9142DA1E}"/>
              </a:ext>
            </a:extLst>
          </p:cNvPr>
          <p:cNvSpPr txBox="1"/>
          <p:nvPr/>
        </p:nvSpPr>
        <p:spPr>
          <a:xfrm>
            <a:off x="2581257" y="3714962"/>
            <a:ext cx="461665" cy="369332"/>
          </a:xfrm>
          <a:prstGeom prst="rect">
            <a:avLst/>
          </a:prstGeom>
          <a:noFill/>
        </p:spPr>
        <p:txBody>
          <a:bodyPr vert="eaVert" wrap="square" rtlCol="0">
            <a:spAutoFit/>
          </a:bodyPr>
          <a:lstStyle/>
          <a:p>
            <a:r>
              <a:rPr lang="en-US" altLang="zh-CN" dirty="0">
                <a:latin typeface="黑体" panose="02010609060101010101" pitchFamily="49" charset="-122"/>
                <a:ea typeface="黑体" panose="02010609060101010101" pitchFamily="49" charset="-122"/>
              </a:rPr>
              <a:t>…</a:t>
            </a:r>
            <a:endParaRPr lang="zh-CN" altLang="en-US" dirty="0">
              <a:latin typeface="黑体" panose="02010609060101010101" pitchFamily="49" charset="-122"/>
              <a:ea typeface="黑体" panose="02010609060101010101" pitchFamily="49" charset="-122"/>
            </a:endParaRPr>
          </a:p>
        </p:txBody>
      </p:sp>
      <p:sp>
        <p:nvSpPr>
          <p:cNvPr id="39" name="文本框 38">
            <a:extLst>
              <a:ext uri="{FF2B5EF4-FFF2-40B4-BE49-F238E27FC236}">
                <a16:creationId xmlns:a16="http://schemas.microsoft.com/office/drawing/2014/main" id="{E9BE8FC5-E266-4530-86FE-B1FC20D71337}"/>
              </a:ext>
            </a:extLst>
          </p:cNvPr>
          <p:cNvSpPr txBox="1"/>
          <p:nvPr/>
        </p:nvSpPr>
        <p:spPr>
          <a:xfrm>
            <a:off x="2546844" y="4885721"/>
            <a:ext cx="461665" cy="369332"/>
          </a:xfrm>
          <a:prstGeom prst="rect">
            <a:avLst/>
          </a:prstGeom>
          <a:noFill/>
        </p:spPr>
        <p:txBody>
          <a:bodyPr vert="eaVert" wrap="square" rtlCol="0">
            <a:spAutoFit/>
          </a:bodyPr>
          <a:lstStyle/>
          <a:p>
            <a:r>
              <a:rPr lang="en-US" altLang="zh-CN" dirty="0">
                <a:latin typeface="黑体" panose="02010609060101010101" pitchFamily="49" charset="-122"/>
                <a:ea typeface="黑体" panose="02010609060101010101" pitchFamily="49" charset="-122"/>
              </a:rPr>
              <a:t>…</a:t>
            </a:r>
            <a:endParaRPr lang="zh-CN" altLang="en-US" dirty="0">
              <a:latin typeface="黑体" panose="02010609060101010101" pitchFamily="49" charset="-122"/>
              <a:ea typeface="黑体" panose="02010609060101010101" pitchFamily="49" charset="-122"/>
            </a:endParaRPr>
          </a:p>
        </p:txBody>
      </p:sp>
      <p:sp>
        <p:nvSpPr>
          <p:cNvPr id="40" name="矩形 39">
            <a:extLst>
              <a:ext uri="{FF2B5EF4-FFF2-40B4-BE49-F238E27FC236}">
                <a16:creationId xmlns:a16="http://schemas.microsoft.com/office/drawing/2014/main" id="{34CCE695-E3F7-4590-8950-B2FE6B2C89AD}"/>
              </a:ext>
            </a:extLst>
          </p:cNvPr>
          <p:cNvSpPr/>
          <p:nvPr/>
        </p:nvSpPr>
        <p:spPr>
          <a:xfrm>
            <a:off x="4170082" y="3190899"/>
            <a:ext cx="415498" cy="369332"/>
          </a:xfrm>
          <a:prstGeom prst="rect">
            <a:avLst/>
          </a:prstGeom>
        </p:spPr>
        <p:txBody>
          <a:bodyPr wrap="none">
            <a:spAutoFit/>
          </a:bodyPr>
          <a:lstStyle/>
          <a:p>
            <a:r>
              <a:rPr lang="zh-CN" altLang="en-US" dirty="0">
                <a:latin typeface="Century Gothic" panose="020B0502020202020204" pitchFamily="34" charset="0"/>
                <a:ea typeface="黑体" panose="02010609060101010101" pitchFamily="49" charset="-122"/>
              </a:rPr>
              <a:t>○</a:t>
            </a:r>
            <a:endParaRPr lang="zh-CN" altLang="en-US" dirty="0"/>
          </a:p>
        </p:txBody>
      </p:sp>
      <p:sp>
        <p:nvSpPr>
          <p:cNvPr id="41" name="矩形 40">
            <a:extLst>
              <a:ext uri="{FF2B5EF4-FFF2-40B4-BE49-F238E27FC236}">
                <a16:creationId xmlns:a16="http://schemas.microsoft.com/office/drawing/2014/main" id="{0BDDC26C-555E-4089-B733-186EABA8BB0A}"/>
              </a:ext>
            </a:extLst>
          </p:cNvPr>
          <p:cNvSpPr/>
          <p:nvPr/>
        </p:nvSpPr>
        <p:spPr>
          <a:xfrm>
            <a:off x="4170082" y="4247187"/>
            <a:ext cx="415498" cy="369332"/>
          </a:xfrm>
          <a:prstGeom prst="rect">
            <a:avLst/>
          </a:prstGeom>
        </p:spPr>
        <p:txBody>
          <a:bodyPr wrap="none">
            <a:spAutoFit/>
          </a:bodyPr>
          <a:lstStyle/>
          <a:p>
            <a:r>
              <a:rPr lang="zh-CN" altLang="en-US" dirty="0">
                <a:latin typeface="Century Gothic" panose="020B0502020202020204" pitchFamily="34" charset="0"/>
                <a:ea typeface="黑体" panose="02010609060101010101" pitchFamily="49" charset="-122"/>
              </a:rPr>
              <a:t>○</a:t>
            </a:r>
            <a:endParaRPr lang="zh-CN" altLang="en-US" dirty="0"/>
          </a:p>
        </p:txBody>
      </p:sp>
      <p:sp>
        <p:nvSpPr>
          <p:cNvPr id="42" name="矩形 41">
            <a:extLst>
              <a:ext uri="{FF2B5EF4-FFF2-40B4-BE49-F238E27FC236}">
                <a16:creationId xmlns:a16="http://schemas.microsoft.com/office/drawing/2014/main" id="{649B61DC-8B4D-4B25-8C51-DA1FAFBC4314}"/>
              </a:ext>
            </a:extLst>
          </p:cNvPr>
          <p:cNvSpPr/>
          <p:nvPr/>
        </p:nvSpPr>
        <p:spPr>
          <a:xfrm>
            <a:off x="4170082" y="5417946"/>
            <a:ext cx="415498" cy="369332"/>
          </a:xfrm>
          <a:prstGeom prst="rect">
            <a:avLst/>
          </a:prstGeom>
        </p:spPr>
        <p:txBody>
          <a:bodyPr wrap="none">
            <a:spAutoFit/>
          </a:bodyPr>
          <a:lstStyle/>
          <a:p>
            <a:r>
              <a:rPr lang="zh-CN" altLang="en-US" dirty="0">
                <a:latin typeface="Century Gothic" panose="020B0502020202020204" pitchFamily="34" charset="0"/>
                <a:ea typeface="黑体" panose="02010609060101010101" pitchFamily="49" charset="-122"/>
              </a:rPr>
              <a:t>○</a:t>
            </a:r>
            <a:endParaRPr lang="zh-CN" altLang="en-US" dirty="0"/>
          </a:p>
        </p:txBody>
      </p:sp>
      <p:sp>
        <p:nvSpPr>
          <p:cNvPr id="43" name="文本框 42">
            <a:extLst>
              <a:ext uri="{FF2B5EF4-FFF2-40B4-BE49-F238E27FC236}">
                <a16:creationId xmlns:a16="http://schemas.microsoft.com/office/drawing/2014/main" id="{2D1E7225-186E-4851-8663-EBFB13726E3C}"/>
              </a:ext>
            </a:extLst>
          </p:cNvPr>
          <p:cNvSpPr txBox="1"/>
          <p:nvPr/>
        </p:nvSpPr>
        <p:spPr>
          <a:xfrm>
            <a:off x="4181657" y="3719043"/>
            <a:ext cx="461665" cy="369332"/>
          </a:xfrm>
          <a:prstGeom prst="rect">
            <a:avLst/>
          </a:prstGeom>
          <a:noFill/>
        </p:spPr>
        <p:txBody>
          <a:bodyPr vert="eaVert" wrap="square" rtlCol="0">
            <a:spAutoFit/>
          </a:bodyPr>
          <a:lstStyle/>
          <a:p>
            <a:r>
              <a:rPr lang="en-US" altLang="zh-CN" dirty="0">
                <a:latin typeface="黑体" panose="02010609060101010101" pitchFamily="49" charset="-122"/>
                <a:ea typeface="黑体" panose="02010609060101010101" pitchFamily="49" charset="-122"/>
              </a:rPr>
              <a:t>…</a:t>
            </a:r>
            <a:endParaRPr lang="zh-CN" altLang="en-US" dirty="0">
              <a:latin typeface="黑体" panose="02010609060101010101" pitchFamily="49" charset="-122"/>
              <a:ea typeface="黑体" panose="02010609060101010101" pitchFamily="49" charset="-122"/>
            </a:endParaRPr>
          </a:p>
        </p:txBody>
      </p:sp>
      <p:sp>
        <p:nvSpPr>
          <p:cNvPr id="44" name="文本框 43">
            <a:extLst>
              <a:ext uri="{FF2B5EF4-FFF2-40B4-BE49-F238E27FC236}">
                <a16:creationId xmlns:a16="http://schemas.microsoft.com/office/drawing/2014/main" id="{1A34B546-5F33-405A-A264-9ECDA0B3BC3F}"/>
              </a:ext>
            </a:extLst>
          </p:cNvPr>
          <p:cNvSpPr txBox="1"/>
          <p:nvPr/>
        </p:nvSpPr>
        <p:spPr>
          <a:xfrm>
            <a:off x="4147244" y="4889802"/>
            <a:ext cx="461665" cy="369332"/>
          </a:xfrm>
          <a:prstGeom prst="rect">
            <a:avLst/>
          </a:prstGeom>
          <a:noFill/>
        </p:spPr>
        <p:txBody>
          <a:bodyPr vert="eaVert" wrap="square" rtlCol="0">
            <a:spAutoFit/>
          </a:bodyPr>
          <a:lstStyle/>
          <a:p>
            <a:r>
              <a:rPr lang="en-US" altLang="zh-CN" dirty="0">
                <a:latin typeface="黑体" panose="02010609060101010101" pitchFamily="49" charset="-122"/>
                <a:ea typeface="黑体" panose="02010609060101010101" pitchFamily="49" charset="-122"/>
              </a:rPr>
              <a:t>…</a:t>
            </a:r>
            <a:endParaRPr lang="zh-CN" altLang="en-US" dirty="0">
              <a:latin typeface="黑体" panose="02010609060101010101" pitchFamily="49" charset="-122"/>
              <a:ea typeface="黑体" panose="02010609060101010101" pitchFamily="49" charset="-122"/>
            </a:endParaRPr>
          </a:p>
        </p:txBody>
      </p:sp>
      <p:sp>
        <p:nvSpPr>
          <p:cNvPr id="45" name="矩形 44">
            <a:extLst>
              <a:ext uri="{FF2B5EF4-FFF2-40B4-BE49-F238E27FC236}">
                <a16:creationId xmlns:a16="http://schemas.microsoft.com/office/drawing/2014/main" id="{68140F90-9BB1-4FCA-8D35-11D0D31BC865}"/>
              </a:ext>
            </a:extLst>
          </p:cNvPr>
          <p:cNvSpPr/>
          <p:nvPr/>
        </p:nvSpPr>
        <p:spPr>
          <a:xfrm>
            <a:off x="5988005" y="3186818"/>
            <a:ext cx="415498" cy="369332"/>
          </a:xfrm>
          <a:prstGeom prst="rect">
            <a:avLst/>
          </a:prstGeom>
        </p:spPr>
        <p:txBody>
          <a:bodyPr wrap="none">
            <a:spAutoFit/>
          </a:bodyPr>
          <a:lstStyle/>
          <a:p>
            <a:r>
              <a:rPr lang="zh-CN" altLang="en-US" dirty="0">
                <a:latin typeface="Century Gothic" panose="020B0502020202020204" pitchFamily="34" charset="0"/>
                <a:ea typeface="黑体" panose="02010609060101010101" pitchFamily="49" charset="-122"/>
              </a:rPr>
              <a:t>○</a:t>
            </a:r>
            <a:endParaRPr lang="zh-CN" altLang="en-US" dirty="0"/>
          </a:p>
        </p:txBody>
      </p:sp>
      <p:sp>
        <p:nvSpPr>
          <p:cNvPr id="46" name="矩形 45">
            <a:extLst>
              <a:ext uri="{FF2B5EF4-FFF2-40B4-BE49-F238E27FC236}">
                <a16:creationId xmlns:a16="http://schemas.microsoft.com/office/drawing/2014/main" id="{8E01974B-4DC9-4524-B083-62F596DFDE46}"/>
              </a:ext>
            </a:extLst>
          </p:cNvPr>
          <p:cNvSpPr/>
          <p:nvPr/>
        </p:nvSpPr>
        <p:spPr>
          <a:xfrm>
            <a:off x="5988005" y="4243106"/>
            <a:ext cx="415498" cy="369332"/>
          </a:xfrm>
          <a:prstGeom prst="rect">
            <a:avLst/>
          </a:prstGeom>
        </p:spPr>
        <p:txBody>
          <a:bodyPr wrap="none">
            <a:spAutoFit/>
          </a:bodyPr>
          <a:lstStyle/>
          <a:p>
            <a:r>
              <a:rPr lang="zh-CN" altLang="en-US" dirty="0">
                <a:latin typeface="Century Gothic" panose="020B0502020202020204" pitchFamily="34" charset="0"/>
                <a:ea typeface="黑体" panose="02010609060101010101" pitchFamily="49" charset="-122"/>
              </a:rPr>
              <a:t>○</a:t>
            </a:r>
            <a:endParaRPr lang="zh-CN" altLang="en-US" dirty="0"/>
          </a:p>
        </p:txBody>
      </p:sp>
      <p:sp>
        <p:nvSpPr>
          <p:cNvPr id="47" name="矩形 46">
            <a:extLst>
              <a:ext uri="{FF2B5EF4-FFF2-40B4-BE49-F238E27FC236}">
                <a16:creationId xmlns:a16="http://schemas.microsoft.com/office/drawing/2014/main" id="{D900CF39-2A9C-48EF-B825-1A6DF361A54C}"/>
              </a:ext>
            </a:extLst>
          </p:cNvPr>
          <p:cNvSpPr/>
          <p:nvPr/>
        </p:nvSpPr>
        <p:spPr>
          <a:xfrm>
            <a:off x="5988005" y="5413865"/>
            <a:ext cx="415498" cy="369332"/>
          </a:xfrm>
          <a:prstGeom prst="rect">
            <a:avLst/>
          </a:prstGeom>
        </p:spPr>
        <p:txBody>
          <a:bodyPr wrap="none">
            <a:spAutoFit/>
          </a:bodyPr>
          <a:lstStyle/>
          <a:p>
            <a:r>
              <a:rPr lang="zh-CN" altLang="en-US" dirty="0">
                <a:latin typeface="Century Gothic" panose="020B0502020202020204" pitchFamily="34" charset="0"/>
                <a:ea typeface="黑体" panose="02010609060101010101" pitchFamily="49" charset="-122"/>
              </a:rPr>
              <a:t>○</a:t>
            </a:r>
            <a:endParaRPr lang="zh-CN" altLang="en-US" dirty="0"/>
          </a:p>
        </p:txBody>
      </p:sp>
      <p:sp>
        <p:nvSpPr>
          <p:cNvPr id="48" name="文本框 47">
            <a:extLst>
              <a:ext uri="{FF2B5EF4-FFF2-40B4-BE49-F238E27FC236}">
                <a16:creationId xmlns:a16="http://schemas.microsoft.com/office/drawing/2014/main" id="{BBCBCABE-8864-45D4-8B9A-50A325FBFA4F}"/>
              </a:ext>
            </a:extLst>
          </p:cNvPr>
          <p:cNvSpPr txBox="1"/>
          <p:nvPr/>
        </p:nvSpPr>
        <p:spPr>
          <a:xfrm>
            <a:off x="5999580" y="3714962"/>
            <a:ext cx="461665" cy="369332"/>
          </a:xfrm>
          <a:prstGeom prst="rect">
            <a:avLst/>
          </a:prstGeom>
          <a:noFill/>
        </p:spPr>
        <p:txBody>
          <a:bodyPr vert="eaVert" wrap="square" rtlCol="0">
            <a:spAutoFit/>
          </a:bodyPr>
          <a:lstStyle/>
          <a:p>
            <a:r>
              <a:rPr lang="en-US" altLang="zh-CN" dirty="0">
                <a:latin typeface="黑体" panose="02010609060101010101" pitchFamily="49" charset="-122"/>
                <a:ea typeface="黑体" panose="02010609060101010101" pitchFamily="49" charset="-122"/>
              </a:rPr>
              <a:t>…</a:t>
            </a:r>
            <a:endParaRPr lang="zh-CN" altLang="en-US" dirty="0">
              <a:latin typeface="黑体" panose="02010609060101010101" pitchFamily="49" charset="-122"/>
              <a:ea typeface="黑体" panose="02010609060101010101" pitchFamily="49" charset="-122"/>
            </a:endParaRPr>
          </a:p>
        </p:txBody>
      </p:sp>
      <p:sp>
        <p:nvSpPr>
          <p:cNvPr id="49" name="文本框 48">
            <a:extLst>
              <a:ext uri="{FF2B5EF4-FFF2-40B4-BE49-F238E27FC236}">
                <a16:creationId xmlns:a16="http://schemas.microsoft.com/office/drawing/2014/main" id="{18F2EC40-DE14-4A66-86D6-D05FD5D00FD4}"/>
              </a:ext>
            </a:extLst>
          </p:cNvPr>
          <p:cNvSpPr txBox="1"/>
          <p:nvPr/>
        </p:nvSpPr>
        <p:spPr>
          <a:xfrm>
            <a:off x="5965167" y="4885721"/>
            <a:ext cx="461665" cy="369332"/>
          </a:xfrm>
          <a:prstGeom prst="rect">
            <a:avLst/>
          </a:prstGeom>
          <a:noFill/>
        </p:spPr>
        <p:txBody>
          <a:bodyPr vert="eaVert" wrap="square" rtlCol="0">
            <a:spAutoFit/>
          </a:bodyPr>
          <a:lstStyle/>
          <a:p>
            <a:r>
              <a:rPr lang="en-US" altLang="zh-CN" dirty="0">
                <a:latin typeface="黑体" panose="02010609060101010101" pitchFamily="49" charset="-122"/>
                <a:ea typeface="黑体" panose="02010609060101010101" pitchFamily="49" charset="-122"/>
              </a:rPr>
              <a:t>…</a:t>
            </a:r>
            <a:endParaRPr lang="zh-CN" altLang="en-US" dirty="0">
              <a:latin typeface="黑体" panose="02010609060101010101" pitchFamily="49" charset="-122"/>
              <a:ea typeface="黑体" panose="02010609060101010101" pitchFamily="49" charset="-122"/>
            </a:endParaRPr>
          </a:p>
        </p:txBody>
      </p:sp>
      <p:sp>
        <p:nvSpPr>
          <p:cNvPr id="50" name="文本框 49">
            <a:extLst>
              <a:ext uri="{FF2B5EF4-FFF2-40B4-BE49-F238E27FC236}">
                <a16:creationId xmlns:a16="http://schemas.microsoft.com/office/drawing/2014/main" id="{0E2FD94F-81B6-4B74-92F1-C249E73F7115}"/>
              </a:ext>
            </a:extLst>
          </p:cNvPr>
          <p:cNvSpPr txBox="1"/>
          <p:nvPr/>
        </p:nvSpPr>
        <p:spPr>
          <a:xfrm>
            <a:off x="438848" y="4150666"/>
            <a:ext cx="289366" cy="461665"/>
          </a:xfrm>
          <a:prstGeom prst="rect">
            <a:avLst/>
          </a:prstGeom>
          <a:noFill/>
        </p:spPr>
        <p:txBody>
          <a:bodyPr wrap="square" rtlCol="0">
            <a:spAutoFit/>
          </a:bodyPr>
          <a:lstStyle/>
          <a:p>
            <a:r>
              <a:rPr lang="en-US" altLang="zh-CN" sz="2400" dirty="0">
                <a:latin typeface="黑体" panose="02010609060101010101" pitchFamily="49" charset="-122"/>
                <a:ea typeface="黑体" panose="02010609060101010101" pitchFamily="49" charset="-122"/>
              </a:rPr>
              <a:t>s</a:t>
            </a:r>
            <a:endParaRPr lang="zh-CN" altLang="en-US" sz="2400" dirty="0">
              <a:latin typeface="黑体" panose="02010609060101010101" pitchFamily="49" charset="-122"/>
              <a:ea typeface="黑体" panose="02010609060101010101" pitchFamily="49" charset="-122"/>
            </a:endParaRPr>
          </a:p>
        </p:txBody>
      </p:sp>
      <p:sp>
        <p:nvSpPr>
          <p:cNvPr id="51" name="文本框 50">
            <a:extLst>
              <a:ext uri="{FF2B5EF4-FFF2-40B4-BE49-F238E27FC236}">
                <a16:creationId xmlns:a16="http://schemas.microsoft.com/office/drawing/2014/main" id="{4D756389-D65F-44A5-9173-40D383C24CDF}"/>
              </a:ext>
            </a:extLst>
          </p:cNvPr>
          <p:cNvSpPr txBox="1"/>
          <p:nvPr/>
        </p:nvSpPr>
        <p:spPr>
          <a:xfrm>
            <a:off x="8598526" y="4150773"/>
            <a:ext cx="289366" cy="461665"/>
          </a:xfrm>
          <a:prstGeom prst="rect">
            <a:avLst/>
          </a:prstGeom>
          <a:noFill/>
        </p:spPr>
        <p:txBody>
          <a:bodyPr wrap="square" rtlCol="0">
            <a:spAutoFit/>
          </a:bodyPr>
          <a:lstStyle/>
          <a:p>
            <a:r>
              <a:rPr lang="en-US" altLang="zh-CN" sz="2400" dirty="0">
                <a:latin typeface="黑体" panose="02010609060101010101" pitchFamily="49" charset="-122"/>
                <a:ea typeface="黑体" panose="02010609060101010101" pitchFamily="49" charset="-122"/>
              </a:rPr>
              <a:t>d</a:t>
            </a:r>
            <a:endParaRPr lang="zh-CN" altLang="en-US" sz="2400" dirty="0">
              <a:latin typeface="黑体" panose="02010609060101010101" pitchFamily="49" charset="-122"/>
              <a:ea typeface="黑体" panose="02010609060101010101" pitchFamily="49" charset="-122"/>
            </a:endParaRPr>
          </a:p>
        </p:txBody>
      </p:sp>
      <p:sp>
        <p:nvSpPr>
          <p:cNvPr id="52" name="文本框 51">
            <a:extLst>
              <a:ext uri="{FF2B5EF4-FFF2-40B4-BE49-F238E27FC236}">
                <a16:creationId xmlns:a16="http://schemas.microsoft.com/office/drawing/2014/main" id="{662B2087-A828-45E4-9457-FE17B3B7FEFE}"/>
              </a:ext>
            </a:extLst>
          </p:cNvPr>
          <p:cNvSpPr txBox="1"/>
          <p:nvPr/>
        </p:nvSpPr>
        <p:spPr>
          <a:xfrm>
            <a:off x="2622973" y="2725153"/>
            <a:ext cx="593325" cy="461665"/>
          </a:xfrm>
          <a:prstGeom prst="rect">
            <a:avLst/>
          </a:prstGeom>
          <a:noFill/>
        </p:spPr>
        <p:txBody>
          <a:bodyPr wrap="square" rtlCol="0">
            <a:spAutoFit/>
          </a:bodyPr>
          <a:lstStyle/>
          <a:p>
            <a:r>
              <a:rPr lang="en-US" altLang="zh-CN" sz="2400" dirty="0">
                <a:latin typeface="黑体" panose="02010609060101010101" pitchFamily="49" charset="-122"/>
                <a:ea typeface="黑体" panose="02010609060101010101" pitchFamily="49" charset="-122"/>
              </a:rPr>
              <a:t>N</a:t>
            </a:r>
            <a:r>
              <a:rPr lang="en-US" altLang="zh-CN" sz="2400" baseline="-25000" dirty="0">
                <a:latin typeface="黑体" panose="02010609060101010101" pitchFamily="49" charset="-122"/>
                <a:ea typeface="黑体" panose="02010609060101010101" pitchFamily="49" charset="-122"/>
              </a:rPr>
              <a:t>1</a:t>
            </a:r>
            <a:endParaRPr lang="zh-CN" altLang="en-US" sz="2400" baseline="-25000" dirty="0">
              <a:latin typeface="黑体" panose="02010609060101010101" pitchFamily="49" charset="-122"/>
              <a:ea typeface="黑体" panose="02010609060101010101" pitchFamily="49" charset="-122"/>
            </a:endParaRPr>
          </a:p>
        </p:txBody>
      </p:sp>
      <p:sp>
        <p:nvSpPr>
          <p:cNvPr id="53" name="文本框 52">
            <a:extLst>
              <a:ext uri="{FF2B5EF4-FFF2-40B4-BE49-F238E27FC236}">
                <a16:creationId xmlns:a16="http://schemas.microsoft.com/office/drawing/2014/main" id="{DEC29000-E367-4AB4-962F-6EE7BAEF67B0}"/>
              </a:ext>
            </a:extLst>
          </p:cNvPr>
          <p:cNvSpPr txBox="1"/>
          <p:nvPr/>
        </p:nvSpPr>
        <p:spPr>
          <a:xfrm>
            <a:off x="4212718" y="2725152"/>
            <a:ext cx="593325" cy="461665"/>
          </a:xfrm>
          <a:prstGeom prst="rect">
            <a:avLst/>
          </a:prstGeom>
          <a:noFill/>
        </p:spPr>
        <p:txBody>
          <a:bodyPr wrap="square" rtlCol="0">
            <a:spAutoFit/>
          </a:bodyPr>
          <a:lstStyle/>
          <a:p>
            <a:r>
              <a:rPr lang="en-US" altLang="zh-CN" sz="2400" dirty="0">
                <a:latin typeface="黑体" panose="02010609060101010101" pitchFamily="49" charset="-122"/>
                <a:ea typeface="黑体" panose="02010609060101010101" pitchFamily="49" charset="-122"/>
              </a:rPr>
              <a:t>U</a:t>
            </a:r>
            <a:endParaRPr lang="zh-CN" altLang="en-US" sz="2400" baseline="-25000" dirty="0">
              <a:latin typeface="黑体" panose="02010609060101010101" pitchFamily="49" charset="-122"/>
              <a:ea typeface="黑体" panose="02010609060101010101" pitchFamily="49" charset="-122"/>
            </a:endParaRPr>
          </a:p>
        </p:txBody>
      </p:sp>
      <p:sp>
        <p:nvSpPr>
          <p:cNvPr id="54" name="文本框 53">
            <a:extLst>
              <a:ext uri="{FF2B5EF4-FFF2-40B4-BE49-F238E27FC236}">
                <a16:creationId xmlns:a16="http://schemas.microsoft.com/office/drawing/2014/main" id="{472B342A-4B2E-436C-92FC-20D26C5D2A55}"/>
              </a:ext>
            </a:extLst>
          </p:cNvPr>
          <p:cNvSpPr txBox="1"/>
          <p:nvPr/>
        </p:nvSpPr>
        <p:spPr>
          <a:xfrm>
            <a:off x="5999580" y="2725152"/>
            <a:ext cx="593325" cy="461665"/>
          </a:xfrm>
          <a:prstGeom prst="rect">
            <a:avLst/>
          </a:prstGeom>
          <a:noFill/>
        </p:spPr>
        <p:txBody>
          <a:bodyPr wrap="square" rtlCol="0">
            <a:spAutoFit/>
          </a:bodyPr>
          <a:lstStyle/>
          <a:p>
            <a:r>
              <a:rPr lang="en-US" altLang="zh-CN" sz="2400" dirty="0">
                <a:latin typeface="黑体" panose="02010609060101010101" pitchFamily="49" charset="-122"/>
                <a:ea typeface="黑体" panose="02010609060101010101" pitchFamily="49" charset="-122"/>
              </a:rPr>
              <a:t>N</a:t>
            </a:r>
            <a:r>
              <a:rPr lang="en-US" altLang="zh-CN" sz="2400" baseline="-25000" dirty="0">
                <a:latin typeface="黑体" panose="02010609060101010101" pitchFamily="49" charset="-122"/>
                <a:ea typeface="黑体" panose="02010609060101010101" pitchFamily="49" charset="-122"/>
              </a:rPr>
              <a:t>2</a:t>
            </a:r>
            <a:endParaRPr lang="zh-CN" altLang="en-US" sz="2400" baseline="-25000" dirty="0">
              <a:latin typeface="黑体" panose="02010609060101010101" pitchFamily="49" charset="-122"/>
              <a:ea typeface="黑体" panose="02010609060101010101" pitchFamily="49" charset="-122"/>
            </a:endParaRPr>
          </a:p>
        </p:txBody>
      </p:sp>
      <p:sp>
        <p:nvSpPr>
          <p:cNvPr id="55" name="对话气泡: 圆角矩形 54">
            <a:extLst>
              <a:ext uri="{FF2B5EF4-FFF2-40B4-BE49-F238E27FC236}">
                <a16:creationId xmlns:a16="http://schemas.microsoft.com/office/drawing/2014/main" id="{B49806A4-B976-450D-9182-1A838356F882}"/>
              </a:ext>
            </a:extLst>
          </p:cNvPr>
          <p:cNvSpPr/>
          <p:nvPr/>
        </p:nvSpPr>
        <p:spPr>
          <a:xfrm>
            <a:off x="521206" y="3199744"/>
            <a:ext cx="1163444" cy="528145"/>
          </a:xfrm>
          <a:prstGeom prst="wedgeRoundRectCallout">
            <a:avLst>
              <a:gd name="adj1" fmla="val 33884"/>
              <a:gd name="adj2" fmla="val 73458"/>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任务卸载</a:t>
            </a:r>
            <a:r>
              <a:rPr lang="en-US" altLang="zh-CN" dirty="0">
                <a:latin typeface="黑体" panose="02010609060101010101" pitchFamily="49" charset="-122"/>
                <a:ea typeface="黑体" panose="02010609060101010101" pitchFamily="49" charset="-122"/>
              </a:rPr>
              <a:t> </a:t>
            </a:r>
            <a:endParaRPr lang="zh-CN" altLang="en-US" dirty="0">
              <a:latin typeface="黑体" panose="02010609060101010101" pitchFamily="49" charset="-122"/>
              <a:ea typeface="黑体" panose="02010609060101010101" pitchFamily="49" charset="-122"/>
            </a:endParaRPr>
          </a:p>
        </p:txBody>
      </p:sp>
      <p:sp>
        <p:nvSpPr>
          <p:cNvPr id="56" name="文本框 55">
            <a:extLst>
              <a:ext uri="{FF2B5EF4-FFF2-40B4-BE49-F238E27FC236}">
                <a16:creationId xmlns:a16="http://schemas.microsoft.com/office/drawing/2014/main" id="{B4F0585D-66BE-4DBE-A33A-471FB0D6D1BE}"/>
              </a:ext>
            </a:extLst>
          </p:cNvPr>
          <p:cNvSpPr txBox="1"/>
          <p:nvPr/>
        </p:nvSpPr>
        <p:spPr>
          <a:xfrm>
            <a:off x="1790341" y="3333160"/>
            <a:ext cx="593325" cy="461665"/>
          </a:xfrm>
          <a:prstGeom prst="rect">
            <a:avLst/>
          </a:prstGeom>
          <a:noFill/>
        </p:spPr>
        <p:txBody>
          <a:bodyPr wrap="square" rtlCol="0">
            <a:spAutoFit/>
          </a:bodyPr>
          <a:lstStyle/>
          <a:p>
            <a:r>
              <a:rPr lang="en-US" altLang="zh-CN" sz="2400" dirty="0">
                <a:latin typeface="黑体" panose="02010609060101010101" pitchFamily="49" charset="-122"/>
                <a:ea typeface="黑体" panose="02010609060101010101" pitchFamily="49" charset="-122"/>
              </a:rPr>
              <a:t>K</a:t>
            </a:r>
            <a:endParaRPr lang="zh-CN" altLang="en-US" sz="2400" baseline="-25000" dirty="0">
              <a:latin typeface="黑体" panose="02010609060101010101" pitchFamily="49" charset="-122"/>
              <a:ea typeface="黑体" panose="02010609060101010101" pitchFamily="49" charset="-122"/>
            </a:endParaRPr>
          </a:p>
        </p:txBody>
      </p:sp>
      <p:pic>
        <p:nvPicPr>
          <p:cNvPr id="58" name="图片 57">
            <a:extLst>
              <a:ext uri="{FF2B5EF4-FFF2-40B4-BE49-F238E27FC236}">
                <a16:creationId xmlns:a16="http://schemas.microsoft.com/office/drawing/2014/main" id="{03C50A0C-7CAA-40D4-8BB7-14700A1D6A7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4924" y="4709028"/>
            <a:ext cx="381323" cy="307301"/>
          </a:xfrm>
          <a:prstGeom prst="rect">
            <a:avLst/>
          </a:prstGeom>
        </p:spPr>
      </p:pic>
      <p:pic>
        <p:nvPicPr>
          <p:cNvPr id="59" name="图片 58">
            <a:extLst>
              <a:ext uri="{FF2B5EF4-FFF2-40B4-BE49-F238E27FC236}">
                <a16:creationId xmlns:a16="http://schemas.microsoft.com/office/drawing/2014/main" id="{812CE7B2-89E6-4D8A-85D1-4A2EB8DEF1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5261" y="5150804"/>
            <a:ext cx="381323" cy="307301"/>
          </a:xfrm>
          <a:prstGeom prst="rect">
            <a:avLst/>
          </a:prstGeom>
        </p:spPr>
      </p:pic>
      <p:pic>
        <p:nvPicPr>
          <p:cNvPr id="60" name="图片 59">
            <a:extLst>
              <a:ext uri="{FF2B5EF4-FFF2-40B4-BE49-F238E27FC236}">
                <a16:creationId xmlns:a16="http://schemas.microsoft.com/office/drawing/2014/main" id="{94932CE4-6C48-4428-AE16-ED9991EADB3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4923" y="5554695"/>
            <a:ext cx="381323" cy="307301"/>
          </a:xfrm>
          <a:prstGeom prst="rect">
            <a:avLst/>
          </a:prstGeom>
        </p:spPr>
      </p:pic>
      <p:cxnSp>
        <p:nvCxnSpPr>
          <p:cNvPr id="62" name="直接箭头连接符 61">
            <a:extLst>
              <a:ext uri="{FF2B5EF4-FFF2-40B4-BE49-F238E27FC236}">
                <a16:creationId xmlns:a16="http://schemas.microsoft.com/office/drawing/2014/main" id="{4193C107-DBB7-47FB-8C71-02F4AF7A8775}"/>
              </a:ext>
            </a:extLst>
          </p:cNvPr>
          <p:cNvCxnSpPr>
            <a:stCxn id="10" idx="3"/>
            <a:endCxn id="40" idx="1"/>
          </p:cNvCxnSpPr>
          <p:nvPr/>
        </p:nvCxnSpPr>
        <p:spPr>
          <a:xfrm>
            <a:off x="2985180" y="3371484"/>
            <a:ext cx="1184902" cy="4081"/>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64" name="直接箭头连接符 63">
            <a:extLst>
              <a:ext uri="{FF2B5EF4-FFF2-40B4-BE49-F238E27FC236}">
                <a16:creationId xmlns:a16="http://schemas.microsoft.com/office/drawing/2014/main" id="{F0F5642E-19FC-443A-86EA-6E57E0B59499}"/>
              </a:ext>
            </a:extLst>
          </p:cNvPr>
          <p:cNvCxnSpPr>
            <a:stCxn id="10" idx="3"/>
            <a:endCxn id="43" idx="1"/>
          </p:cNvCxnSpPr>
          <p:nvPr/>
        </p:nvCxnSpPr>
        <p:spPr>
          <a:xfrm>
            <a:off x="2985180" y="3371484"/>
            <a:ext cx="1196477" cy="532225"/>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69" name="直接箭头连接符 68">
            <a:extLst>
              <a:ext uri="{FF2B5EF4-FFF2-40B4-BE49-F238E27FC236}">
                <a16:creationId xmlns:a16="http://schemas.microsoft.com/office/drawing/2014/main" id="{2B640B4B-91B5-40A3-ACA0-41443622017D}"/>
              </a:ext>
            </a:extLst>
          </p:cNvPr>
          <p:cNvCxnSpPr>
            <a:stCxn id="22" idx="3"/>
            <a:endCxn id="41" idx="1"/>
          </p:cNvCxnSpPr>
          <p:nvPr/>
        </p:nvCxnSpPr>
        <p:spPr>
          <a:xfrm>
            <a:off x="2985180" y="4427772"/>
            <a:ext cx="1184902" cy="4081"/>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71" name="直接箭头连接符 70">
            <a:extLst>
              <a:ext uri="{FF2B5EF4-FFF2-40B4-BE49-F238E27FC236}">
                <a16:creationId xmlns:a16="http://schemas.microsoft.com/office/drawing/2014/main" id="{7A897699-B251-4978-95A3-04569E864924}"/>
              </a:ext>
            </a:extLst>
          </p:cNvPr>
          <p:cNvCxnSpPr>
            <a:stCxn id="22" idx="3"/>
            <a:endCxn id="44" idx="1"/>
          </p:cNvCxnSpPr>
          <p:nvPr/>
        </p:nvCxnSpPr>
        <p:spPr>
          <a:xfrm>
            <a:off x="2985180" y="4427772"/>
            <a:ext cx="1162064" cy="646696"/>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73" name="直接箭头连接符 72">
            <a:extLst>
              <a:ext uri="{FF2B5EF4-FFF2-40B4-BE49-F238E27FC236}">
                <a16:creationId xmlns:a16="http://schemas.microsoft.com/office/drawing/2014/main" id="{744C3EC5-83E0-4B1C-8598-D3B930FF9FAC}"/>
              </a:ext>
            </a:extLst>
          </p:cNvPr>
          <p:cNvCxnSpPr>
            <a:stCxn id="23" idx="3"/>
          </p:cNvCxnSpPr>
          <p:nvPr/>
        </p:nvCxnSpPr>
        <p:spPr>
          <a:xfrm flipV="1">
            <a:off x="2985180" y="5159519"/>
            <a:ext cx="1095891" cy="439012"/>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75" name="直接箭头连接符 74">
            <a:extLst>
              <a:ext uri="{FF2B5EF4-FFF2-40B4-BE49-F238E27FC236}">
                <a16:creationId xmlns:a16="http://schemas.microsoft.com/office/drawing/2014/main" id="{ABD6C1AB-4C7E-47DE-B1D4-38675FA8F7B7}"/>
              </a:ext>
            </a:extLst>
          </p:cNvPr>
          <p:cNvCxnSpPr>
            <a:stCxn id="23" idx="3"/>
            <a:endCxn id="42" idx="1"/>
          </p:cNvCxnSpPr>
          <p:nvPr/>
        </p:nvCxnSpPr>
        <p:spPr>
          <a:xfrm>
            <a:off x="2985180" y="5598531"/>
            <a:ext cx="1184902" cy="4081"/>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77" name="直接箭头连接符 76">
            <a:extLst>
              <a:ext uri="{FF2B5EF4-FFF2-40B4-BE49-F238E27FC236}">
                <a16:creationId xmlns:a16="http://schemas.microsoft.com/office/drawing/2014/main" id="{93AD22F3-A387-4B72-AA99-E9745DC9587B}"/>
              </a:ext>
            </a:extLst>
          </p:cNvPr>
          <p:cNvCxnSpPr>
            <a:stCxn id="40" idx="3"/>
            <a:endCxn id="48" idx="1"/>
          </p:cNvCxnSpPr>
          <p:nvPr/>
        </p:nvCxnSpPr>
        <p:spPr>
          <a:xfrm>
            <a:off x="4585580" y="3375565"/>
            <a:ext cx="1414000" cy="524063"/>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cxnSp>
        <p:nvCxnSpPr>
          <p:cNvPr id="79" name="直接箭头连接符 78">
            <a:extLst>
              <a:ext uri="{FF2B5EF4-FFF2-40B4-BE49-F238E27FC236}">
                <a16:creationId xmlns:a16="http://schemas.microsoft.com/office/drawing/2014/main" id="{E455E12F-495E-43DD-BA69-14E1FCFDF0E1}"/>
              </a:ext>
            </a:extLst>
          </p:cNvPr>
          <p:cNvCxnSpPr>
            <a:stCxn id="43" idx="3"/>
            <a:endCxn id="45" idx="1"/>
          </p:cNvCxnSpPr>
          <p:nvPr/>
        </p:nvCxnSpPr>
        <p:spPr>
          <a:xfrm flipV="1">
            <a:off x="4643322" y="3371484"/>
            <a:ext cx="1344683" cy="532225"/>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cxnSp>
        <p:nvCxnSpPr>
          <p:cNvPr id="81" name="直接箭头连接符 80">
            <a:extLst>
              <a:ext uri="{FF2B5EF4-FFF2-40B4-BE49-F238E27FC236}">
                <a16:creationId xmlns:a16="http://schemas.microsoft.com/office/drawing/2014/main" id="{14A8109C-2344-4209-A8FF-7F9D2ADD8F6D}"/>
              </a:ext>
            </a:extLst>
          </p:cNvPr>
          <p:cNvCxnSpPr>
            <a:stCxn id="41" idx="3"/>
            <a:endCxn id="48" idx="1"/>
          </p:cNvCxnSpPr>
          <p:nvPr/>
        </p:nvCxnSpPr>
        <p:spPr>
          <a:xfrm flipV="1">
            <a:off x="4585580" y="3899628"/>
            <a:ext cx="1414000" cy="532225"/>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cxnSp>
        <p:nvCxnSpPr>
          <p:cNvPr id="83" name="直接箭头连接符 82">
            <a:extLst>
              <a:ext uri="{FF2B5EF4-FFF2-40B4-BE49-F238E27FC236}">
                <a16:creationId xmlns:a16="http://schemas.microsoft.com/office/drawing/2014/main" id="{AE420980-D7D3-4FE0-9954-12BF3BC0056E}"/>
              </a:ext>
            </a:extLst>
          </p:cNvPr>
          <p:cNvCxnSpPr>
            <a:stCxn id="41" idx="3"/>
            <a:endCxn id="46" idx="1"/>
          </p:cNvCxnSpPr>
          <p:nvPr/>
        </p:nvCxnSpPr>
        <p:spPr>
          <a:xfrm flipV="1">
            <a:off x="4585580" y="4427772"/>
            <a:ext cx="1402425" cy="4081"/>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cxnSp>
        <p:nvCxnSpPr>
          <p:cNvPr id="85" name="直接箭头连接符 84">
            <a:extLst>
              <a:ext uri="{FF2B5EF4-FFF2-40B4-BE49-F238E27FC236}">
                <a16:creationId xmlns:a16="http://schemas.microsoft.com/office/drawing/2014/main" id="{28D04C53-457A-4345-A4A7-6AB92C9C996E}"/>
              </a:ext>
            </a:extLst>
          </p:cNvPr>
          <p:cNvCxnSpPr>
            <a:stCxn id="42" idx="3"/>
            <a:endCxn id="47" idx="1"/>
          </p:cNvCxnSpPr>
          <p:nvPr/>
        </p:nvCxnSpPr>
        <p:spPr>
          <a:xfrm flipV="1">
            <a:off x="4585580" y="5598531"/>
            <a:ext cx="1402425" cy="4081"/>
          </a:xfrm>
          <a:prstGeom prst="straightConnector1">
            <a:avLst/>
          </a:prstGeom>
          <a:ln w="19050">
            <a:tailEnd type="triangle"/>
          </a:ln>
        </p:spPr>
        <p:style>
          <a:lnRef idx="1">
            <a:schemeClr val="accent3"/>
          </a:lnRef>
          <a:fillRef idx="0">
            <a:schemeClr val="accent3"/>
          </a:fillRef>
          <a:effectRef idx="0">
            <a:schemeClr val="accent3"/>
          </a:effectRef>
          <a:fontRef idx="minor">
            <a:schemeClr val="tx1"/>
          </a:fontRef>
        </p:style>
      </p:cxnSp>
      <p:cxnSp>
        <p:nvCxnSpPr>
          <p:cNvPr id="87" name="直接箭头连接符 86">
            <a:extLst>
              <a:ext uri="{FF2B5EF4-FFF2-40B4-BE49-F238E27FC236}">
                <a16:creationId xmlns:a16="http://schemas.microsoft.com/office/drawing/2014/main" id="{BD2A0212-E870-4C8D-8134-3FAD6BE7F886}"/>
              </a:ext>
            </a:extLst>
          </p:cNvPr>
          <p:cNvCxnSpPr>
            <a:stCxn id="45" idx="3"/>
            <a:endCxn id="21" idx="1"/>
          </p:cNvCxnSpPr>
          <p:nvPr/>
        </p:nvCxnSpPr>
        <p:spPr>
          <a:xfrm>
            <a:off x="6403503" y="3371484"/>
            <a:ext cx="1782651" cy="1056288"/>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88" name="直接箭头连接符 87">
            <a:extLst>
              <a:ext uri="{FF2B5EF4-FFF2-40B4-BE49-F238E27FC236}">
                <a16:creationId xmlns:a16="http://schemas.microsoft.com/office/drawing/2014/main" id="{43CC2CB1-715E-479B-91AA-68741EDD4484}"/>
              </a:ext>
            </a:extLst>
          </p:cNvPr>
          <p:cNvCxnSpPr>
            <a:cxnSpLocks/>
            <a:stCxn id="46" idx="3"/>
            <a:endCxn id="21" idx="1"/>
          </p:cNvCxnSpPr>
          <p:nvPr/>
        </p:nvCxnSpPr>
        <p:spPr>
          <a:xfrm>
            <a:off x="6403503" y="4427772"/>
            <a:ext cx="1782651" cy="0"/>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91" name="直接箭头连接符 90">
            <a:extLst>
              <a:ext uri="{FF2B5EF4-FFF2-40B4-BE49-F238E27FC236}">
                <a16:creationId xmlns:a16="http://schemas.microsoft.com/office/drawing/2014/main" id="{74511AA0-EDFA-426F-AFF6-84D16E431263}"/>
              </a:ext>
            </a:extLst>
          </p:cNvPr>
          <p:cNvCxnSpPr>
            <a:cxnSpLocks/>
            <a:stCxn id="47" idx="3"/>
            <a:endCxn id="21" idx="1"/>
          </p:cNvCxnSpPr>
          <p:nvPr/>
        </p:nvCxnSpPr>
        <p:spPr>
          <a:xfrm flipV="1">
            <a:off x="6403503" y="4427772"/>
            <a:ext cx="1782651" cy="1170759"/>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sp>
        <p:nvSpPr>
          <p:cNvPr id="94" name="文本框 93">
            <a:extLst>
              <a:ext uri="{FF2B5EF4-FFF2-40B4-BE49-F238E27FC236}">
                <a16:creationId xmlns:a16="http://schemas.microsoft.com/office/drawing/2014/main" id="{5A86BDD3-46A1-40EE-912A-D4796E40CC11}"/>
              </a:ext>
            </a:extLst>
          </p:cNvPr>
          <p:cNvSpPr txBox="1"/>
          <p:nvPr/>
        </p:nvSpPr>
        <p:spPr>
          <a:xfrm>
            <a:off x="7059175" y="3333160"/>
            <a:ext cx="593325" cy="461665"/>
          </a:xfrm>
          <a:prstGeom prst="rect">
            <a:avLst/>
          </a:prstGeom>
          <a:noFill/>
        </p:spPr>
        <p:txBody>
          <a:bodyPr wrap="square" rtlCol="0">
            <a:spAutoFit/>
          </a:bodyPr>
          <a:lstStyle/>
          <a:p>
            <a:r>
              <a:rPr lang="en-US" altLang="zh-CN" sz="2400" dirty="0">
                <a:latin typeface="黑体" panose="02010609060101010101" pitchFamily="49" charset="-122"/>
                <a:ea typeface="黑体" panose="02010609060101010101" pitchFamily="49" charset="-122"/>
              </a:rPr>
              <a:t>W</a:t>
            </a:r>
            <a:endParaRPr lang="zh-CN" altLang="en-US" sz="2400" baseline="-25000" dirty="0">
              <a:latin typeface="黑体" panose="02010609060101010101" pitchFamily="49" charset="-122"/>
              <a:ea typeface="黑体" panose="02010609060101010101" pitchFamily="49" charset="-122"/>
            </a:endParaRPr>
          </a:p>
        </p:txBody>
      </p:sp>
      <p:sp>
        <p:nvSpPr>
          <p:cNvPr id="95" name="对话气泡: 圆角矩形 94">
            <a:extLst>
              <a:ext uri="{FF2B5EF4-FFF2-40B4-BE49-F238E27FC236}">
                <a16:creationId xmlns:a16="http://schemas.microsoft.com/office/drawing/2014/main" id="{C50872A5-3EE7-46CB-A231-3607323A8B42}"/>
              </a:ext>
            </a:extLst>
          </p:cNvPr>
          <p:cNvSpPr/>
          <p:nvPr/>
        </p:nvSpPr>
        <p:spPr>
          <a:xfrm>
            <a:off x="3008509" y="2414875"/>
            <a:ext cx="1163444" cy="528145"/>
          </a:xfrm>
          <a:prstGeom prst="wedgeRoundRectCallout">
            <a:avLst>
              <a:gd name="adj1" fmla="val 13987"/>
              <a:gd name="adj2" fmla="val 6907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任务选择</a:t>
            </a:r>
            <a:r>
              <a:rPr lang="en-US" altLang="zh-CN" dirty="0">
                <a:latin typeface="黑体" panose="02010609060101010101" pitchFamily="49" charset="-122"/>
                <a:ea typeface="黑体" panose="02010609060101010101" pitchFamily="49" charset="-122"/>
              </a:rPr>
              <a:t> </a:t>
            </a:r>
            <a:endParaRPr lang="zh-CN" altLang="en-US" dirty="0">
              <a:latin typeface="黑体" panose="02010609060101010101" pitchFamily="49" charset="-122"/>
              <a:ea typeface="黑体" panose="02010609060101010101" pitchFamily="49" charset="-122"/>
            </a:endParaRPr>
          </a:p>
        </p:txBody>
      </p:sp>
      <p:sp>
        <p:nvSpPr>
          <p:cNvPr id="96" name="对话气泡: 圆角矩形 95">
            <a:extLst>
              <a:ext uri="{FF2B5EF4-FFF2-40B4-BE49-F238E27FC236}">
                <a16:creationId xmlns:a16="http://schemas.microsoft.com/office/drawing/2014/main" id="{4E66D960-6CA0-4B2D-BAA5-ED38AF9D850A}"/>
              </a:ext>
            </a:extLst>
          </p:cNvPr>
          <p:cNvSpPr/>
          <p:nvPr/>
        </p:nvSpPr>
        <p:spPr>
          <a:xfrm>
            <a:off x="4806043" y="2414875"/>
            <a:ext cx="1163444" cy="528145"/>
          </a:xfrm>
          <a:prstGeom prst="wedgeRoundRectCallout">
            <a:avLst>
              <a:gd name="adj1" fmla="val 13987"/>
              <a:gd name="adj2" fmla="val 69075"/>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任务调度</a:t>
            </a:r>
            <a:r>
              <a:rPr lang="en-US" altLang="zh-CN" dirty="0">
                <a:latin typeface="黑体" panose="02010609060101010101" pitchFamily="49" charset="-122"/>
                <a:ea typeface="黑体" panose="02010609060101010101" pitchFamily="49" charset="-122"/>
              </a:rPr>
              <a:t> </a:t>
            </a:r>
            <a:endParaRPr lang="zh-CN" altLang="en-US" dirty="0">
              <a:latin typeface="黑体" panose="02010609060101010101" pitchFamily="49" charset="-122"/>
              <a:ea typeface="黑体" panose="02010609060101010101" pitchFamily="49" charset="-122"/>
            </a:endParaRPr>
          </a:p>
        </p:txBody>
      </p:sp>
      <p:sp>
        <p:nvSpPr>
          <p:cNvPr id="97" name="对话气泡: 圆角矩形 96">
            <a:extLst>
              <a:ext uri="{FF2B5EF4-FFF2-40B4-BE49-F238E27FC236}">
                <a16:creationId xmlns:a16="http://schemas.microsoft.com/office/drawing/2014/main" id="{9EF43D4E-D3D8-400F-8BB5-199C0A8132D9}"/>
              </a:ext>
            </a:extLst>
          </p:cNvPr>
          <p:cNvSpPr/>
          <p:nvPr/>
        </p:nvSpPr>
        <p:spPr>
          <a:xfrm>
            <a:off x="7497131" y="3186817"/>
            <a:ext cx="1163444" cy="528145"/>
          </a:xfrm>
          <a:prstGeom prst="wedgeRoundRectCallout">
            <a:avLst>
              <a:gd name="adj1" fmla="val -30782"/>
              <a:gd name="adj2" fmla="val 66883"/>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任务计算</a:t>
            </a:r>
            <a:r>
              <a:rPr lang="en-US" altLang="zh-CN" dirty="0">
                <a:latin typeface="黑体" panose="02010609060101010101" pitchFamily="49" charset="-122"/>
                <a:ea typeface="黑体" panose="02010609060101010101" pitchFamily="49" charset="-122"/>
              </a:rPr>
              <a:t> </a:t>
            </a:r>
            <a:endParaRPr lang="zh-CN" altLang="en-US" dirty="0">
              <a:latin typeface="黑体" panose="02010609060101010101" pitchFamily="49" charset="-122"/>
              <a:ea typeface="黑体" panose="02010609060101010101" pitchFamily="49" charset="-122"/>
            </a:endParaRPr>
          </a:p>
        </p:txBody>
      </p:sp>
      <p:sp>
        <p:nvSpPr>
          <p:cNvPr id="98" name="对话气泡: 圆角矩形 97">
            <a:extLst>
              <a:ext uri="{FF2B5EF4-FFF2-40B4-BE49-F238E27FC236}">
                <a16:creationId xmlns:a16="http://schemas.microsoft.com/office/drawing/2014/main" id="{CE2AB4B6-FF3E-4898-93A0-7CB4976A3990}"/>
              </a:ext>
            </a:extLst>
          </p:cNvPr>
          <p:cNvSpPr/>
          <p:nvPr/>
        </p:nvSpPr>
        <p:spPr>
          <a:xfrm>
            <a:off x="7802624" y="4876509"/>
            <a:ext cx="1163444" cy="528145"/>
          </a:xfrm>
          <a:prstGeom prst="wedgeRoundRectCallout">
            <a:avLst>
              <a:gd name="adj1" fmla="val -3920"/>
              <a:gd name="adj2" fmla="val -8652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任务总量</a:t>
            </a:r>
            <a:r>
              <a:rPr lang="en-US" altLang="zh-CN" dirty="0">
                <a:latin typeface="黑体" panose="02010609060101010101" pitchFamily="49" charset="-122"/>
                <a:ea typeface="黑体" panose="02010609060101010101" pitchFamily="49" charset="-122"/>
              </a:rPr>
              <a:t> </a:t>
            </a:r>
            <a:endParaRPr lang="zh-CN" altLang="en-US" dirty="0">
              <a:latin typeface="黑体" panose="02010609060101010101" pitchFamily="49" charset="-122"/>
              <a:ea typeface="黑体" panose="02010609060101010101" pitchFamily="49" charset="-122"/>
            </a:endParaRPr>
          </a:p>
        </p:txBody>
      </p:sp>
      <p:pic>
        <p:nvPicPr>
          <p:cNvPr id="99" name="图片 98">
            <a:extLst>
              <a:ext uri="{FF2B5EF4-FFF2-40B4-BE49-F238E27FC236}">
                <a16:creationId xmlns:a16="http://schemas.microsoft.com/office/drawing/2014/main" id="{63EC1ACE-E6E8-42C4-A8EF-65F5A8F0F0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20828" y="3209702"/>
            <a:ext cx="381323" cy="307301"/>
          </a:xfrm>
          <a:prstGeom prst="rect">
            <a:avLst/>
          </a:prstGeom>
        </p:spPr>
      </p:pic>
      <p:pic>
        <p:nvPicPr>
          <p:cNvPr id="102" name="图片 101">
            <a:extLst>
              <a:ext uri="{FF2B5EF4-FFF2-40B4-BE49-F238E27FC236}">
                <a16:creationId xmlns:a16="http://schemas.microsoft.com/office/drawing/2014/main" id="{C0073787-03DC-4745-9AF0-722E1606E68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20828" y="3733765"/>
            <a:ext cx="381323" cy="307301"/>
          </a:xfrm>
          <a:prstGeom prst="rect">
            <a:avLst/>
          </a:prstGeom>
        </p:spPr>
      </p:pic>
    </p:spTree>
    <p:extLst>
      <p:ext uri="{BB962C8B-B14F-4D97-AF65-F5344CB8AC3E}">
        <p14:creationId xmlns:p14="http://schemas.microsoft.com/office/powerpoint/2010/main" val="3354559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down)">
                                      <p:cBhvr>
                                        <p:cTn id="7" dur="500"/>
                                        <p:tgtEl>
                                          <p:spTgt spid="58"/>
                                        </p:tgtEl>
                                      </p:cBhvr>
                                    </p:animEffect>
                                  </p:childTnLst>
                                </p:cTn>
                              </p:par>
                              <p:par>
                                <p:cTn id="8" presetID="22" presetClass="entr" presetSubtype="4" fill="hold"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wipe(down)">
                                      <p:cBhvr>
                                        <p:cTn id="10" dur="500"/>
                                        <p:tgtEl>
                                          <p:spTgt spid="59"/>
                                        </p:tgtEl>
                                      </p:cBhvr>
                                    </p:animEffect>
                                  </p:childTnLst>
                                </p:cTn>
                              </p:par>
                              <p:par>
                                <p:cTn id="11" presetID="22" presetClass="entr" presetSubtype="4" fill="hold" nodeType="withEffect">
                                  <p:stCondLst>
                                    <p:cond delay="0"/>
                                  </p:stCondLst>
                                  <p:childTnLst>
                                    <p:set>
                                      <p:cBhvr>
                                        <p:cTn id="12" dur="1" fill="hold">
                                          <p:stCondLst>
                                            <p:cond delay="0"/>
                                          </p:stCondLst>
                                        </p:cTn>
                                        <p:tgtEl>
                                          <p:spTgt spid="60"/>
                                        </p:tgtEl>
                                        <p:attrNameLst>
                                          <p:attrName>style.visibility</p:attrName>
                                        </p:attrNameLst>
                                      </p:cBhvr>
                                      <p:to>
                                        <p:strVal val="visible"/>
                                      </p:to>
                                    </p:set>
                                    <p:animEffect transition="in" filter="wipe(down)">
                                      <p:cBhvr>
                                        <p:cTn id="13" dur="500"/>
                                        <p:tgtEl>
                                          <p:spTgt spid="60"/>
                                        </p:tgtEl>
                                      </p:cBhvr>
                                    </p:animEffect>
                                  </p:childTnLst>
                                </p:cTn>
                              </p:par>
                            </p:childTnLst>
                          </p:cTn>
                        </p:par>
                      </p:childTnLst>
                    </p:cTn>
                  </p:par>
                  <p:par>
                    <p:cTn id="14" fill="hold">
                      <p:stCondLst>
                        <p:cond delay="indefinite"/>
                      </p:stCondLst>
                      <p:childTnLst>
                        <p:par>
                          <p:cTn id="15" fill="hold">
                            <p:stCondLst>
                              <p:cond delay="0"/>
                            </p:stCondLst>
                            <p:childTnLst>
                              <p:par>
                                <p:cTn id="16" presetID="64" presetClass="path" presetSubtype="0" accel="50000" decel="50000" fill="hold" nodeType="clickEffect">
                                  <p:stCondLst>
                                    <p:cond delay="0"/>
                                  </p:stCondLst>
                                  <p:childTnLst>
                                    <p:animMotion origin="layout" path="M 1.38778E-17 2.22222E-6 L 0.22882 -0.21736 " pathEditMode="relative" rAng="0" ptsTypes="AA">
                                      <p:cBhvr>
                                        <p:cTn id="17" dur="2000" fill="hold"/>
                                        <p:tgtEl>
                                          <p:spTgt spid="58"/>
                                        </p:tgtEl>
                                        <p:attrNameLst>
                                          <p:attrName>ppt_x</p:attrName>
                                          <p:attrName>ppt_y</p:attrName>
                                        </p:attrNameLst>
                                      </p:cBhvr>
                                      <p:rCtr x="11441" y="-10880"/>
                                    </p:animMotion>
                                  </p:childTnLst>
                                </p:cTn>
                              </p:par>
                            </p:childTnLst>
                          </p:cTn>
                        </p:par>
                      </p:childTnLst>
                    </p:cTn>
                  </p:par>
                  <p:par>
                    <p:cTn id="18" fill="hold">
                      <p:stCondLst>
                        <p:cond delay="indefinite"/>
                      </p:stCondLst>
                      <p:childTnLst>
                        <p:par>
                          <p:cTn id="19" fill="hold">
                            <p:stCondLst>
                              <p:cond delay="0"/>
                            </p:stCondLst>
                            <p:childTnLst>
                              <p:par>
                                <p:cTn id="20" presetID="64" presetClass="path" presetSubtype="0" accel="50000" decel="50000" fill="hold" nodeType="clickEffect">
                                  <p:stCondLst>
                                    <p:cond delay="0"/>
                                  </p:stCondLst>
                                  <p:childTnLst>
                                    <p:animMotion origin="layout" path="M 1.38778E-17 3.7037E-7 L 0.22517 -0.28171 " pathEditMode="relative" rAng="0" ptsTypes="AA">
                                      <p:cBhvr>
                                        <p:cTn id="21" dur="2000" fill="hold"/>
                                        <p:tgtEl>
                                          <p:spTgt spid="59"/>
                                        </p:tgtEl>
                                        <p:attrNameLst>
                                          <p:attrName>ppt_x</p:attrName>
                                          <p:attrName>ppt_y</p:attrName>
                                        </p:attrNameLst>
                                      </p:cBhvr>
                                      <p:rCtr x="11250" y="-14097"/>
                                    </p:animMotion>
                                  </p:childTnLst>
                                </p:cTn>
                              </p:par>
                            </p:childTnLst>
                          </p:cTn>
                        </p:par>
                      </p:childTnLst>
                    </p:cTn>
                  </p:par>
                  <p:par>
                    <p:cTn id="22" fill="hold">
                      <p:stCondLst>
                        <p:cond delay="indefinite"/>
                      </p:stCondLst>
                      <p:childTnLst>
                        <p:par>
                          <p:cTn id="23" fill="hold">
                            <p:stCondLst>
                              <p:cond delay="0"/>
                            </p:stCondLst>
                            <p:childTnLst>
                              <p:par>
                                <p:cTn id="24" presetID="0" presetClass="path" presetSubtype="0" accel="50000" decel="50000" fill="hold" nodeType="clickEffect">
                                  <p:stCondLst>
                                    <p:cond delay="0"/>
                                  </p:stCondLst>
                                  <p:childTnLst>
                                    <p:animMotion origin="layout" path="M -0.00156 0.00301 L 0.14531 -0.24676 L -0.01545 -0.1507 " pathEditMode="relative" ptsTypes="AAA">
                                      <p:cBhvr>
                                        <p:cTn id="25" dur="2000" fill="hold"/>
                                        <p:tgtEl>
                                          <p:spTgt spid="60"/>
                                        </p:tgtEl>
                                        <p:attrNameLst>
                                          <p:attrName>ppt_x</p:attrName>
                                          <p:attrName>ppt_y</p:attrName>
                                        </p:attrNameLst>
                                      </p:cBhvr>
                                    </p:animMotion>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nodeType="clickEffect">
                                  <p:stCondLst>
                                    <p:cond delay="0"/>
                                  </p:stCondLst>
                                  <p:childTnLst>
                                    <p:set>
                                      <p:cBhvr>
                                        <p:cTn id="29" dur="1" fill="hold">
                                          <p:stCondLst>
                                            <p:cond delay="0"/>
                                          </p:stCondLst>
                                        </p:cTn>
                                        <p:tgtEl>
                                          <p:spTgt spid="59"/>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nodeType="clickEffect">
                                  <p:stCondLst>
                                    <p:cond delay="0"/>
                                  </p:stCondLst>
                                  <p:childTnLst>
                                    <p:set>
                                      <p:cBhvr>
                                        <p:cTn id="33" dur="1" fill="hold">
                                          <p:stCondLst>
                                            <p:cond delay="0"/>
                                          </p:stCondLst>
                                        </p:cTn>
                                        <p:tgtEl>
                                          <p:spTgt spid="59"/>
                                        </p:tgtEl>
                                        <p:attrNameLst>
                                          <p:attrName>style.visibility</p:attrName>
                                        </p:attrNameLst>
                                      </p:cBhvr>
                                      <p:to>
                                        <p:strVal val="hidden"/>
                                      </p:to>
                                    </p:set>
                                  </p:childTnLst>
                                </p:cTn>
                              </p:par>
                              <p:par>
                                <p:cTn id="34" presetID="1" presetClass="exit" presetSubtype="0" fill="hold" nodeType="withEffect">
                                  <p:stCondLst>
                                    <p:cond delay="0"/>
                                  </p:stCondLst>
                                  <p:childTnLst>
                                    <p:set>
                                      <p:cBhvr>
                                        <p:cTn id="35" dur="1" fill="hold">
                                          <p:stCondLst>
                                            <p:cond delay="0"/>
                                          </p:stCondLst>
                                        </p:cTn>
                                        <p:tgtEl>
                                          <p:spTgt spid="58"/>
                                        </p:tgtEl>
                                        <p:attrNameLst>
                                          <p:attrName>style.visibility</p:attrName>
                                        </p:attrNameLst>
                                      </p:cBhvr>
                                      <p:to>
                                        <p:strVal val="hidden"/>
                                      </p:to>
                                    </p:set>
                                  </p:childTnLst>
                                </p:cTn>
                              </p:par>
                              <p:par>
                                <p:cTn id="36" presetID="1" presetClass="entr" presetSubtype="0" fill="hold" nodeType="withEffect">
                                  <p:stCondLst>
                                    <p:cond delay="0"/>
                                  </p:stCondLst>
                                  <p:childTnLst>
                                    <p:set>
                                      <p:cBhvr>
                                        <p:cTn id="37" dur="1" fill="hold">
                                          <p:stCondLst>
                                            <p:cond delay="0"/>
                                          </p:stCondLst>
                                        </p:cTn>
                                        <p:tgtEl>
                                          <p:spTgt spid="99"/>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102"/>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63" presetClass="path" presetSubtype="0" accel="50000" decel="50000" fill="hold" nodeType="clickEffect">
                                  <p:stCondLst>
                                    <p:cond delay="0"/>
                                  </p:stCondLst>
                                  <p:childTnLst>
                                    <p:animMotion origin="layout" path="M 4.72222E-6 2.22222E-6 L 0.20156 0.06875 " pathEditMode="relative" rAng="0" ptsTypes="AA">
                                      <p:cBhvr>
                                        <p:cTn id="43" dur="2000" fill="hold"/>
                                        <p:tgtEl>
                                          <p:spTgt spid="99"/>
                                        </p:tgtEl>
                                        <p:attrNameLst>
                                          <p:attrName>ppt_x</p:attrName>
                                          <p:attrName>ppt_y</p:attrName>
                                        </p:attrNameLst>
                                      </p:cBhvr>
                                      <p:rCtr x="10069" y="3426"/>
                                    </p:animMotion>
                                  </p:childTnLst>
                                </p:cTn>
                              </p:par>
                            </p:childTnLst>
                          </p:cTn>
                        </p:par>
                      </p:childTnLst>
                    </p:cTn>
                  </p:par>
                  <p:par>
                    <p:cTn id="44" fill="hold">
                      <p:stCondLst>
                        <p:cond delay="indefinite"/>
                      </p:stCondLst>
                      <p:childTnLst>
                        <p:par>
                          <p:cTn id="45" fill="hold">
                            <p:stCondLst>
                              <p:cond delay="0"/>
                            </p:stCondLst>
                            <p:childTnLst>
                              <p:par>
                                <p:cTn id="46" presetID="63" presetClass="path" presetSubtype="0" accel="50000" decel="50000" fill="hold" nodeType="clickEffect">
                                  <p:stCondLst>
                                    <p:cond delay="0"/>
                                  </p:stCondLst>
                                  <p:childTnLst>
                                    <p:animMotion origin="layout" path="M 4.72222E-6 1.85185E-6 L 0.20156 -0.07408 " pathEditMode="relative" rAng="0" ptsTypes="AA">
                                      <p:cBhvr>
                                        <p:cTn id="47" dur="2000" fill="hold"/>
                                        <p:tgtEl>
                                          <p:spTgt spid="102"/>
                                        </p:tgtEl>
                                        <p:attrNameLst>
                                          <p:attrName>ppt_x</p:attrName>
                                          <p:attrName>ppt_y</p:attrName>
                                        </p:attrNameLst>
                                      </p:cBhvr>
                                      <p:rCtr x="10069" y="-3704"/>
                                    </p:animMotion>
                                  </p:childTnLst>
                                </p:cTn>
                              </p:par>
                            </p:childTnLst>
                          </p:cTn>
                        </p:par>
                      </p:childTnLst>
                    </p:cTn>
                  </p:par>
                  <p:par>
                    <p:cTn id="48" fill="hold">
                      <p:stCondLst>
                        <p:cond delay="indefinite"/>
                      </p:stCondLst>
                      <p:childTnLst>
                        <p:par>
                          <p:cTn id="49" fill="hold">
                            <p:stCondLst>
                              <p:cond delay="0"/>
                            </p:stCondLst>
                            <p:childTnLst>
                              <p:par>
                                <p:cTn id="50" presetID="63" presetClass="path" presetSubtype="0" accel="50000" decel="50000" fill="hold" nodeType="clickEffect">
                                  <p:stCondLst>
                                    <p:cond delay="0"/>
                                  </p:stCondLst>
                                  <p:childTnLst>
                                    <p:animMotion origin="layout" path="M 0.20156 -0.07408 L 0.41284 0.03588 " pathEditMode="relative" rAng="0" ptsTypes="AA">
                                      <p:cBhvr>
                                        <p:cTn id="51" dur="2000" fill="hold"/>
                                        <p:tgtEl>
                                          <p:spTgt spid="102"/>
                                        </p:tgtEl>
                                        <p:attrNameLst>
                                          <p:attrName>ppt_x</p:attrName>
                                          <p:attrName>ppt_y</p:attrName>
                                        </p:attrNameLst>
                                      </p:cBhvr>
                                      <p:rCtr x="10556" y="548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7145C94-C345-4335-A5FD-5C5A874C7240}"/>
              </a:ext>
            </a:extLst>
          </p:cNvPr>
          <p:cNvSpPr txBox="1"/>
          <p:nvPr/>
        </p:nvSpPr>
        <p:spPr>
          <a:xfrm>
            <a:off x="137805" y="188649"/>
            <a:ext cx="4052910" cy="584775"/>
          </a:xfrm>
          <a:prstGeom prst="rect">
            <a:avLst/>
          </a:prstGeom>
          <a:noFill/>
        </p:spPr>
        <p:txBody>
          <a:bodyPr wrap="squar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cs typeface="Arial" pitchFamily="34" charset="0"/>
              </a:rPr>
              <a:t>Algorithm1: ORS</a:t>
            </a:r>
            <a:endParaRPr lang="zh-CN" altLang="en-US" sz="3200" b="1" dirty="0">
              <a:solidFill>
                <a:schemeClr val="bg1"/>
              </a:solidFill>
              <a:latin typeface="微软雅黑" panose="020B0503020204020204" pitchFamily="34" charset="-122"/>
              <a:ea typeface="微软雅黑" panose="020B0503020204020204" pitchFamily="34" charset="-122"/>
              <a:cs typeface="Arial" pitchFamily="34" charset="0"/>
            </a:endParaRPr>
          </a:p>
        </p:txBody>
      </p:sp>
      <p:pic>
        <p:nvPicPr>
          <p:cNvPr id="5" name="图片 2">
            <a:extLst>
              <a:ext uri="{FF2B5EF4-FFF2-40B4-BE49-F238E27FC236}">
                <a16:creationId xmlns:a16="http://schemas.microsoft.com/office/drawing/2014/main" id="{B024A988-0020-4289-966A-3645C47D9FF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9761" y="74036"/>
            <a:ext cx="738131" cy="738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32E0BF9B-AF0B-45CA-A6C1-B76CD787AB4D}"/>
              </a:ext>
            </a:extLst>
          </p:cNvPr>
          <p:cNvSpPr txBox="1"/>
          <p:nvPr/>
        </p:nvSpPr>
        <p:spPr>
          <a:xfrm>
            <a:off x="347241" y="1109620"/>
            <a:ext cx="6412374" cy="461665"/>
          </a:xfrm>
          <a:prstGeom prst="rect">
            <a:avLst/>
          </a:prstGeom>
          <a:noFill/>
        </p:spPr>
        <p:txBody>
          <a:bodyPr wrap="square" rtlCol="0">
            <a:spAutoFit/>
          </a:bodyPr>
          <a:lstStyle/>
          <a:p>
            <a:r>
              <a:rPr lang="en-US" altLang="zh-CN" sz="2400" b="1" dirty="0">
                <a:latin typeface="黑体" panose="02010609060101010101" pitchFamily="49" charset="-122"/>
                <a:ea typeface="黑体" panose="02010609060101010101" pitchFamily="49" charset="-122"/>
              </a:rPr>
              <a:t>ORS</a:t>
            </a:r>
            <a:r>
              <a:rPr lang="zh-CN" altLang="en-US" sz="2400" dirty="0">
                <a:latin typeface="黑体" panose="02010609060101010101" pitchFamily="49" charset="-122"/>
                <a:ea typeface="黑体" panose="02010609060101010101" pitchFamily="49" charset="-122"/>
              </a:rPr>
              <a:t>算法</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Optimal Algorithm for Request Schedule</a:t>
            </a:r>
            <a:r>
              <a:rPr lang="zh-CN" altLang="en-US" dirty="0">
                <a:latin typeface="黑体" panose="02010609060101010101" pitchFamily="49" charset="-122"/>
                <a:ea typeface="黑体" panose="02010609060101010101" pitchFamily="49" charset="-122"/>
              </a:rPr>
              <a:t>）</a:t>
            </a:r>
          </a:p>
        </p:txBody>
      </p:sp>
      <p:pic>
        <p:nvPicPr>
          <p:cNvPr id="3" name="图片 2">
            <a:extLst>
              <a:ext uri="{FF2B5EF4-FFF2-40B4-BE49-F238E27FC236}">
                <a16:creationId xmlns:a16="http://schemas.microsoft.com/office/drawing/2014/main" id="{841E40D4-9818-4A34-B961-F9B82B2FD04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90977" y="1688846"/>
            <a:ext cx="4224759" cy="2008084"/>
          </a:xfrm>
          <a:prstGeom prst="rect">
            <a:avLst/>
          </a:prstGeom>
        </p:spPr>
      </p:pic>
      <p:sp>
        <p:nvSpPr>
          <p:cNvPr id="7" name="文本框 6">
            <a:extLst>
              <a:ext uri="{FF2B5EF4-FFF2-40B4-BE49-F238E27FC236}">
                <a16:creationId xmlns:a16="http://schemas.microsoft.com/office/drawing/2014/main" id="{05B323DB-CD5D-4E24-8B6B-6068834814BA}"/>
              </a:ext>
            </a:extLst>
          </p:cNvPr>
          <p:cNvSpPr txBox="1"/>
          <p:nvPr/>
        </p:nvSpPr>
        <p:spPr>
          <a:xfrm>
            <a:off x="347241" y="2082418"/>
            <a:ext cx="3044141" cy="36933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思路：转化为最大流算法</a:t>
            </a:r>
          </a:p>
        </p:txBody>
      </p:sp>
      <p:sp>
        <p:nvSpPr>
          <p:cNvPr id="8" name="文本框 7">
            <a:extLst>
              <a:ext uri="{FF2B5EF4-FFF2-40B4-BE49-F238E27FC236}">
                <a16:creationId xmlns:a16="http://schemas.microsoft.com/office/drawing/2014/main" id="{1AA90F76-A2DC-46A4-AD29-819C0992CE5E}"/>
              </a:ext>
            </a:extLst>
          </p:cNvPr>
          <p:cNvSpPr txBox="1"/>
          <p:nvPr/>
        </p:nvSpPr>
        <p:spPr>
          <a:xfrm>
            <a:off x="428264" y="2529255"/>
            <a:ext cx="3044141" cy="369332"/>
          </a:xfrm>
          <a:prstGeom prst="rect">
            <a:avLst/>
          </a:prstGeom>
          <a:noFill/>
        </p:spPr>
        <p:txBody>
          <a:bodyPr wrap="square" rtlCol="0">
            <a:spAutoFit/>
          </a:bodyPr>
          <a:lstStyle/>
          <a:p>
            <a:r>
              <a:rPr lang="en-US" altLang="zh-CN" dirty="0">
                <a:latin typeface="黑体" panose="02010609060101010101" pitchFamily="49" charset="-122"/>
                <a:ea typeface="黑体" panose="02010609060101010101" pitchFamily="49" charset="-122"/>
              </a:rPr>
              <a:t>U</a:t>
            </a:r>
            <a:r>
              <a:rPr lang="zh-CN" altLang="en-US" dirty="0">
                <a:latin typeface="黑体" panose="02010609060101010101" pitchFamily="49" charset="-122"/>
                <a:ea typeface="黑体" panose="02010609060101010101" pitchFamily="49" charset="-122"/>
              </a:rPr>
              <a:t>：与</a:t>
            </a:r>
            <a:r>
              <a:rPr lang="en-US" altLang="zh-CN" dirty="0">
                <a:latin typeface="黑体" panose="02010609060101010101" pitchFamily="49" charset="-122"/>
                <a:ea typeface="黑体" panose="02010609060101010101" pitchFamily="49" charset="-122"/>
              </a:rPr>
              <a:t>users 1-1</a:t>
            </a:r>
            <a:r>
              <a:rPr lang="zh-CN" altLang="en-US" dirty="0">
                <a:latin typeface="黑体" panose="02010609060101010101" pitchFamily="49" charset="-122"/>
                <a:ea typeface="黑体" panose="02010609060101010101" pitchFamily="49" charset="-122"/>
              </a:rPr>
              <a:t>对应</a:t>
            </a:r>
          </a:p>
        </p:txBody>
      </p:sp>
      <p:sp>
        <p:nvSpPr>
          <p:cNvPr id="9" name="文本框 8">
            <a:extLst>
              <a:ext uri="{FF2B5EF4-FFF2-40B4-BE49-F238E27FC236}">
                <a16:creationId xmlns:a16="http://schemas.microsoft.com/office/drawing/2014/main" id="{A21775F6-CFC7-46AF-91C1-DF789B3920EB}"/>
              </a:ext>
            </a:extLst>
          </p:cNvPr>
          <p:cNvSpPr txBox="1"/>
          <p:nvPr/>
        </p:nvSpPr>
        <p:spPr>
          <a:xfrm>
            <a:off x="428264" y="3059668"/>
            <a:ext cx="3912242" cy="369332"/>
          </a:xfrm>
          <a:prstGeom prst="rect">
            <a:avLst/>
          </a:prstGeom>
          <a:noFill/>
        </p:spPr>
        <p:txBody>
          <a:bodyPr wrap="square" rtlCol="0">
            <a:spAutoFit/>
          </a:bodyPr>
          <a:lstStyle/>
          <a:p>
            <a:r>
              <a:rPr lang="en-US" altLang="zh-CN" dirty="0">
                <a:latin typeface="黑体" panose="02010609060101010101" pitchFamily="49" charset="-122"/>
                <a:ea typeface="黑体" panose="02010609060101010101" pitchFamily="49" charset="-122"/>
              </a:rPr>
              <a:t>N1</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N2</a:t>
            </a:r>
            <a:r>
              <a:rPr lang="zh-CN" altLang="en-US" dirty="0">
                <a:latin typeface="黑体" panose="02010609060101010101" pitchFamily="49" charset="-122"/>
                <a:ea typeface="黑体" panose="02010609060101010101" pitchFamily="49" charset="-122"/>
              </a:rPr>
              <a:t>：与边缘服务器</a:t>
            </a:r>
            <a:r>
              <a:rPr lang="en-US" altLang="zh-CN" dirty="0">
                <a:latin typeface="黑体" panose="02010609060101010101" pitchFamily="49" charset="-122"/>
                <a:ea typeface="黑体" panose="02010609060101010101" pitchFamily="49" charset="-122"/>
              </a:rPr>
              <a:t> 1-1</a:t>
            </a:r>
            <a:r>
              <a:rPr lang="zh-CN" altLang="en-US" dirty="0">
                <a:latin typeface="黑体" panose="02010609060101010101" pitchFamily="49" charset="-122"/>
                <a:ea typeface="黑体" panose="02010609060101010101" pitchFamily="49" charset="-122"/>
              </a:rPr>
              <a:t>对应</a:t>
            </a:r>
          </a:p>
        </p:txBody>
      </p:sp>
      <p:pic>
        <p:nvPicPr>
          <p:cNvPr id="11" name="图片 10">
            <a:extLst>
              <a:ext uri="{FF2B5EF4-FFF2-40B4-BE49-F238E27FC236}">
                <a16:creationId xmlns:a16="http://schemas.microsoft.com/office/drawing/2014/main" id="{1F5313FF-59E4-45FC-8340-17487371247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73032" y="3696930"/>
            <a:ext cx="5370968" cy="1941356"/>
          </a:xfrm>
          <a:prstGeom prst="rect">
            <a:avLst/>
          </a:prstGeom>
        </p:spPr>
      </p:pic>
      <p:sp>
        <p:nvSpPr>
          <p:cNvPr id="12" name="文本框 11">
            <a:extLst>
              <a:ext uri="{FF2B5EF4-FFF2-40B4-BE49-F238E27FC236}">
                <a16:creationId xmlns:a16="http://schemas.microsoft.com/office/drawing/2014/main" id="{F8B3DDC0-A81F-492D-A7BC-6EF715507F4A}"/>
              </a:ext>
            </a:extLst>
          </p:cNvPr>
          <p:cNvSpPr txBox="1"/>
          <p:nvPr/>
        </p:nvSpPr>
        <p:spPr>
          <a:xfrm>
            <a:off x="428264" y="3590081"/>
            <a:ext cx="2662177" cy="369332"/>
          </a:xfrm>
          <a:prstGeom prst="rect">
            <a:avLst/>
          </a:prstGeom>
          <a:noFill/>
        </p:spPr>
        <p:txBody>
          <a:bodyPr wrap="square" rtlCol="0">
            <a:spAutoFit/>
          </a:bodyPr>
          <a:lstStyle/>
          <a:p>
            <a:r>
              <a:rPr lang="en-US" altLang="zh-CN" dirty="0">
                <a:latin typeface="黑体" panose="02010609060101010101" pitchFamily="49" charset="-122"/>
                <a:ea typeface="黑体" panose="02010609060101010101" pitchFamily="49" charset="-122"/>
              </a:rPr>
              <a:t>K</a:t>
            </a:r>
            <a:r>
              <a:rPr lang="zh-CN" altLang="en-US" dirty="0">
                <a:latin typeface="黑体" panose="02010609060101010101" pitchFamily="49" charset="-122"/>
                <a:ea typeface="黑体" panose="02010609060101010101" pitchFamily="49" charset="-122"/>
              </a:rPr>
              <a:t>：代表通信能力</a:t>
            </a:r>
          </a:p>
        </p:txBody>
      </p:sp>
      <p:sp>
        <p:nvSpPr>
          <p:cNvPr id="13" name="文本框 12">
            <a:extLst>
              <a:ext uri="{FF2B5EF4-FFF2-40B4-BE49-F238E27FC236}">
                <a16:creationId xmlns:a16="http://schemas.microsoft.com/office/drawing/2014/main" id="{C12EEB21-5DAB-485C-A363-BBA9F786FC25}"/>
              </a:ext>
            </a:extLst>
          </p:cNvPr>
          <p:cNvSpPr txBox="1"/>
          <p:nvPr/>
        </p:nvSpPr>
        <p:spPr>
          <a:xfrm>
            <a:off x="428263" y="4084743"/>
            <a:ext cx="2662177" cy="369332"/>
          </a:xfrm>
          <a:prstGeom prst="rect">
            <a:avLst/>
          </a:prstGeom>
          <a:noFill/>
        </p:spPr>
        <p:txBody>
          <a:bodyPr wrap="square" rtlCol="0">
            <a:spAutoFit/>
          </a:bodyPr>
          <a:lstStyle/>
          <a:p>
            <a:r>
              <a:rPr lang="en-US" altLang="zh-CN" dirty="0">
                <a:latin typeface="黑体" panose="02010609060101010101" pitchFamily="49" charset="-122"/>
                <a:ea typeface="黑体" panose="02010609060101010101" pitchFamily="49" charset="-122"/>
              </a:rPr>
              <a:t>W</a:t>
            </a:r>
            <a:r>
              <a:rPr lang="zh-CN" altLang="en-US" dirty="0">
                <a:latin typeface="黑体" panose="02010609060101010101" pitchFamily="49" charset="-122"/>
                <a:ea typeface="黑体" panose="02010609060101010101" pitchFamily="49" charset="-122"/>
              </a:rPr>
              <a:t>：代表计算能力</a:t>
            </a:r>
          </a:p>
        </p:txBody>
      </p:sp>
      <p:sp>
        <p:nvSpPr>
          <p:cNvPr id="14" name="文本框 13">
            <a:extLst>
              <a:ext uri="{FF2B5EF4-FFF2-40B4-BE49-F238E27FC236}">
                <a16:creationId xmlns:a16="http://schemas.microsoft.com/office/drawing/2014/main" id="{0623C4E0-597E-426F-8565-8E4878F0DFF3}"/>
              </a:ext>
            </a:extLst>
          </p:cNvPr>
          <p:cNvSpPr txBox="1"/>
          <p:nvPr/>
        </p:nvSpPr>
        <p:spPr>
          <a:xfrm>
            <a:off x="428262" y="4615156"/>
            <a:ext cx="3344769"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n</a:t>
            </a:r>
            <a:r>
              <a:rPr lang="en-US" altLang="zh-CN" baseline="-25000" dirty="0">
                <a:latin typeface="微软雅黑" panose="020B0503020204020204" pitchFamily="34" charset="-122"/>
                <a:ea typeface="微软雅黑" panose="020B0503020204020204" pitchFamily="34" charset="-122"/>
              </a:rPr>
              <a:t>u</a:t>
            </a:r>
            <a:r>
              <a:rPr lang="en-US" altLang="zh-CN" dirty="0">
                <a:latin typeface="微软雅黑" panose="020B0503020204020204" pitchFamily="34" charset="-122"/>
                <a:ea typeface="微软雅黑" panose="020B0503020204020204" pitchFamily="34" charset="-122"/>
              </a:rPr>
              <a:t>=n</a:t>
            </a:r>
            <a:r>
              <a:rPr lang="en-US" altLang="zh-CN" baseline="-25000" dirty="0">
                <a:latin typeface="微软雅黑" panose="020B0503020204020204" pitchFamily="34" charset="-122"/>
                <a:ea typeface="微软雅黑" panose="020B0503020204020204" pitchFamily="34" charset="-122"/>
              </a:rPr>
              <a:t>1</a:t>
            </a:r>
            <a:r>
              <a:rPr lang="zh-CN" altLang="en-US" dirty="0">
                <a:latin typeface="黑体" panose="02010609060101010101" pitchFamily="49" charset="-122"/>
                <a:ea typeface="黑体" panose="02010609060101010101" pitchFamily="49" charset="-122"/>
              </a:rPr>
              <a:t>：用户与边缘云直接连接</a:t>
            </a: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6609C305-0A2D-4744-8D20-B30B52847E62}"/>
                  </a:ext>
                </a:extLst>
              </p:cNvPr>
              <p:cNvSpPr txBox="1"/>
              <p:nvPr/>
            </p:nvSpPr>
            <p:spPr>
              <a:xfrm>
                <a:off x="428262" y="5073849"/>
                <a:ext cx="3495556" cy="394532"/>
              </a:xfrm>
              <a:prstGeom prst="rect">
                <a:avLst/>
              </a:prstGeom>
              <a:noFill/>
            </p:spPr>
            <p:txBody>
              <a:bodyPr wrap="square" rtlCol="0">
                <a:spAutoFit/>
              </a:bodyPr>
              <a:lstStyle/>
              <a:p>
                <a14:m>
                  <m:oMath xmlns:m="http://schemas.openxmlformats.org/officeDocument/2006/math">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𝑎</m:t>
                        </m:r>
                      </m:e>
                      <m:sub>
                        <m:r>
                          <a:rPr lang="en-US" altLang="zh-CN" i="1">
                            <a:latin typeface="Cambria Math" panose="02040503050406030204" pitchFamily="18" charset="0"/>
                            <a:ea typeface="Cambria Math" panose="02040503050406030204" pitchFamily="18" charset="0"/>
                          </a:rPr>
                          <m:t>𝑢𝑛</m:t>
                        </m:r>
                      </m:sub>
                    </m:sSub>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𝑙</m:t>
                            </m:r>
                          </m:e>
                          <m:sub>
                            <m:r>
                              <a:rPr lang="en-US" altLang="zh-CN" i="1">
                                <a:latin typeface="Cambria Math" panose="02040503050406030204" pitchFamily="18" charset="0"/>
                                <a:ea typeface="Cambria Math" panose="02040503050406030204" pitchFamily="18" charset="0"/>
                              </a:rPr>
                              <m:t>𝑢</m:t>
                            </m:r>
                          </m:sub>
                        </m:sSub>
                        <m:r>
                          <a:rPr lang="en-US" altLang="zh-CN" i="1">
                            <a:latin typeface="Cambria Math" panose="02040503050406030204" pitchFamily="18" charset="0"/>
                            <a:ea typeface="Cambria Math" panose="02040503050406030204" pitchFamily="18" charset="0"/>
                          </a:rPr>
                          <m:t>𝑛</m:t>
                        </m:r>
                      </m:sub>
                    </m:sSub>
                    <m:r>
                      <a:rPr lang="en-US" altLang="zh-CN" i="1">
                        <a:latin typeface="Cambria Math" panose="02040503050406030204" pitchFamily="18" charset="0"/>
                        <a:ea typeface="Cambria Math" panose="02040503050406030204" pitchFamily="18" charset="0"/>
                      </a:rPr>
                      <m:t> </m:t>
                    </m:r>
                  </m:oMath>
                </a14:m>
                <a:r>
                  <a:rPr lang="en-US" altLang="zh-CN" dirty="0">
                    <a:latin typeface="微软雅黑" panose="020B0503020204020204" pitchFamily="34" charset="-122"/>
                    <a:ea typeface="微软雅黑" panose="020B0503020204020204" pitchFamily="34" charset="-122"/>
                  </a:rPr>
                  <a:t>=1</a:t>
                </a:r>
                <a:r>
                  <a:rPr lang="zh-CN" altLang="en-US" dirty="0">
                    <a:latin typeface="黑体" panose="02010609060101010101" pitchFamily="49" charset="-122"/>
                    <a:ea typeface="黑体" panose="02010609060101010101" pitchFamily="49" charset="-122"/>
                  </a:rPr>
                  <a:t>：边缘云能够服务</a:t>
                </a:r>
                <a:r>
                  <a:rPr lang="en-US" altLang="zh-CN" dirty="0">
                    <a:latin typeface="黑体" panose="02010609060101010101" pitchFamily="49" charset="-122"/>
                    <a:ea typeface="黑体" panose="02010609060101010101" pitchFamily="49" charset="-122"/>
                  </a:rPr>
                  <a:t>u</a:t>
                </a:r>
                <a:endParaRPr lang="zh-CN" altLang="en-US" dirty="0">
                  <a:latin typeface="黑体" panose="02010609060101010101" pitchFamily="49" charset="-122"/>
                  <a:ea typeface="黑体" panose="02010609060101010101" pitchFamily="49" charset="-122"/>
                </a:endParaRPr>
              </a:p>
            </p:txBody>
          </p:sp>
        </mc:Choice>
        <mc:Fallback xmlns="">
          <p:sp>
            <p:nvSpPr>
              <p:cNvPr id="15" name="文本框 14">
                <a:extLst>
                  <a:ext uri="{FF2B5EF4-FFF2-40B4-BE49-F238E27FC236}">
                    <a16:creationId xmlns:a16="http://schemas.microsoft.com/office/drawing/2014/main" id="{6609C305-0A2D-4744-8D20-B30B52847E62}"/>
                  </a:ext>
                </a:extLst>
              </p:cNvPr>
              <p:cNvSpPr txBox="1">
                <a:spLocks noRot="1" noChangeAspect="1" noMove="1" noResize="1" noEditPoints="1" noAdjustHandles="1" noChangeArrowheads="1" noChangeShapeType="1" noTextEdit="1"/>
              </p:cNvSpPr>
              <p:nvPr/>
            </p:nvSpPr>
            <p:spPr>
              <a:xfrm>
                <a:off x="428262" y="5073849"/>
                <a:ext cx="3495556" cy="394532"/>
              </a:xfrm>
              <a:prstGeom prst="rect">
                <a:avLst/>
              </a:prstGeom>
              <a:blipFill>
                <a:blip r:embed="rId6"/>
                <a:stretch>
                  <a:fillRect t="-12308" b="-16923"/>
                </a:stretch>
              </a:blipFill>
            </p:spPr>
            <p:txBody>
              <a:bodyPr/>
              <a:lstStyle/>
              <a:p>
                <a:r>
                  <a:rPr lang="zh-CN" altLang="en-US">
                    <a:noFill/>
                  </a:rPr>
                  <a:t> </a:t>
                </a:r>
              </a:p>
            </p:txBody>
          </p:sp>
        </mc:Fallback>
      </mc:AlternateContent>
      <p:sp>
        <p:nvSpPr>
          <p:cNvPr id="16" name="文本框 15">
            <a:extLst>
              <a:ext uri="{FF2B5EF4-FFF2-40B4-BE49-F238E27FC236}">
                <a16:creationId xmlns:a16="http://schemas.microsoft.com/office/drawing/2014/main" id="{9DDEC13F-E421-4673-86D2-A30EAFCCA12C}"/>
              </a:ext>
            </a:extLst>
          </p:cNvPr>
          <p:cNvSpPr txBox="1"/>
          <p:nvPr/>
        </p:nvSpPr>
        <p:spPr>
          <a:xfrm>
            <a:off x="428262" y="5650698"/>
            <a:ext cx="7193666" cy="369332"/>
          </a:xfrm>
          <a:prstGeom prst="rect">
            <a:avLst/>
          </a:prstGeom>
          <a:noFill/>
        </p:spPr>
        <p:txBody>
          <a:bodyPr wrap="square" rtlCol="0">
            <a:spAutoFit/>
          </a:bodyPr>
          <a:lstStyle/>
          <a:p>
            <a:r>
              <a:rPr lang="en-US" altLang="zh-CN" dirty="0">
                <a:latin typeface="黑体" panose="02010609060101010101" pitchFamily="49" charset="-122"/>
                <a:ea typeface="黑体" panose="02010609060101010101" pitchFamily="49" charset="-122"/>
              </a:rPr>
              <a:t>Line3</a:t>
            </a:r>
            <a:r>
              <a:rPr lang="zh-CN" altLang="en-US" dirty="0">
                <a:latin typeface="黑体" panose="02010609060101010101" pitchFamily="49" charset="-122"/>
                <a:ea typeface="黑体" panose="02010609060101010101" pitchFamily="49" charset="-122"/>
              </a:rPr>
              <a:t>：可用现有的最大流算法求解最大流：如</a:t>
            </a:r>
            <a:r>
              <a:rPr lang="en-US" altLang="zh-CN" dirty="0">
                <a:latin typeface="黑体" panose="02010609060101010101" pitchFamily="49" charset="-122"/>
                <a:ea typeface="黑体" panose="02010609060101010101" pitchFamily="49" charset="-122"/>
              </a:rPr>
              <a:t>Ford-Fulkerson</a:t>
            </a:r>
            <a:r>
              <a:rPr lang="zh-CN" altLang="en-US" dirty="0">
                <a:latin typeface="黑体" panose="02010609060101010101" pitchFamily="49" charset="-122"/>
                <a:ea typeface="黑体" panose="02010609060101010101" pitchFamily="49" charset="-122"/>
              </a:rPr>
              <a:t>方法</a:t>
            </a:r>
          </a:p>
        </p:txBody>
      </p:sp>
      <p:sp>
        <p:nvSpPr>
          <p:cNvPr id="17" name="矩形 16">
            <a:extLst>
              <a:ext uri="{FF2B5EF4-FFF2-40B4-BE49-F238E27FC236}">
                <a16:creationId xmlns:a16="http://schemas.microsoft.com/office/drawing/2014/main" id="{5547ED9E-3595-4DB0-8500-1B5A828DC60A}"/>
              </a:ext>
            </a:extLst>
          </p:cNvPr>
          <p:cNvSpPr/>
          <p:nvPr/>
        </p:nvSpPr>
        <p:spPr>
          <a:xfrm>
            <a:off x="3472405" y="6210609"/>
            <a:ext cx="5521125"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当服务放置策略确定时，</a:t>
            </a:r>
            <a:r>
              <a:rPr lang="en-US" altLang="zh-CN" dirty="0">
                <a:latin typeface="黑体" panose="02010609060101010101" pitchFamily="49" charset="-122"/>
                <a:ea typeface="黑体" panose="02010609060101010101" pitchFamily="49" charset="-122"/>
              </a:rPr>
              <a:t>SPRS</a:t>
            </a:r>
            <a:r>
              <a:rPr lang="zh-CN" altLang="en-US" dirty="0">
                <a:latin typeface="黑体" panose="02010609060101010101" pitchFamily="49" charset="-122"/>
                <a:ea typeface="黑体" panose="02010609060101010101" pitchFamily="49" charset="-122"/>
              </a:rPr>
              <a:t>问题多项式时间可解</a:t>
            </a:r>
          </a:p>
        </p:txBody>
      </p:sp>
      <p:sp>
        <p:nvSpPr>
          <p:cNvPr id="18" name="文本框 17">
            <a:extLst>
              <a:ext uri="{FF2B5EF4-FFF2-40B4-BE49-F238E27FC236}">
                <a16:creationId xmlns:a16="http://schemas.microsoft.com/office/drawing/2014/main" id="{56F5E302-0043-4FAB-B952-E8202E6B9524}"/>
              </a:ext>
            </a:extLst>
          </p:cNvPr>
          <p:cNvSpPr txBox="1"/>
          <p:nvPr/>
        </p:nvSpPr>
        <p:spPr>
          <a:xfrm>
            <a:off x="428262" y="6208724"/>
            <a:ext cx="2743199" cy="36933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该算法多项式时间可解：</a:t>
            </a:r>
          </a:p>
        </p:txBody>
      </p:sp>
      <p:sp>
        <p:nvSpPr>
          <p:cNvPr id="19" name="箭头: 右 18">
            <a:extLst>
              <a:ext uri="{FF2B5EF4-FFF2-40B4-BE49-F238E27FC236}">
                <a16:creationId xmlns:a16="http://schemas.microsoft.com/office/drawing/2014/main" id="{EB44AA2A-B556-4F44-877F-AC6026475E57}"/>
              </a:ext>
            </a:extLst>
          </p:cNvPr>
          <p:cNvSpPr/>
          <p:nvPr/>
        </p:nvSpPr>
        <p:spPr>
          <a:xfrm>
            <a:off x="3049929" y="6275416"/>
            <a:ext cx="381965" cy="23594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264A7567-68FD-42E2-A42A-BB624146A8BB}"/>
              </a:ext>
            </a:extLst>
          </p:cNvPr>
          <p:cNvSpPr txBox="1"/>
          <p:nvPr/>
        </p:nvSpPr>
        <p:spPr>
          <a:xfrm>
            <a:off x="350421" y="1643833"/>
            <a:ext cx="4895949" cy="36933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问题：在</a:t>
            </a:r>
            <a:r>
              <a:rPr lang="zh-CN" altLang="en-US" dirty="0">
                <a:solidFill>
                  <a:srgbClr val="FF0000"/>
                </a:solidFill>
                <a:latin typeface="黑体" panose="02010609060101010101" pitchFamily="49" charset="-122"/>
                <a:ea typeface="黑体" panose="02010609060101010101" pitchFamily="49" charset="-122"/>
              </a:rPr>
              <a:t>给定服务放置策略</a:t>
            </a:r>
            <a:r>
              <a:rPr lang="zh-CN" altLang="en-US" dirty="0">
                <a:latin typeface="黑体" panose="02010609060101010101" pitchFamily="49" charset="-122"/>
                <a:ea typeface="黑体" panose="02010609060101010101" pitchFamily="49" charset="-122"/>
              </a:rPr>
              <a:t>下，优化请求调度</a:t>
            </a:r>
          </a:p>
        </p:txBody>
      </p:sp>
    </p:spTree>
    <p:extLst>
      <p:ext uri="{BB962C8B-B14F-4D97-AF65-F5344CB8AC3E}">
        <p14:creationId xmlns:p14="http://schemas.microsoft.com/office/powerpoint/2010/main" val="225659342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2C84FA0-2C18-491D-8BB3-60E4E96AAE6F}"/>
              </a:ext>
            </a:extLst>
          </p:cNvPr>
          <p:cNvSpPr>
            <a:spLocks noGrp="1"/>
          </p:cNvSpPr>
          <p:nvPr>
            <p:ph type="title"/>
          </p:nvPr>
        </p:nvSpPr>
        <p:spPr>
          <a:xfrm>
            <a:off x="107504" y="116632"/>
            <a:ext cx="4464496" cy="709845"/>
          </a:xfrm>
        </p:spPr>
        <p:txBody>
          <a:bodyPr/>
          <a:lstStyle/>
          <a:p>
            <a:r>
              <a:rPr lang="en-US" altLang="zh-CN" sz="3200" b="1" dirty="0">
                <a:latin typeface="微软雅黑" panose="020B0503020204020204" pitchFamily="34" charset="-122"/>
                <a:ea typeface="微软雅黑" panose="020B0503020204020204" pitchFamily="34" charset="-122"/>
              </a:rPr>
              <a:t>ORS</a:t>
            </a:r>
            <a:r>
              <a:rPr lang="zh-CN" altLang="en-US" sz="3200" b="1" dirty="0">
                <a:latin typeface="微软雅黑" panose="020B0503020204020204" pitchFamily="34" charset="-122"/>
                <a:ea typeface="微软雅黑" panose="020B0503020204020204" pitchFamily="34" charset="-122"/>
              </a:rPr>
              <a:t>算法小结</a:t>
            </a:r>
          </a:p>
        </p:txBody>
      </p:sp>
      <p:pic>
        <p:nvPicPr>
          <p:cNvPr id="5" name="图片 2">
            <a:extLst>
              <a:ext uri="{FF2B5EF4-FFF2-40B4-BE49-F238E27FC236}">
                <a16:creationId xmlns:a16="http://schemas.microsoft.com/office/drawing/2014/main" id="{2E2DD5B0-1C25-4537-BCCD-B1294F3DF70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49761" y="74036"/>
            <a:ext cx="738131" cy="738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空心弧 10"/>
          <p:cNvSpPr>
            <a:spLocks noChangeArrowheads="1"/>
          </p:cNvSpPr>
          <p:nvPr/>
        </p:nvSpPr>
        <p:spPr bwMode="auto">
          <a:xfrm rot="16200000">
            <a:off x="1162047" y="2405262"/>
            <a:ext cx="2197100" cy="2200275"/>
          </a:xfrm>
          <a:custGeom>
            <a:avLst/>
            <a:gdLst>
              <a:gd name="G0" fmla="+- 9014 0 0"/>
              <a:gd name="G1" fmla="+- 9868328 0 0"/>
              <a:gd name="G2" fmla="+- 0 0 9868328"/>
              <a:gd name="T0" fmla="*/ 0 256 1"/>
              <a:gd name="T1" fmla="*/ 180 256 1"/>
              <a:gd name="G3" fmla="+- 9868328 T0 T1"/>
              <a:gd name="T2" fmla="*/ 0 256 1"/>
              <a:gd name="T3" fmla="*/ 90 256 1"/>
              <a:gd name="G4" fmla="+- 9868328 T2 T3"/>
              <a:gd name="G5" fmla="*/ G4 2 1"/>
              <a:gd name="T4" fmla="*/ 90 256 1"/>
              <a:gd name="T5" fmla="*/ 0 256 1"/>
              <a:gd name="G6" fmla="+- 9868328 T4 T5"/>
              <a:gd name="G7" fmla="*/ G6 2 1"/>
              <a:gd name="G8" fmla="abs 9868328"/>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014"/>
              <a:gd name="G18" fmla="*/ 9014 1 2"/>
              <a:gd name="G19" fmla="+- G18 5400 0"/>
              <a:gd name="G20" fmla="cos G19 9868328"/>
              <a:gd name="G21" fmla="sin G19 9868328"/>
              <a:gd name="G22" fmla="+- G20 10800 0"/>
              <a:gd name="G23" fmla="+- G21 10800 0"/>
              <a:gd name="G24" fmla="+- 10800 0 G20"/>
              <a:gd name="G25" fmla="+- 9014 10800 0"/>
              <a:gd name="G26" fmla="?: G9 G17 G25"/>
              <a:gd name="G27" fmla="?: G9 0 21600"/>
              <a:gd name="G28" fmla="cos 10800 9868328"/>
              <a:gd name="G29" fmla="sin 10800 9868328"/>
              <a:gd name="G30" fmla="sin 9014 9868328"/>
              <a:gd name="G31" fmla="+- G28 10800 0"/>
              <a:gd name="G32" fmla="+- G29 10800 0"/>
              <a:gd name="G33" fmla="+- G30 10800 0"/>
              <a:gd name="G34" fmla="?: G4 0 G31"/>
              <a:gd name="G35" fmla="?: 9868328 G34 0"/>
              <a:gd name="G36" fmla="?: G6 G35 G31"/>
              <a:gd name="G37" fmla="+- 21600 0 G36"/>
              <a:gd name="G38" fmla="?: G4 0 G33"/>
              <a:gd name="G39" fmla="?: 9868328 G38 G32"/>
              <a:gd name="G40" fmla="?: G6 G39 0"/>
              <a:gd name="G41" fmla="?: G4 G32 21600"/>
              <a:gd name="G42" fmla="?: G6 G41 G33"/>
              <a:gd name="T12" fmla="*/ 10800 w 21600"/>
              <a:gd name="T13" fmla="*/ 0 h 21600"/>
              <a:gd name="T14" fmla="*/ 2170 w 21600"/>
              <a:gd name="T15" fmla="*/ 15666 h 21600"/>
              <a:gd name="T16" fmla="*/ 10800 w 21600"/>
              <a:gd name="T17" fmla="*/ 1786 h 21600"/>
              <a:gd name="T18" fmla="*/ 19430 w 21600"/>
              <a:gd name="T19" fmla="*/ 15666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948" y="15227"/>
                </a:moveTo>
                <a:cubicBezTo>
                  <a:pt x="2186" y="13876"/>
                  <a:pt x="1786" y="12351"/>
                  <a:pt x="1786" y="10800"/>
                </a:cubicBezTo>
                <a:cubicBezTo>
                  <a:pt x="1786" y="5821"/>
                  <a:pt x="5821" y="1786"/>
                  <a:pt x="10800" y="1786"/>
                </a:cubicBezTo>
                <a:cubicBezTo>
                  <a:pt x="15778" y="1786"/>
                  <a:pt x="19814" y="5821"/>
                  <a:pt x="19814" y="10800"/>
                </a:cubicBezTo>
                <a:cubicBezTo>
                  <a:pt x="19813" y="12351"/>
                  <a:pt x="19413" y="13876"/>
                  <a:pt x="18651" y="15227"/>
                </a:cubicBezTo>
                <a:lnTo>
                  <a:pt x="20207" y="16105"/>
                </a:lnTo>
                <a:cubicBezTo>
                  <a:pt x="21120" y="14486"/>
                  <a:pt x="21600" y="12658"/>
                  <a:pt x="21600" y="10800"/>
                </a:cubicBezTo>
                <a:cubicBezTo>
                  <a:pt x="21600" y="4835"/>
                  <a:pt x="16764" y="0"/>
                  <a:pt x="10800" y="0"/>
                </a:cubicBezTo>
                <a:cubicBezTo>
                  <a:pt x="4835" y="0"/>
                  <a:pt x="0" y="4835"/>
                  <a:pt x="0" y="10800"/>
                </a:cubicBezTo>
                <a:cubicBezTo>
                  <a:pt x="0" y="12658"/>
                  <a:pt x="479" y="14486"/>
                  <a:pt x="1392" y="16105"/>
                </a:cubicBezTo>
                <a:close/>
              </a:path>
            </a:pathLst>
          </a:custGeom>
          <a:solidFill>
            <a:srgbClr val="003668"/>
          </a:solidFill>
          <a:ln>
            <a:noFill/>
          </a:ln>
        </p:spPr>
        <p:txBody>
          <a:bodyPr anchor="ctr"/>
          <a:lstStyle/>
          <a:p>
            <a:pPr algn="ctr"/>
            <a:endParaRPr lang="zh-CN" altLang="zh-CN">
              <a:latin typeface="宋体" panose="02010600030101010101" pitchFamily="2" charset="-122"/>
              <a:sym typeface="宋体" panose="02010600030101010101" pitchFamily="2" charset="-122"/>
            </a:endParaRPr>
          </a:p>
        </p:txBody>
      </p:sp>
      <p:sp>
        <p:nvSpPr>
          <p:cNvPr id="8" name="空心弧 11"/>
          <p:cNvSpPr>
            <a:spLocks noChangeArrowheads="1"/>
          </p:cNvSpPr>
          <p:nvPr/>
        </p:nvSpPr>
        <p:spPr bwMode="auto">
          <a:xfrm rot="16426183">
            <a:off x="1338261" y="2583063"/>
            <a:ext cx="1822450" cy="1825625"/>
          </a:xfrm>
          <a:custGeom>
            <a:avLst/>
            <a:gdLst>
              <a:gd name="G0" fmla="+- 8722 0 0"/>
              <a:gd name="G1" fmla="+- 13154032 0 0"/>
              <a:gd name="G2" fmla="+- 0 0 13154032"/>
              <a:gd name="T0" fmla="*/ 0 256 1"/>
              <a:gd name="T1" fmla="*/ 180 256 1"/>
              <a:gd name="G3" fmla="+- 13154032 T0 T1"/>
              <a:gd name="T2" fmla="*/ 0 256 1"/>
              <a:gd name="T3" fmla="*/ 90 256 1"/>
              <a:gd name="G4" fmla="+- 13154032 T2 T3"/>
              <a:gd name="G5" fmla="*/ G4 2 1"/>
              <a:gd name="T4" fmla="*/ 90 256 1"/>
              <a:gd name="T5" fmla="*/ 0 256 1"/>
              <a:gd name="G6" fmla="+- 13154032 T4 T5"/>
              <a:gd name="G7" fmla="*/ G6 2 1"/>
              <a:gd name="G8" fmla="abs 13154032"/>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8722"/>
              <a:gd name="G18" fmla="*/ 8722 1 2"/>
              <a:gd name="G19" fmla="+- G18 5400 0"/>
              <a:gd name="G20" fmla="cos G19 13154032"/>
              <a:gd name="G21" fmla="sin G19 13154032"/>
              <a:gd name="G22" fmla="+- G20 10800 0"/>
              <a:gd name="G23" fmla="+- G21 10800 0"/>
              <a:gd name="G24" fmla="+- 10800 0 G20"/>
              <a:gd name="G25" fmla="+- 8722 10800 0"/>
              <a:gd name="G26" fmla="?: G9 G17 G25"/>
              <a:gd name="G27" fmla="?: G9 0 21600"/>
              <a:gd name="G28" fmla="cos 10800 13154032"/>
              <a:gd name="G29" fmla="sin 10800 13154032"/>
              <a:gd name="G30" fmla="sin 8722 13154032"/>
              <a:gd name="G31" fmla="+- G28 10800 0"/>
              <a:gd name="G32" fmla="+- G29 10800 0"/>
              <a:gd name="G33" fmla="+- G30 10800 0"/>
              <a:gd name="G34" fmla="?: G4 0 G31"/>
              <a:gd name="G35" fmla="?: 13154032 G34 0"/>
              <a:gd name="G36" fmla="?: G6 G35 G31"/>
              <a:gd name="G37" fmla="+- 21600 0 G36"/>
              <a:gd name="G38" fmla="?: G4 0 G33"/>
              <a:gd name="G39" fmla="?: 13154032 G38 G32"/>
              <a:gd name="G40" fmla="?: G6 G39 0"/>
              <a:gd name="G41" fmla="?: G4 G32 21600"/>
              <a:gd name="G42" fmla="?: G6 G41 G33"/>
              <a:gd name="T12" fmla="*/ 10800 w 21600"/>
              <a:gd name="T13" fmla="*/ 0 h 21600"/>
              <a:gd name="T14" fmla="*/ 1670 w 21600"/>
              <a:gd name="T15" fmla="*/ 7347 h 21600"/>
              <a:gd name="T16" fmla="*/ 10800 w 21600"/>
              <a:gd name="T17" fmla="*/ 2078 h 21600"/>
              <a:gd name="T18" fmla="*/ 19930 w 21600"/>
              <a:gd name="T19" fmla="*/ 734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1" y="7714"/>
                </a:moveTo>
                <a:cubicBezTo>
                  <a:pt x="3924" y="4322"/>
                  <a:pt x="7173" y="2078"/>
                  <a:pt x="10799" y="2078"/>
                </a:cubicBezTo>
                <a:cubicBezTo>
                  <a:pt x="14426" y="2078"/>
                  <a:pt x="17675" y="4322"/>
                  <a:pt x="18958" y="7714"/>
                </a:cubicBezTo>
                <a:lnTo>
                  <a:pt x="20901" y="6979"/>
                </a:lnTo>
                <a:cubicBezTo>
                  <a:pt x="19313" y="2779"/>
                  <a:pt x="15290" y="0"/>
                  <a:pt x="10800" y="0"/>
                </a:cubicBezTo>
                <a:cubicBezTo>
                  <a:pt x="6309" y="0"/>
                  <a:pt x="2286" y="2779"/>
                  <a:pt x="698" y="6979"/>
                </a:cubicBezTo>
                <a:close/>
              </a:path>
            </a:pathLst>
          </a:custGeom>
          <a:solidFill>
            <a:srgbClr val="0078E6"/>
          </a:solidFill>
          <a:ln>
            <a:noFill/>
          </a:ln>
        </p:spPr>
        <p:txBody>
          <a:bodyPr anchor="ctr"/>
          <a:lstStyle/>
          <a:p>
            <a:pPr algn="ctr"/>
            <a:endParaRPr lang="zh-CN" altLang="zh-CN">
              <a:latin typeface="宋体" panose="02010600030101010101" pitchFamily="2" charset="-122"/>
              <a:sym typeface="宋体" panose="02010600030101010101" pitchFamily="2" charset="-122"/>
            </a:endParaRPr>
          </a:p>
        </p:txBody>
      </p:sp>
      <p:sp>
        <p:nvSpPr>
          <p:cNvPr id="9" name="空心弧 12"/>
          <p:cNvSpPr>
            <a:spLocks noChangeArrowheads="1"/>
          </p:cNvSpPr>
          <p:nvPr/>
        </p:nvSpPr>
        <p:spPr bwMode="auto">
          <a:xfrm rot="16200000">
            <a:off x="960434" y="2225874"/>
            <a:ext cx="2560638" cy="2560638"/>
          </a:xfrm>
          <a:custGeom>
            <a:avLst/>
            <a:gdLst>
              <a:gd name="G0" fmla="+- 9049 0 0"/>
              <a:gd name="G1" fmla="+- 7945690 0 0"/>
              <a:gd name="G2" fmla="+- 0 0 7945690"/>
              <a:gd name="T0" fmla="*/ 0 256 1"/>
              <a:gd name="T1" fmla="*/ 180 256 1"/>
              <a:gd name="G3" fmla="+- 7945690 T0 T1"/>
              <a:gd name="T2" fmla="*/ 0 256 1"/>
              <a:gd name="T3" fmla="*/ 90 256 1"/>
              <a:gd name="G4" fmla="+- 7945690 T2 T3"/>
              <a:gd name="G5" fmla="*/ G4 2 1"/>
              <a:gd name="T4" fmla="*/ 90 256 1"/>
              <a:gd name="T5" fmla="*/ 0 256 1"/>
              <a:gd name="G6" fmla="+- 7945690 T4 T5"/>
              <a:gd name="G7" fmla="*/ G6 2 1"/>
              <a:gd name="G8" fmla="abs 794569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049"/>
              <a:gd name="G18" fmla="*/ 9049 1 2"/>
              <a:gd name="G19" fmla="+- G18 5400 0"/>
              <a:gd name="G20" fmla="cos G19 7945690"/>
              <a:gd name="G21" fmla="sin G19 7945690"/>
              <a:gd name="G22" fmla="+- G20 10800 0"/>
              <a:gd name="G23" fmla="+- G21 10800 0"/>
              <a:gd name="G24" fmla="+- 10800 0 G20"/>
              <a:gd name="G25" fmla="+- 9049 10800 0"/>
              <a:gd name="G26" fmla="?: G9 G17 G25"/>
              <a:gd name="G27" fmla="?: G9 0 21600"/>
              <a:gd name="G28" fmla="cos 10800 7945690"/>
              <a:gd name="G29" fmla="sin 10800 7945690"/>
              <a:gd name="G30" fmla="sin 9049 7945690"/>
              <a:gd name="G31" fmla="+- G28 10800 0"/>
              <a:gd name="G32" fmla="+- G29 10800 0"/>
              <a:gd name="G33" fmla="+- G30 10800 0"/>
              <a:gd name="G34" fmla="?: G4 0 G31"/>
              <a:gd name="G35" fmla="?: 7945690 G34 0"/>
              <a:gd name="G36" fmla="?: G6 G35 G31"/>
              <a:gd name="G37" fmla="+- 21600 0 G36"/>
              <a:gd name="G38" fmla="?: G4 0 G33"/>
              <a:gd name="G39" fmla="?: 7945690 G38 G32"/>
              <a:gd name="G40" fmla="?: G6 G39 0"/>
              <a:gd name="G41" fmla="?: G4 G32 21600"/>
              <a:gd name="G42" fmla="?: G6 G41 G33"/>
              <a:gd name="T12" fmla="*/ 10800 w 21600"/>
              <a:gd name="T13" fmla="*/ 0 h 21600"/>
              <a:gd name="T14" fmla="*/ 5652 w 21600"/>
              <a:gd name="T15" fmla="*/ 19285 h 21600"/>
              <a:gd name="T16" fmla="*/ 10800 w 21600"/>
              <a:gd name="T17" fmla="*/ 1751 h 21600"/>
              <a:gd name="T18" fmla="*/ 15948 w 21600"/>
              <a:gd name="T19" fmla="*/ 19285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6106" y="18536"/>
                </a:moveTo>
                <a:cubicBezTo>
                  <a:pt x="3402" y="16896"/>
                  <a:pt x="1751" y="13962"/>
                  <a:pt x="1751" y="10800"/>
                </a:cubicBezTo>
                <a:cubicBezTo>
                  <a:pt x="1751" y="5802"/>
                  <a:pt x="5802" y="1751"/>
                  <a:pt x="10800" y="1751"/>
                </a:cubicBezTo>
                <a:cubicBezTo>
                  <a:pt x="15797" y="1751"/>
                  <a:pt x="19849" y="5802"/>
                  <a:pt x="19849" y="10800"/>
                </a:cubicBezTo>
                <a:cubicBezTo>
                  <a:pt x="19848" y="13962"/>
                  <a:pt x="18197" y="16896"/>
                  <a:pt x="15493" y="18536"/>
                </a:cubicBezTo>
                <a:lnTo>
                  <a:pt x="16401" y="20033"/>
                </a:lnTo>
                <a:cubicBezTo>
                  <a:pt x="19628" y="18075"/>
                  <a:pt x="21600" y="14574"/>
                  <a:pt x="21600" y="10800"/>
                </a:cubicBezTo>
                <a:cubicBezTo>
                  <a:pt x="21600" y="4835"/>
                  <a:pt x="16764" y="0"/>
                  <a:pt x="10800" y="0"/>
                </a:cubicBezTo>
                <a:cubicBezTo>
                  <a:pt x="4835" y="0"/>
                  <a:pt x="0" y="4835"/>
                  <a:pt x="0" y="10800"/>
                </a:cubicBezTo>
                <a:cubicBezTo>
                  <a:pt x="0" y="14574"/>
                  <a:pt x="1971" y="18075"/>
                  <a:pt x="5198" y="20033"/>
                </a:cubicBezTo>
                <a:close/>
              </a:path>
            </a:pathLst>
          </a:custGeom>
          <a:solidFill>
            <a:srgbClr val="00B0F0"/>
          </a:solidFill>
          <a:ln>
            <a:noFill/>
          </a:ln>
        </p:spPr>
        <p:txBody>
          <a:bodyPr anchor="ctr"/>
          <a:lstStyle/>
          <a:p>
            <a:pPr algn="ctr"/>
            <a:endParaRPr lang="zh-CN" altLang="zh-CN">
              <a:latin typeface="宋体" panose="02010600030101010101" pitchFamily="2" charset="-122"/>
              <a:sym typeface="宋体" panose="02010600030101010101" pitchFamily="2" charset="-122"/>
            </a:endParaRPr>
          </a:p>
        </p:txBody>
      </p:sp>
      <p:sp>
        <p:nvSpPr>
          <p:cNvPr id="10" name="矩形 13"/>
          <p:cNvSpPr>
            <a:spLocks noChangeArrowheads="1"/>
          </p:cNvSpPr>
          <p:nvPr/>
        </p:nvSpPr>
        <p:spPr bwMode="auto">
          <a:xfrm>
            <a:off x="1655464" y="3321250"/>
            <a:ext cx="21726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b="1" dirty="0">
                <a:solidFill>
                  <a:srgbClr val="31859B"/>
                </a:solidFill>
                <a:latin typeface="黑体" pitchFamily="49" charset="-122"/>
                <a:ea typeface="黑体" pitchFamily="49" charset="-122"/>
                <a:sym typeface="微软雅黑" panose="020B0503020204020204" pitchFamily="34" charset="-122"/>
              </a:rPr>
              <a:t>算法小结</a:t>
            </a:r>
          </a:p>
        </p:txBody>
      </p:sp>
      <p:grpSp>
        <p:nvGrpSpPr>
          <p:cNvPr id="11" name="组合 14"/>
          <p:cNvGrpSpPr/>
          <p:nvPr/>
        </p:nvGrpSpPr>
        <p:grpSpPr bwMode="auto">
          <a:xfrm>
            <a:off x="4006928" y="2263635"/>
            <a:ext cx="4904602" cy="713200"/>
            <a:chOff x="0" y="0"/>
            <a:chExt cx="4368201" cy="712039"/>
          </a:xfrm>
        </p:grpSpPr>
        <p:sp>
          <p:nvSpPr>
            <p:cNvPr id="12" name="矩形 15"/>
            <p:cNvSpPr>
              <a:spLocks noChangeArrowheads="1"/>
            </p:cNvSpPr>
            <p:nvPr/>
          </p:nvSpPr>
          <p:spPr bwMode="auto">
            <a:xfrm>
              <a:off x="95245" y="72172"/>
              <a:ext cx="358757" cy="229911"/>
            </a:xfrm>
            <a:prstGeom prst="rect">
              <a:avLst/>
            </a:prstGeom>
            <a:solidFill>
              <a:srgbClr val="0078E6"/>
            </a:solidFill>
            <a:ln>
              <a:noFill/>
            </a:ln>
            <a:extLst>
              <a:ext uri="{91240B29-F687-4F45-9708-019B960494DF}">
                <a14:hiddenLine xmlns:a14="http://schemas.microsoft.com/office/drawing/2010/main" w="25400">
                  <a:solidFill>
                    <a:srgbClr val="395E8A"/>
                  </a:solidFill>
                  <a:bevel/>
                </a14:hiddenLine>
              </a:ext>
            </a:extLst>
          </p:spPr>
          <p:txBody>
            <a:bodyPr anchor="ctr"/>
            <a:lstStyle/>
            <a:p>
              <a:pPr algn="ctr"/>
              <a:endParaRPr lang="zh-CN" altLang="zh-CN" sz="1400">
                <a:solidFill>
                  <a:schemeClr val="tx1">
                    <a:lumMod val="50000"/>
                    <a:lumOff val="50000"/>
                  </a:schemeClr>
                </a:solidFill>
                <a:latin typeface="宋体" panose="02010600030101010101" pitchFamily="2" charset="-122"/>
                <a:sym typeface="宋体" panose="02010600030101010101" pitchFamily="2" charset="-122"/>
              </a:endParaRPr>
            </a:p>
          </p:txBody>
        </p:sp>
        <p:sp>
          <p:nvSpPr>
            <p:cNvPr id="13" name="TextBox 16"/>
            <p:cNvSpPr>
              <a:spLocks noChangeArrowheads="1"/>
            </p:cNvSpPr>
            <p:nvPr/>
          </p:nvSpPr>
          <p:spPr bwMode="auto">
            <a:xfrm>
              <a:off x="0" y="343308"/>
              <a:ext cx="4368201" cy="368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latin typeface="黑体" panose="02010609060101010101" pitchFamily="49" charset="-122"/>
                  <a:ea typeface="黑体" panose="02010609060101010101" pitchFamily="49" charset="-122"/>
                </a:rPr>
                <a:t>在</a:t>
              </a:r>
              <a:r>
                <a:rPr lang="zh-CN" altLang="en-US" b="1" dirty="0">
                  <a:solidFill>
                    <a:srgbClr val="FF0000"/>
                  </a:solidFill>
                  <a:latin typeface="黑体" panose="02010609060101010101" pitchFamily="49" charset="-122"/>
                  <a:ea typeface="黑体" panose="02010609060101010101" pitchFamily="49" charset="-122"/>
                </a:rPr>
                <a:t>给定服务放置</a:t>
              </a:r>
              <a:r>
                <a:rPr lang="zh-CN" altLang="en-US" dirty="0">
                  <a:latin typeface="黑体" panose="02010609060101010101" pitchFamily="49" charset="-122"/>
                  <a:ea typeface="黑体" panose="02010609060101010101" pitchFamily="49" charset="-122"/>
                </a:rPr>
                <a:t>的情况下解决请求调度子问题</a:t>
              </a:r>
              <a:endParaRPr lang="zh-CN" altLang="en-US" dirty="0">
                <a:solidFill>
                  <a:schemeClr val="tx1">
                    <a:lumMod val="50000"/>
                    <a:lumOff val="50000"/>
                  </a:schemeClr>
                </a:solidFill>
                <a:latin typeface="方正兰亭粗黑_GBK" charset="-122"/>
                <a:sym typeface="宋体" panose="02010600030101010101" pitchFamily="2" charset="-122"/>
              </a:endParaRPr>
            </a:p>
          </p:txBody>
        </p:sp>
        <p:sp>
          <p:nvSpPr>
            <p:cNvPr id="14" name="矩形 17"/>
            <p:cNvSpPr>
              <a:spLocks noChangeArrowheads="1"/>
            </p:cNvSpPr>
            <p:nvPr/>
          </p:nvSpPr>
          <p:spPr bwMode="auto">
            <a:xfrm>
              <a:off x="558773" y="0"/>
              <a:ext cx="2020788" cy="368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dirty="0">
                  <a:solidFill>
                    <a:srgbClr val="31859B"/>
                  </a:solidFill>
                  <a:latin typeface="黑体" pitchFamily="49" charset="-122"/>
                  <a:ea typeface="黑体" pitchFamily="49" charset="-122"/>
                  <a:sym typeface="微软雅黑" panose="020B0503020204020204" pitchFamily="34" charset="-122"/>
                </a:rPr>
                <a:t>算法作用</a:t>
              </a:r>
            </a:p>
          </p:txBody>
        </p:sp>
      </p:grpSp>
      <p:grpSp>
        <p:nvGrpSpPr>
          <p:cNvPr id="15" name="组合 18"/>
          <p:cNvGrpSpPr/>
          <p:nvPr/>
        </p:nvGrpSpPr>
        <p:grpSpPr bwMode="auto">
          <a:xfrm>
            <a:off x="4006928" y="3144350"/>
            <a:ext cx="3811588" cy="733881"/>
            <a:chOff x="0" y="0"/>
            <a:chExt cx="3811399" cy="733866"/>
          </a:xfrm>
        </p:grpSpPr>
        <p:sp>
          <p:nvSpPr>
            <p:cNvPr id="16" name="矩形 19"/>
            <p:cNvSpPr>
              <a:spLocks noChangeArrowheads="1"/>
            </p:cNvSpPr>
            <p:nvPr/>
          </p:nvSpPr>
          <p:spPr bwMode="auto">
            <a:xfrm>
              <a:off x="95245" y="92989"/>
              <a:ext cx="358757" cy="230264"/>
            </a:xfrm>
            <a:prstGeom prst="rect">
              <a:avLst/>
            </a:prstGeom>
            <a:solidFill>
              <a:srgbClr val="004F96"/>
            </a:solidFill>
            <a:ln>
              <a:noFill/>
            </a:ln>
            <a:extLst>
              <a:ext uri="{91240B29-F687-4F45-9708-019B960494DF}">
                <a14:hiddenLine xmlns:a14="http://schemas.microsoft.com/office/drawing/2010/main" w="25400">
                  <a:solidFill>
                    <a:srgbClr val="395E8A"/>
                  </a:solidFill>
                  <a:bevel/>
                </a14:hiddenLine>
              </a:ext>
            </a:extLst>
          </p:spPr>
          <p:txBody>
            <a:bodyPr anchor="ctr"/>
            <a:lstStyle/>
            <a:p>
              <a:pPr algn="ctr"/>
              <a:endParaRPr lang="zh-CN" altLang="zh-CN" sz="1400">
                <a:solidFill>
                  <a:schemeClr val="tx1">
                    <a:lumMod val="50000"/>
                    <a:lumOff val="50000"/>
                  </a:schemeClr>
                </a:solidFill>
                <a:latin typeface="宋体" panose="02010600030101010101" pitchFamily="2" charset="-122"/>
                <a:sym typeface="宋体" panose="02010600030101010101" pitchFamily="2" charset="-122"/>
              </a:endParaRPr>
            </a:p>
          </p:txBody>
        </p:sp>
        <p:sp>
          <p:nvSpPr>
            <p:cNvPr id="17" name="TextBox 20"/>
            <p:cNvSpPr>
              <a:spLocks noChangeArrowheads="1"/>
            </p:cNvSpPr>
            <p:nvPr/>
          </p:nvSpPr>
          <p:spPr bwMode="auto">
            <a:xfrm>
              <a:off x="0" y="364541"/>
              <a:ext cx="3811399" cy="36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dirty="0">
                  <a:solidFill>
                    <a:prstClr val="black"/>
                  </a:solidFill>
                  <a:latin typeface="黑体" panose="02010609060101010101" pitchFamily="49" charset="-122"/>
                  <a:ea typeface="黑体" panose="02010609060101010101" pitchFamily="49" charset="-122"/>
                </a:rPr>
                <a:t>将请求调度问题转化为最大流问题</a:t>
              </a:r>
              <a:endParaRPr lang="zh-CN" altLang="en-US" dirty="0">
                <a:solidFill>
                  <a:prstClr val="black"/>
                </a:solidFill>
              </a:endParaRPr>
            </a:p>
          </p:txBody>
        </p:sp>
        <p:sp>
          <p:nvSpPr>
            <p:cNvPr id="18" name="矩形 21"/>
            <p:cNvSpPr>
              <a:spLocks noChangeArrowheads="1"/>
            </p:cNvSpPr>
            <p:nvPr/>
          </p:nvSpPr>
          <p:spPr bwMode="auto">
            <a:xfrm>
              <a:off x="627358" y="0"/>
              <a:ext cx="2020787" cy="36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dirty="0">
                  <a:solidFill>
                    <a:srgbClr val="31859B"/>
                  </a:solidFill>
                  <a:latin typeface="黑体" pitchFamily="49" charset="-122"/>
                  <a:ea typeface="黑体" pitchFamily="49" charset="-122"/>
                  <a:sym typeface="微软雅黑" panose="020B0503020204020204" pitchFamily="34" charset="-122"/>
                </a:rPr>
                <a:t>思路巧妙</a:t>
              </a:r>
              <a:endParaRPr lang="zh-CN" altLang="en-US" b="1" dirty="0">
                <a:solidFill>
                  <a:srgbClr val="31859B"/>
                </a:solidFill>
                <a:latin typeface="黑体" pitchFamily="49" charset="-122"/>
                <a:ea typeface="黑体" pitchFamily="49" charset="-122"/>
                <a:sym typeface="宋体" panose="02010600030101010101" pitchFamily="2" charset="-122"/>
              </a:endParaRPr>
            </a:p>
          </p:txBody>
        </p:sp>
      </p:grpSp>
      <p:grpSp>
        <p:nvGrpSpPr>
          <p:cNvPr id="19" name="组合 22"/>
          <p:cNvGrpSpPr/>
          <p:nvPr/>
        </p:nvGrpSpPr>
        <p:grpSpPr bwMode="auto">
          <a:xfrm>
            <a:off x="4006928" y="4068711"/>
            <a:ext cx="4560083" cy="987491"/>
            <a:chOff x="0" y="-10215"/>
            <a:chExt cx="3811398" cy="987033"/>
          </a:xfrm>
        </p:grpSpPr>
        <p:sp>
          <p:nvSpPr>
            <p:cNvPr id="20" name="矩形 23"/>
            <p:cNvSpPr>
              <a:spLocks noChangeArrowheads="1"/>
            </p:cNvSpPr>
            <p:nvPr/>
          </p:nvSpPr>
          <p:spPr bwMode="auto">
            <a:xfrm>
              <a:off x="95245" y="59234"/>
              <a:ext cx="358757" cy="230264"/>
            </a:xfrm>
            <a:prstGeom prst="rect">
              <a:avLst/>
            </a:prstGeom>
            <a:solidFill>
              <a:srgbClr val="003668"/>
            </a:solidFill>
            <a:ln>
              <a:noFill/>
            </a:ln>
            <a:extLst>
              <a:ext uri="{91240B29-F687-4F45-9708-019B960494DF}">
                <a14:hiddenLine xmlns:a14="http://schemas.microsoft.com/office/drawing/2010/main" w="25400">
                  <a:solidFill>
                    <a:srgbClr val="395E8A"/>
                  </a:solidFill>
                  <a:bevel/>
                </a14:hiddenLine>
              </a:ext>
            </a:extLst>
          </p:spPr>
          <p:txBody>
            <a:bodyPr anchor="ctr"/>
            <a:lstStyle/>
            <a:p>
              <a:pPr algn="ctr"/>
              <a:endParaRPr lang="zh-CN" altLang="zh-CN" sz="1400">
                <a:solidFill>
                  <a:schemeClr val="tx1">
                    <a:lumMod val="50000"/>
                    <a:lumOff val="50000"/>
                  </a:schemeClr>
                </a:solidFill>
                <a:latin typeface="宋体" panose="02010600030101010101" pitchFamily="2" charset="-122"/>
                <a:sym typeface="宋体" panose="02010600030101010101" pitchFamily="2" charset="-122"/>
              </a:endParaRPr>
            </a:p>
          </p:txBody>
        </p:sp>
        <p:sp>
          <p:nvSpPr>
            <p:cNvPr id="21" name="TextBox 24"/>
            <p:cNvSpPr>
              <a:spLocks noChangeArrowheads="1"/>
            </p:cNvSpPr>
            <p:nvPr/>
          </p:nvSpPr>
          <p:spPr bwMode="auto">
            <a:xfrm>
              <a:off x="0" y="330786"/>
              <a:ext cx="3811398" cy="646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dirty="0">
                  <a:solidFill>
                    <a:prstClr val="black"/>
                  </a:solidFill>
                  <a:latin typeface="Century Gothic" panose="020B0502020202020204" pitchFamily="34" charset="0"/>
                  <a:ea typeface="黑体" panose="02010609060101010101" pitchFamily="49" charset="-122"/>
                </a:rPr>
                <a:t>如何确定服务放置？</a:t>
              </a:r>
              <a:endParaRPr lang="en-US" altLang="zh-CN" dirty="0">
                <a:solidFill>
                  <a:prstClr val="black"/>
                </a:solidFill>
                <a:latin typeface="Century Gothic" panose="020B0502020202020204" pitchFamily="34" charset="0"/>
                <a:ea typeface="黑体" panose="02010609060101010101" pitchFamily="49" charset="-122"/>
              </a:endParaRPr>
            </a:p>
            <a:p>
              <a:pPr lvl="0"/>
              <a:r>
                <a:rPr lang="zh-CN" altLang="en-US" dirty="0">
                  <a:solidFill>
                    <a:prstClr val="black"/>
                  </a:solidFill>
                  <a:latin typeface="Century Gothic" panose="020B0502020202020204" pitchFamily="34" charset="0"/>
                  <a:ea typeface="黑体" panose="02010609060101010101" pitchFamily="49" charset="-122"/>
                </a:rPr>
                <a:t>如何</a:t>
              </a:r>
              <a:r>
                <a:rPr lang="zh-CN" altLang="en-US" dirty="0">
                  <a:solidFill>
                    <a:prstClr val="black"/>
                  </a:solidFill>
                  <a:latin typeface="黑体" panose="02010609060101010101" pitchFamily="49" charset="-122"/>
                  <a:ea typeface="黑体" panose="02010609060101010101" pitchFamily="49" charset="-122"/>
                </a:rPr>
                <a:t>联合优化服务放置与请求调度问题？</a:t>
              </a:r>
              <a:endParaRPr lang="zh-CN" altLang="en-US" dirty="0">
                <a:solidFill>
                  <a:prstClr val="black"/>
                </a:solidFill>
              </a:endParaRPr>
            </a:p>
          </p:txBody>
        </p:sp>
        <p:sp>
          <p:nvSpPr>
            <p:cNvPr id="22" name="矩形 25"/>
            <p:cNvSpPr>
              <a:spLocks noChangeArrowheads="1"/>
            </p:cNvSpPr>
            <p:nvPr/>
          </p:nvSpPr>
          <p:spPr bwMode="auto">
            <a:xfrm>
              <a:off x="524383" y="-10215"/>
              <a:ext cx="2020787" cy="369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dirty="0">
                  <a:solidFill>
                    <a:srgbClr val="31859B"/>
                  </a:solidFill>
                  <a:latin typeface="黑体" pitchFamily="49" charset="-122"/>
                  <a:ea typeface="黑体" pitchFamily="49" charset="-122"/>
                  <a:sym typeface="微软雅黑" panose="020B0503020204020204" pitchFamily="34" charset="-122"/>
                </a:rPr>
                <a:t>新的问题</a:t>
              </a:r>
              <a:endParaRPr lang="zh-CN" altLang="en-US" b="1" dirty="0">
                <a:solidFill>
                  <a:srgbClr val="31859B"/>
                </a:solidFill>
                <a:latin typeface="黑体" pitchFamily="49" charset="-122"/>
                <a:ea typeface="黑体" pitchFamily="49" charset="-122"/>
              </a:endParaRPr>
            </a:p>
          </p:txBody>
        </p:sp>
      </p:grpSp>
    </p:spTree>
    <p:extLst>
      <p:ext uri="{BB962C8B-B14F-4D97-AF65-F5344CB8AC3E}">
        <p14:creationId xmlns:p14="http://schemas.microsoft.com/office/powerpoint/2010/main" val="3163588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300" fill="hold"/>
                                        <p:tgtEl>
                                          <p:spTgt spid="8"/>
                                        </p:tgtEl>
                                        <p:attrNameLst>
                                          <p:attrName>ppt_w</p:attrName>
                                        </p:attrNameLst>
                                      </p:cBhvr>
                                      <p:tavLst>
                                        <p:tav tm="0">
                                          <p:val>
                                            <p:fltVal val="0"/>
                                          </p:val>
                                        </p:tav>
                                        <p:tav tm="100000">
                                          <p:val>
                                            <p:strVal val="#ppt_w"/>
                                          </p:val>
                                        </p:tav>
                                      </p:tavLst>
                                    </p:anim>
                                    <p:anim calcmode="lin" valueType="num">
                                      <p:cBhvr>
                                        <p:cTn id="8" dur="300" fill="hold"/>
                                        <p:tgtEl>
                                          <p:spTgt spid="8"/>
                                        </p:tgtEl>
                                        <p:attrNameLst>
                                          <p:attrName>ppt_h</p:attrName>
                                        </p:attrNameLst>
                                      </p:cBhvr>
                                      <p:tavLst>
                                        <p:tav tm="0">
                                          <p:val>
                                            <p:fltVal val="0"/>
                                          </p:val>
                                        </p:tav>
                                        <p:tav tm="100000">
                                          <p:val>
                                            <p:strVal val="#ppt_h"/>
                                          </p:val>
                                        </p:tav>
                                      </p:tavLst>
                                    </p:anim>
                                    <p:animEffect transition="in" filter="fade">
                                      <p:cBhvr>
                                        <p:cTn id="9" dur="300"/>
                                        <p:tgtEl>
                                          <p:spTgt spid="8"/>
                                        </p:tgtEl>
                                      </p:cBhvr>
                                    </p:animEffect>
                                  </p:childTnLst>
                                </p:cTn>
                              </p:par>
                            </p:childTnLst>
                          </p:cTn>
                        </p:par>
                        <p:par>
                          <p:cTn id="10" fill="hold">
                            <p:stCondLst>
                              <p:cond delay="300"/>
                            </p:stCondLst>
                            <p:childTnLst>
                              <p:par>
                                <p:cTn id="11" presetID="53" presetClass="entr" presetSubtype="16"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300" fill="hold"/>
                                        <p:tgtEl>
                                          <p:spTgt spid="7"/>
                                        </p:tgtEl>
                                        <p:attrNameLst>
                                          <p:attrName>ppt_w</p:attrName>
                                        </p:attrNameLst>
                                      </p:cBhvr>
                                      <p:tavLst>
                                        <p:tav tm="0">
                                          <p:val>
                                            <p:fltVal val="0"/>
                                          </p:val>
                                        </p:tav>
                                        <p:tav tm="100000">
                                          <p:val>
                                            <p:strVal val="#ppt_w"/>
                                          </p:val>
                                        </p:tav>
                                      </p:tavLst>
                                    </p:anim>
                                    <p:anim calcmode="lin" valueType="num">
                                      <p:cBhvr>
                                        <p:cTn id="14" dur="300" fill="hold"/>
                                        <p:tgtEl>
                                          <p:spTgt spid="7"/>
                                        </p:tgtEl>
                                        <p:attrNameLst>
                                          <p:attrName>ppt_h</p:attrName>
                                        </p:attrNameLst>
                                      </p:cBhvr>
                                      <p:tavLst>
                                        <p:tav tm="0">
                                          <p:val>
                                            <p:fltVal val="0"/>
                                          </p:val>
                                        </p:tav>
                                        <p:tav tm="100000">
                                          <p:val>
                                            <p:strVal val="#ppt_h"/>
                                          </p:val>
                                        </p:tav>
                                      </p:tavLst>
                                    </p:anim>
                                    <p:animEffect transition="in" filter="fade">
                                      <p:cBhvr>
                                        <p:cTn id="15" dur="300"/>
                                        <p:tgtEl>
                                          <p:spTgt spid="7"/>
                                        </p:tgtEl>
                                      </p:cBhvr>
                                    </p:animEffect>
                                  </p:childTnLst>
                                </p:cTn>
                              </p:par>
                            </p:childTnLst>
                          </p:cTn>
                        </p:par>
                        <p:par>
                          <p:cTn id="16" fill="hold">
                            <p:stCondLst>
                              <p:cond delay="600"/>
                            </p:stCondLst>
                            <p:childTnLst>
                              <p:par>
                                <p:cTn id="17" presetID="53" presetClass="entr" presetSubtype="16"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p:cTn id="19" dur="300" fill="hold"/>
                                        <p:tgtEl>
                                          <p:spTgt spid="9"/>
                                        </p:tgtEl>
                                        <p:attrNameLst>
                                          <p:attrName>ppt_w</p:attrName>
                                        </p:attrNameLst>
                                      </p:cBhvr>
                                      <p:tavLst>
                                        <p:tav tm="0">
                                          <p:val>
                                            <p:fltVal val="0"/>
                                          </p:val>
                                        </p:tav>
                                        <p:tav tm="100000">
                                          <p:val>
                                            <p:strVal val="#ppt_w"/>
                                          </p:val>
                                        </p:tav>
                                      </p:tavLst>
                                    </p:anim>
                                    <p:anim calcmode="lin" valueType="num">
                                      <p:cBhvr>
                                        <p:cTn id="20" dur="300" fill="hold"/>
                                        <p:tgtEl>
                                          <p:spTgt spid="9"/>
                                        </p:tgtEl>
                                        <p:attrNameLst>
                                          <p:attrName>ppt_h</p:attrName>
                                        </p:attrNameLst>
                                      </p:cBhvr>
                                      <p:tavLst>
                                        <p:tav tm="0">
                                          <p:val>
                                            <p:fltVal val="0"/>
                                          </p:val>
                                        </p:tav>
                                        <p:tav tm="100000">
                                          <p:val>
                                            <p:strVal val="#ppt_h"/>
                                          </p:val>
                                        </p:tav>
                                      </p:tavLst>
                                    </p:anim>
                                    <p:animEffect transition="in" filter="fade">
                                      <p:cBhvr>
                                        <p:cTn id="21" dur="300"/>
                                        <p:tgtEl>
                                          <p:spTgt spid="9"/>
                                        </p:tgtEl>
                                      </p:cBhvr>
                                    </p:animEffect>
                                  </p:childTnLst>
                                </p:cTn>
                              </p:par>
                            </p:childTnLst>
                          </p:cTn>
                        </p:par>
                        <p:par>
                          <p:cTn id="22" fill="hold">
                            <p:stCondLst>
                              <p:cond delay="900"/>
                            </p:stCondLst>
                            <p:childTnLst>
                              <p:par>
                                <p:cTn id="23" presetID="9" presetClass="entr" presetSubtype="0" fill="hold" grpId="0" nodeType="afterEffect">
                                  <p:stCondLst>
                                    <p:cond delay="0"/>
                                  </p:stCondLst>
                                  <p:childTnLst>
                                    <p:set>
                                      <p:cBhvr>
                                        <p:cTn id="24" dur="1" fill="hold">
                                          <p:stCondLst>
                                            <p:cond delay="0"/>
                                          </p:stCondLst>
                                        </p:cTn>
                                        <p:tgtEl>
                                          <p:spTgt spid="10"/>
                                        </p:tgtEl>
                                        <p:attrNameLst>
                                          <p:attrName>style.visibility</p:attrName>
                                        </p:attrNameLst>
                                      </p:cBhvr>
                                      <p:to>
                                        <p:strVal val="visible"/>
                                      </p:to>
                                    </p:set>
                                    <p:animEffect>
                                      <p:cBhvr>
                                        <p:cTn id="25" dur="500"/>
                                        <p:tgtEl>
                                          <p:spTgt spid="10"/>
                                        </p:tgtEl>
                                      </p:cBhvr>
                                    </p:animEffect>
                                  </p:childTnLst>
                                </p:cTn>
                              </p:par>
                            </p:childTnLst>
                          </p:cTn>
                        </p:par>
                        <p:par>
                          <p:cTn id="26" fill="hold">
                            <p:stCondLst>
                              <p:cond delay="1400"/>
                            </p:stCondLst>
                            <p:childTnLst>
                              <p:par>
                                <p:cTn id="27" presetID="42" presetClass="entr" presetSubtype="0" fill="hold" nodeType="afterEffect">
                                  <p:stCondLst>
                                    <p:cond delay="0"/>
                                  </p:stCondLst>
                                  <p:childTnLst>
                                    <p:set>
                                      <p:cBhvr>
                                        <p:cTn id="28" dur="1" fill="hold">
                                          <p:stCondLst>
                                            <p:cond delay="0"/>
                                          </p:stCondLst>
                                        </p:cTn>
                                        <p:tgtEl>
                                          <p:spTgt spid="11"/>
                                        </p:tgtEl>
                                        <p:attrNameLst>
                                          <p:attrName>style.visibility</p:attrName>
                                        </p:attrNameLst>
                                      </p:cBhvr>
                                      <p:to>
                                        <p:strVal val="visible"/>
                                      </p:to>
                                    </p:set>
                                    <p:animEffect>
                                      <p:cBhvr>
                                        <p:cTn id="29" dur="750"/>
                                        <p:tgtEl>
                                          <p:spTgt spid="11"/>
                                        </p:tgtEl>
                                      </p:cBhvr>
                                    </p:animEffect>
                                    <p:anim calcmode="lin" valueType="num">
                                      <p:cBhvr>
                                        <p:cTn id="30" dur="750" fill="hold"/>
                                        <p:tgtEl>
                                          <p:spTgt spid="11"/>
                                        </p:tgtEl>
                                        <p:attrNameLst>
                                          <p:attrName>ppt_x</p:attrName>
                                        </p:attrNameLst>
                                      </p:cBhvr>
                                      <p:tavLst>
                                        <p:tav tm="0">
                                          <p:val>
                                            <p:strVal val="#ppt_x"/>
                                          </p:val>
                                        </p:tav>
                                        <p:tav tm="100000">
                                          <p:val>
                                            <p:strVal val="#ppt_x"/>
                                          </p:val>
                                        </p:tav>
                                      </p:tavLst>
                                    </p:anim>
                                    <p:anim calcmode="lin" valueType="num">
                                      <p:cBhvr>
                                        <p:cTn id="31" dur="750" fill="hold"/>
                                        <p:tgtEl>
                                          <p:spTgt spid="11"/>
                                        </p:tgtEl>
                                        <p:attrNameLst>
                                          <p:attrName>ppt_y</p:attrName>
                                        </p:attrNameLst>
                                      </p:cBhvr>
                                      <p:tavLst>
                                        <p:tav tm="0">
                                          <p:val>
                                            <p:strVal val="#ppt_y+.1"/>
                                          </p:val>
                                        </p:tav>
                                        <p:tav tm="100000">
                                          <p:val>
                                            <p:strVal val="#ppt_y"/>
                                          </p:val>
                                        </p:tav>
                                      </p:tavLst>
                                    </p:anim>
                                  </p:childTnLst>
                                </p:cTn>
                              </p:par>
                            </p:childTnLst>
                          </p:cTn>
                        </p:par>
                        <p:par>
                          <p:cTn id="32" fill="hold">
                            <p:stCondLst>
                              <p:cond delay="2150"/>
                            </p:stCondLst>
                            <p:childTnLst>
                              <p:par>
                                <p:cTn id="33" presetID="42" presetClass="entr" presetSubtype="0"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p:cBhvr>
                                        <p:cTn id="35" dur="750"/>
                                        <p:tgtEl>
                                          <p:spTgt spid="15"/>
                                        </p:tgtEl>
                                      </p:cBhvr>
                                    </p:animEffect>
                                    <p:anim calcmode="lin" valueType="num">
                                      <p:cBhvr>
                                        <p:cTn id="36" dur="750" fill="hold"/>
                                        <p:tgtEl>
                                          <p:spTgt spid="15"/>
                                        </p:tgtEl>
                                        <p:attrNameLst>
                                          <p:attrName>ppt_x</p:attrName>
                                        </p:attrNameLst>
                                      </p:cBhvr>
                                      <p:tavLst>
                                        <p:tav tm="0">
                                          <p:val>
                                            <p:strVal val="#ppt_x"/>
                                          </p:val>
                                        </p:tav>
                                        <p:tav tm="100000">
                                          <p:val>
                                            <p:strVal val="#ppt_x"/>
                                          </p:val>
                                        </p:tav>
                                      </p:tavLst>
                                    </p:anim>
                                    <p:anim calcmode="lin" valueType="num">
                                      <p:cBhvr>
                                        <p:cTn id="37" dur="750" fill="hold"/>
                                        <p:tgtEl>
                                          <p:spTgt spid="15"/>
                                        </p:tgtEl>
                                        <p:attrNameLst>
                                          <p:attrName>ppt_y</p:attrName>
                                        </p:attrNameLst>
                                      </p:cBhvr>
                                      <p:tavLst>
                                        <p:tav tm="0">
                                          <p:val>
                                            <p:strVal val="#ppt_y+.1"/>
                                          </p:val>
                                        </p:tav>
                                        <p:tav tm="100000">
                                          <p:val>
                                            <p:strVal val="#ppt_y"/>
                                          </p:val>
                                        </p:tav>
                                      </p:tavLst>
                                    </p:anim>
                                  </p:childTnLst>
                                </p:cTn>
                              </p:par>
                            </p:childTnLst>
                          </p:cTn>
                        </p:par>
                        <p:par>
                          <p:cTn id="38" fill="hold">
                            <p:stCondLst>
                              <p:cond delay="2900"/>
                            </p:stCondLst>
                            <p:childTnLst>
                              <p:par>
                                <p:cTn id="39" presetID="42" presetClass="entr" presetSubtype="0" fill="hold" nodeType="afterEffect">
                                  <p:stCondLst>
                                    <p:cond delay="0"/>
                                  </p:stCondLst>
                                  <p:childTnLst>
                                    <p:set>
                                      <p:cBhvr>
                                        <p:cTn id="40" dur="1" fill="hold">
                                          <p:stCondLst>
                                            <p:cond delay="0"/>
                                          </p:stCondLst>
                                        </p:cTn>
                                        <p:tgtEl>
                                          <p:spTgt spid="19"/>
                                        </p:tgtEl>
                                        <p:attrNameLst>
                                          <p:attrName>style.visibility</p:attrName>
                                        </p:attrNameLst>
                                      </p:cBhvr>
                                      <p:to>
                                        <p:strVal val="visible"/>
                                      </p:to>
                                    </p:set>
                                    <p:animEffect>
                                      <p:cBhvr>
                                        <p:cTn id="41" dur="750"/>
                                        <p:tgtEl>
                                          <p:spTgt spid="19"/>
                                        </p:tgtEl>
                                      </p:cBhvr>
                                    </p:animEffect>
                                    <p:anim calcmode="lin" valueType="num">
                                      <p:cBhvr>
                                        <p:cTn id="42" dur="750" fill="hold"/>
                                        <p:tgtEl>
                                          <p:spTgt spid="19"/>
                                        </p:tgtEl>
                                        <p:attrNameLst>
                                          <p:attrName>ppt_x</p:attrName>
                                        </p:attrNameLst>
                                      </p:cBhvr>
                                      <p:tavLst>
                                        <p:tav tm="0">
                                          <p:val>
                                            <p:strVal val="#ppt_x"/>
                                          </p:val>
                                        </p:tav>
                                        <p:tav tm="100000">
                                          <p:val>
                                            <p:strVal val="#ppt_x"/>
                                          </p:val>
                                        </p:tav>
                                      </p:tavLst>
                                    </p:anim>
                                    <p:anim calcmode="lin" valueType="num">
                                      <p:cBhvr>
                                        <p:cTn id="43" dur="750" fill="hold"/>
                                        <p:tgtEl>
                                          <p:spTgt spid="1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bldLvl="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片 39">
            <a:extLst>
              <a:ext uri="{FF2B5EF4-FFF2-40B4-BE49-F238E27FC236}">
                <a16:creationId xmlns:a16="http://schemas.microsoft.com/office/drawing/2014/main" id="{AEF8EBEE-0CF1-444A-8D10-53B957FDFB3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15884" y="4352771"/>
            <a:ext cx="838271" cy="398442"/>
          </a:xfrm>
          <a:prstGeom prst="rect">
            <a:avLst/>
          </a:prstGeom>
        </p:spPr>
      </p:pic>
      <p:pic>
        <p:nvPicPr>
          <p:cNvPr id="39" name="图片 38">
            <a:extLst>
              <a:ext uri="{FF2B5EF4-FFF2-40B4-BE49-F238E27FC236}">
                <a16:creationId xmlns:a16="http://schemas.microsoft.com/office/drawing/2014/main" id="{ECF18E37-9396-4645-9D39-8476773A3AC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15884" y="3845349"/>
            <a:ext cx="838271" cy="398442"/>
          </a:xfrm>
          <a:prstGeom prst="rect">
            <a:avLst/>
          </a:prstGeom>
        </p:spPr>
      </p:pic>
      <p:pic>
        <p:nvPicPr>
          <p:cNvPr id="87" name="图片 86">
            <a:extLst>
              <a:ext uri="{FF2B5EF4-FFF2-40B4-BE49-F238E27FC236}">
                <a16:creationId xmlns:a16="http://schemas.microsoft.com/office/drawing/2014/main" id="{4CD33FDB-36BE-42C8-ADE7-943613D24C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19377" y="4078865"/>
            <a:ext cx="838271" cy="398442"/>
          </a:xfrm>
          <a:prstGeom prst="rect">
            <a:avLst/>
          </a:prstGeom>
        </p:spPr>
      </p:pic>
      <p:pic>
        <p:nvPicPr>
          <p:cNvPr id="110" name="图片 109">
            <a:extLst>
              <a:ext uri="{FF2B5EF4-FFF2-40B4-BE49-F238E27FC236}">
                <a16:creationId xmlns:a16="http://schemas.microsoft.com/office/drawing/2014/main" id="{EDC45325-BFF1-4D69-BFD8-9E839EE33A7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216174" y="3955706"/>
            <a:ext cx="321121" cy="243381"/>
          </a:xfrm>
          <a:prstGeom prst="rect">
            <a:avLst/>
          </a:prstGeom>
        </p:spPr>
      </p:pic>
      <p:pic>
        <p:nvPicPr>
          <p:cNvPr id="107" name="图片 106">
            <a:extLst>
              <a:ext uri="{FF2B5EF4-FFF2-40B4-BE49-F238E27FC236}">
                <a16:creationId xmlns:a16="http://schemas.microsoft.com/office/drawing/2014/main" id="{B3A37513-400A-44DA-BEA9-B679B0BE19E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947349" y="3424279"/>
            <a:ext cx="380874" cy="391663"/>
          </a:xfrm>
          <a:prstGeom prst="rect">
            <a:avLst/>
          </a:prstGeom>
        </p:spPr>
      </p:pic>
      <p:pic>
        <p:nvPicPr>
          <p:cNvPr id="78" name="图片 77">
            <a:extLst>
              <a:ext uri="{FF2B5EF4-FFF2-40B4-BE49-F238E27FC236}">
                <a16:creationId xmlns:a16="http://schemas.microsoft.com/office/drawing/2014/main" id="{903C0B0E-BF49-45AF-9D5A-28E58EE8CD5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88689" y="4162649"/>
            <a:ext cx="321121" cy="243381"/>
          </a:xfrm>
          <a:prstGeom prst="rect">
            <a:avLst/>
          </a:prstGeom>
        </p:spPr>
      </p:pic>
      <p:pic>
        <p:nvPicPr>
          <p:cNvPr id="77" name="图片 76">
            <a:extLst>
              <a:ext uri="{FF2B5EF4-FFF2-40B4-BE49-F238E27FC236}">
                <a16:creationId xmlns:a16="http://schemas.microsoft.com/office/drawing/2014/main" id="{57480882-6BEA-4073-ADFA-24D2D26A9E3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20756" y="3668492"/>
            <a:ext cx="380874" cy="391663"/>
          </a:xfrm>
          <a:prstGeom prst="rect">
            <a:avLst/>
          </a:prstGeom>
        </p:spPr>
      </p:pic>
      <p:pic>
        <p:nvPicPr>
          <p:cNvPr id="59" name="图片 58">
            <a:extLst>
              <a:ext uri="{FF2B5EF4-FFF2-40B4-BE49-F238E27FC236}">
                <a16:creationId xmlns:a16="http://schemas.microsoft.com/office/drawing/2014/main" id="{42039A5F-885B-46E0-95C4-C888EBB8E6A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64163" y="4444810"/>
            <a:ext cx="321121" cy="243381"/>
          </a:xfrm>
          <a:prstGeom prst="rect">
            <a:avLst/>
          </a:prstGeom>
        </p:spPr>
      </p:pic>
      <p:pic>
        <p:nvPicPr>
          <p:cNvPr id="57" name="图片 56">
            <a:extLst>
              <a:ext uri="{FF2B5EF4-FFF2-40B4-BE49-F238E27FC236}">
                <a16:creationId xmlns:a16="http://schemas.microsoft.com/office/drawing/2014/main" id="{EAE2CE65-8CFD-4224-87BC-8881A22FD40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120864" y="3570252"/>
            <a:ext cx="323457" cy="248658"/>
          </a:xfrm>
          <a:prstGeom prst="rect">
            <a:avLst/>
          </a:prstGeom>
        </p:spPr>
      </p:pic>
      <p:pic>
        <p:nvPicPr>
          <p:cNvPr id="58" name="图片 57">
            <a:extLst>
              <a:ext uri="{FF2B5EF4-FFF2-40B4-BE49-F238E27FC236}">
                <a16:creationId xmlns:a16="http://schemas.microsoft.com/office/drawing/2014/main" id="{9CB4FFA6-6446-4EEC-AFF2-AD012B6EB0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26449" y="3898887"/>
            <a:ext cx="380874" cy="391663"/>
          </a:xfrm>
          <a:prstGeom prst="rect">
            <a:avLst/>
          </a:prstGeom>
        </p:spPr>
      </p:pic>
      <p:sp>
        <p:nvSpPr>
          <p:cNvPr id="4" name="文本框 3">
            <a:extLst>
              <a:ext uri="{FF2B5EF4-FFF2-40B4-BE49-F238E27FC236}">
                <a16:creationId xmlns:a16="http://schemas.microsoft.com/office/drawing/2014/main" id="{47145C94-C345-4335-A5FD-5C5A874C7240}"/>
              </a:ext>
            </a:extLst>
          </p:cNvPr>
          <p:cNvSpPr txBox="1"/>
          <p:nvPr/>
        </p:nvSpPr>
        <p:spPr>
          <a:xfrm>
            <a:off x="137805" y="188649"/>
            <a:ext cx="4850884"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cs typeface="Arial" pitchFamily="34" charset="0"/>
              </a:rPr>
              <a:t>联合优化算法思路</a:t>
            </a:r>
          </a:p>
        </p:txBody>
      </p:sp>
      <p:pic>
        <p:nvPicPr>
          <p:cNvPr id="5" name="图片 2">
            <a:extLst>
              <a:ext uri="{FF2B5EF4-FFF2-40B4-BE49-F238E27FC236}">
                <a16:creationId xmlns:a16="http://schemas.microsoft.com/office/drawing/2014/main" id="{B024A988-0020-4289-966A-3645C47D9FF1}"/>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49761" y="74036"/>
            <a:ext cx="738131" cy="738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矩形 14">
            <a:extLst>
              <a:ext uri="{FF2B5EF4-FFF2-40B4-BE49-F238E27FC236}">
                <a16:creationId xmlns:a16="http://schemas.microsoft.com/office/drawing/2014/main" id="{FC761ACA-862B-47D8-8224-3EBE993E162A}"/>
              </a:ext>
            </a:extLst>
          </p:cNvPr>
          <p:cNvSpPr/>
          <p:nvPr/>
        </p:nvSpPr>
        <p:spPr>
          <a:xfrm>
            <a:off x="242335" y="1291052"/>
            <a:ext cx="4685898" cy="369332"/>
          </a:xfrm>
          <a:prstGeom prst="rect">
            <a:avLst/>
          </a:prstGeom>
        </p:spPr>
        <p:txBody>
          <a:bodyPr wrap="none">
            <a:spAutoFit/>
          </a:bodyPr>
          <a:lstStyle/>
          <a:p>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作用</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 </a:t>
            </a:r>
            <a:r>
              <a:rPr lang="zh-CN" altLang="en-US" dirty="0">
                <a:solidFill>
                  <a:srgbClr val="FF0000"/>
                </a:solidFill>
                <a:latin typeface="黑体" panose="02010609060101010101" pitchFamily="49" charset="-122"/>
                <a:ea typeface="黑体" panose="02010609060101010101" pitchFamily="49" charset="-122"/>
              </a:rPr>
              <a:t>联合优化</a:t>
            </a:r>
            <a:r>
              <a:rPr lang="zh-CN" altLang="en-US" dirty="0">
                <a:latin typeface="黑体" panose="02010609060101010101" pitchFamily="49" charset="-122"/>
                <a:ea typeface="黑体" panose="02010609060101010101" pitchFamily="49" charset="-122"/>
              </a:rPr>
              <a:t>服务放置与请求调度问题</a:t>
            </a:r>
          </a:p>
        </p:txBody>
      </p:sp>
      <p:sp>
        <p:nvSpPr>
          <p:cNvPr id="2" name="矩形 1">
            <a:extLst>
              <a:ext uri="{FF2B5EF4-FFF2-40B4-BE49-F238E27FC236}">
                <a16:creationId xmlns:a16="http://schemas.microsoft.com/office/drawing/2014/main" id="{276FEBBA-F78A-4C49-A328-2645479B6EE1}"/>
              </a:ext>
            </a:extLst>
          </p:cNvPr>
          <p:cNvSpPr/>
          <p:nvPr/>
        </p:nvSpPr>
        <p:spPr>
          <a:xfrm>
            <a:off x="309743" y="1889157"/>
            <a:ext cx="2031325"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可能的放置策略：</a:t>
            </a:r>
            <a:endParaRPr lang="zh-CN" altLang="en-US" dirty="0"/>
          </a:p>
        </p:txBody>
      </p:sp>
      <p:pic>
        <p:nvPicPr>
          <p:cNvPr id="20" name="图片 19">
            <a:extLst>
              <a:ext uri="{FF2B5EF4-FFF2-40B4-BE49-F238E27FC236}">
                <a16:creationId xmlns:a16="http://schemas.microsoft.com/office/drawing/2014/main" id="{1681ED48-5A53-48A6-8842-42CBFF56850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89300" y="3745547"/>
            <a:ext cx="514469" cy="514469"/>
          </a:xfrm>
          <a:prstGeom prst="rect">
            <a:avLst/>
          </a:prstGeom>
        </p:spPr>
      </p:pic>
      <p:sp>
        <p:nvSpPr>
          <p:cNvPr id="24" name="文本框 23">
            <a:extLst>
              <a:ext uri="{FF2B5EF4-FFF2-40B4-BE49-F238E27FC236}">
                <a16:creationId xmlns:a16="http://schemas.microsoft.com/office/drawing/2014/main" id="{2066C3BB-255F-4F8A-B57B-9523EA3F1FCD}"/>
              </a:ext>
            </a:extLst>
          </p:cNvPr>
          <p:cNvSpPr txBox="1"/>
          <p:nvPr/>
        </p:nvSpPr>
        <p:spPr>
          <a:xfrm>
            <a:off x="4755940" y="5583194"/>
            <a:ext cx="838271" cy="369332"/>
          </a:xfrm>
          <a:prstGeom prst="rect">
            <a:avLst/>
          </a:prstGeom>
          <a:noFill/>
        </p:spPr>
        <p:txBody>
          <a:bodyPr vert="horz" wrap="square" rtlCol="0">
            <a:spAutoFit/>
          </a:bodyPr>
          <a:lstStyle/>
          <a:p>
            <a:r>
              <a:rPr lang="en-US" altLang="zh-CN" dirty="0">
                <a:latin typeface="黑体" panose="02010609060101010101" pitchFamily="49" charset="-122"/>
                <a:ea typeface="黑体" panose="02010609060101010101" pitchFamily="49" charset="-122"/>
              </a:rPr>
              <a:t>……</a:t>
            </a:r>
            <a:endParaRPr lang="zh-CN" altLang="en-US" dirty="0">
              <a:latin typeface="黑体" panose="02010609060101010101" pitchFamily="49" charset="-122"/>
              <a:ea typeface="黑体" panose="02010609060101010101" pitchFamily="49" charset="-122"/>
            </a:endParaRPr>
          </a:p>
        </p:txBody>
      </p:sp>
      <p:sp>
        <p:nvSpPr>
          <p:cNvPr id="9" name="矩形 8">
            <a:extLst>
              <a:ext uri="{FF2B5EF4-FFF2-40B4-BE49-F238E27FC236}">
                <a16:creationId xmlns:a16="http://schemas.microsoft.com/office/drawing/2014/main" id="{E0A5294F-8FAF-449A-8004-58616BE6AB85}"/>
              </a:ext>
            </a:extLst>
          </p:cNvPr>
          <p:cNvSpPr/>
          <p:nvPr/>
        </p:nvSpPr>
        <p:spPr>
          <a:xfrm>
            <a:off x="529563" y="4243791"/>
            <a:ext cx="992579"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边缘云</a:t>
            </a:r>
            <a:r>
              <a:rPr lang="en-US" altLang="zh-CN" dirty="0">
                <a:latin typeface="黑体" panose="02010609060101010101" pitchFamily="49" charset="-122"/>
                <a:ea typeface="黑体" panose="02010609060101010101" pitchFamily="49" charset="-122"/>
              </a:rPr>
              <a:t>1</a:t>
            </a:r>
            <a:endParaRPr lang="zh-CN" altLang="en-US" dirty="0"/>
          </a:p>
        </p:txBody>
      </p:sp>
      <p:pic>
        <p:nvPicPr>
          <p:cNvPr id="26" name="图片 25">
            <a:extLst>
              <a:ext uri="{FF2B5EF4-FFF2-40B4-BE49-F238E27FC236}">
                <a16:creationId xmlns:a16="http://schemas.microsoft.com/office/drawing/2014/main" id="{7383E13E-B2B2-4D00-9B26-98A131F52F7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69158" y="2242394"/>
            <a:ext cx="236862" cy="213854"/>
          </a:xfrm>
          <a:prstGeom prst="rect">
            <a:avLst/>
          </a:prstGeom>
        </p:spPr>
      </p:pic>
      <p:pic>
        <p:nvPicPr>
          <p:cNvPr id="27" name="图片 26">
            <a:extLst>
              <a:ext uri="{FF2B5EF4-FFF2-40B4-BE49-F238E27FC236}">
                <a16:creationId xmlns:a16="http://schemas.microsoft.com/office/drawing/2014/main" id="{4FCFBBA2-AB0A-4381-ACAC-D662F4C5A2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052688" y="2160078"/>
            <a:ext cx="380874" cy="391663"/>
          </a:xfrm>
          <a:prstGeom prst="rect">
            <a:avLst/>
          </a:prstGeom>
        </p:spPr>
      </p:pic>
      <p:pic>
        <p:nvPicPr>
          <p:cNvPr id="28" name="图片 27">
            <a:extLst>
              <a:ext uri="{FF2B5EF4-FFF2-40B4-BE49-F238E27FC236}">
                <a16:creationId xmlns:a16="http://schemas.microsoft.com/office/drawing/2014/main" id="{E1D27E9B-67D4-4BA3-960C-30DF6557AE5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834022" y="2231581"/>
            <a:ext cx="323457" cy="248658"/>
          </a:xfrm>
          <a:prstGeom prst="rect">
            <a:avLst/>
          </a:prstGeom>
        </p:spPr>
      </p:pic>
      <p:pic>
        <p:nvPicPr>
          <p:cNvPr id="29" name="图片 28">
            <a:extLst>
              <a:ext uri="{FF2B5EF4-FFF2-40B4-BE49-F238E27FC236}">
                <a16:creationId xmlns:a16="http://schemas.microsoft.com/office/drawing/2014/main" id="{73ED30A9-208A-4D9F-A64F-78BC70D6FFE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329627" y="2218022"/>
            <a:ext cx="321121" cy="243381"/>
          </a:xfrm>
          <a:prstGeom prst="rect">
            <a:avLst/>
          </a:prstGeom>
        </p:spPr>
      </p:pic>
      <p:sp>
        <p:nvSpPr>
          <p:cNvPr id="10" name="矩形 9">
            <a:extLst>
              <a:ext uri="{FF2B5EF4-FFF2-40B4-BE49-F238E27FC236}">
                <a16:creationId xmlns:a16="http://schemas.microsoft.com/office/drawing/2014/main" id="{50680E0A-E0C5-4BF9-AE52-1D51C42263D2}"/>
              </a:ext>
            </a:extLst>
          </p:cNvPr>
          <p:cNvSpPr/>
          <p:nvPr/>
        </p:nvSpPr>
        <p:spPr>
          <a:xfrm>
            <a:off x="2432227" y="1862249"/>
            <a:ext cx="4647426" cy="369332"/>
          </a:xfrm>
          <a:prstGeom prst="rect">
            <a:avLst/>
          </a:prstGeom>
        </p:spPr>
        <p:txBody>
          <a:bodyPr wrap="none">
            <a:spAutoFit/>
          </a:bodyPr>
          <a:lstStyle/>
          <a:p>
            <a:r>
              <a:rPr lang="en-US" altLang="zh-CN" dirty="0">
                <a:latin typeface="黑体" panose="02010609060101010101" pitchFamily="49" charset="-122"/>
                <a:ea typeface="黑体" panose="02010609060101010101" pitchFamily="49" charset="-122"/>
              </a:rPr>
              <a:t>&lt;l</a:t>
            </a:r>
            <a:r>
              <a:rPr lang="en-US" altLang="zh-CN" baseline="-25000" dirty="0">
                <a:latin typeface="黑体" panose="02010609060101010101" pitchFamily="49" charset="-122"/>
                <a:ea typeface="黑体" panose="02010609060101010101" pitchFamily="49" charset="-122"/>
              </a:rPr>
              <a:t>1</a:t>
            </a:r>
            <a:r>
              <a:rPr lang="en-US" altLang="zh-CN" dirty="0">
                <a:latin typeface="黑体" panose="02010609060101010101" pitchFamily="49" charset="-122"/>
                <a:ea typeface="黑体" panose="02010609060101010101" pitchFamily="49" charset="-122"/>
              </a:rPr>
              <a:t>,n1&gt;</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 &lt;l</a:t>
            </a:r>
            <a:r>
              <a:rPr lang="en-US" altLang="zh-CN" baseline="-25000" dirty="0">
                <a:latin typeface="黑体" panose="02010609060101010101" pitchFamily="49" charset="-122"/>
                <a:ea typeface="黑体" panose="02010609060101010101" pitchFamily="49" charset="-122"/>
              </a:rPr>
              <a:t>2</a:t>
            </a:r>
            <a:r>
              <a:rPr lang="en-US" altLang="zh-CN" dirty="0">
                <a:latin typeface="黑体" panose="02010609060101010101" pitchFamily="49" charset="-122"/>
                <a:ea typeface="黑体" panose="02010609060101010101" pitchFamily="49" charset="-122"/>
              </a:rPr>
              <a:t>,n1&gt;</a:t>
            </a:r>
            <a:r>
              <a:rPr lang="zh-CN" altLang="en-US" dirty="0">
                <a:latin typeface="黑体" panose="02010609060101010101" pitchFamily="49" charset="-122"/>
                <a:ea typeface="黑体" panose="02010609060101010101" pitchFamily="49" charset="-122"/>
              </a:rPr>
              <a:t> 、</a:t>
            </a:r>
            <a:r>
              <a:rPr lang="en-US" altLang="zh-CN" dirty="0">
                <a:latin typeface="黑体" panose="02010609060101010101" pitchFamily="49" charset="-122"/>
                <a:ea typeface="黑体" panose="02010609060101010101" pitchFamily="49" charset="-122"/>
              </a:rPr>
              <a:t> &lt;l</a:t>
            </a:r>
            <a:r>
              <a:rPr lang="en-US" altLang="zh-CN" baseline="-25000" dirty="0">
                <a:latin typeface="黑体" panose="02010609060101010101" pitchFamily="49" charset="-122"/>
                <a:ea typeface="黑体" panose="02010609060101010101" pitchFamily="49" charset="-122"/>
              </a:rPr>
              <a:t>3</a:t>
            </a:r>
            <a:r>
              <a:rPr lang="en-US" altLang="zh-CN" dirty="0">
                <a:latin typeface="黑体" panose="02010609060101010101" pitchFamily="49" charset="-122"/>
                <a:ea typeface="黑体" panose="02010609060101010101" pitchFamily="49" charset="-122"/>
              </a:rPr>
              <a:t>,n1&gt;</a:t>
            </a:r>
            <a:r>
              <a:rPr lang="zh-CN" altLang="en-US" dirty="0">
                <a:latin typeface="黑体" panose="02010609060101010101" pitchFamily="49" charset="-122"/>
                <a:ea typeface="黑体" panose="02010609060101010101" pitchFamily="49" charset="-122"/>
              </a:rPr>
              <a:t> 、</a:t>
            </a:r>
            <a:r>
              <a:rPr lang="en-US" altLang="zh-CN" dirty="0">
                <a:latin typeface="黑体" panose="02010609060101010101" pitchFamily="49" charset="-122"/>
                <a:ea typeface="黑体" panose="02010609060101010101" pitchFamily="49" charset="-122"/>
              </a:rPr>
              <a:t> &lt;l</a:t>
            </a:r>
            <a:r>
              <a:rPr lang="en-US" altLang="zh-CN" baseline="-25000" dirty="0">
                <a:latin typeface="黑体" panose="02010609060101010101" pitchFamily="49" charset="-122"/>
                <a:ea typeface="黑体" panose="02010609060101010101" pitchFamily="49" charset="-122"/>
              </a:rPr>
              <a:t>4</a:t>
            </a:r>
            <a:r>
              <a:rPr lang="en-US" altLang="zh-CN" dirty="0">
                <a:latin typeface="黑体" panose="02010609060101010101" pitchFamily="49" charset="-122"/>
                <a:ea typeface="黑体" panose="02010609060101010101" pitchFamily="49" charset="-122"/>
              </a:rPr>
              <a:t>,n1&gt;</a:t>
            </a:r>
            <a:r>
              <a:rPr lang="zh-CN" altLang="en-US" dirty="0">
                <a:latin typeface="黑体" panose="02010609060101010101" pitchFamily="49" charset="-122"/>
                <a:ea typeface="黑体" panose="02010609060101010101" pitchFamily="49" charset="-122"/>
              </a:rPr>
              <a:t> </a:t>
            </a:r>
            <a:endParaRPr lang="zh-CN" altLang="en-US" dirty="0"/>
          </a:p>
        </p:txBody>
      </p:sp>
      <p:pic>
        <p:nvPicPr>
          <p:cNvPr id="30" name="图片 29">
            <a:extLst>
              <a:ext uri="{FF2B5EF4-FFF2-40B4-BE49-F238E27FC236}">
                <a16:creationId xmlns:a16="http://schemas.microsoft.com/office/drawing/2014/main" id="{E7F1B4A1-9878-457D-BE5D-888D3679471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021982" y="3729322"/>
            <a:ext cx="514469" cy="514469"/>
          </a:xfrm>
          <a:prstGeom prst="rect">
            <a:avLst/>
          </a:prstGeom>
        </p:spPr>
      </p:pic>
      <p:pic>
        <p:nvPicPr>
          <p:cNvPr id="31" name="图片 30">
            <a:extLst>
              <a:ext uri="{FF2B5EF4-FFF2-40B4-BE49-F238E27FC236}">
                <a16:creationId xmlns:a16="http://schemas.microsoft.com/office/drawing/2014/main" id="{2A091623-F1CF-4BCB-8940-96A3963A2B3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460054" y="3727261"/>
            <a:ext cx="514469" cy="514469"/>
          </a:xfrm>
          <a:prstGeom prst="rect">
            <a:avLst/>
          </a:prstGeom>
        </p:spPr>
      </p:pic>
      <p:sp>
        <p:nvSpPr>
          <p:cNvPr id="11" name="对话气泡: 圆角矩形 10">
            <a:extLst>
              <a:ext uri="{FF2B5EF4-FFF2-40B4-BE49-F238E27FC236}">
                <a16:creationId xmlns:a16="http://schemas.microsoft.com/office/drawing/2014/main" id="{303623FE-BD72-4C8C-9ACD-40C394594F38}"/>
              </a:ext>
            </a:extLst>
          </p:cNvPr>
          <p:cNvSpPr/>
          <p:nvPr/>
        </p:nvSpPr>
        <p:spPr>
          <a:xfrm>
            <a:off x="178990" y="3152047"/>
            <a:ext cx="1535088" cy="369332"/>
          </a:xfrm>
          <a:prstGeom prst="wedgeRoundRectCallout">
            <a:avLst>
              <a:gd name="adj1" fmla="val 5997"/>
              <a:gd name="adj2" fmla="val 9099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黑体" panose="02010609060101010101" pitchFamily="49" charset="-122"/>
                <a:ea typeface="黑体" panose="02010609060101010101" pitchFamily="49" charset="-122"/>
              </a:rPr>
              <a:t>存储容量：</a:t>
            </a:r>
            <a:r>
              <a:rPr lang="en-US" altLang="zh-CN" dirty="0">
                <a:solidFill>
                  <a:schemeClr val="tx1"/>
                </a:solidFill>
                <a:latin typeface="黑体" panose="02010609060101010101" pitchFamily="49" charset="-122"/>
                <a:ea typeface="黑体" panose="02010609060101010101" pitchFamily="49" charset="-122"/>
              </a:rPr>
              <a:t>3</a:t>
            </a:r>
            <a:endParaRPr lang="zh-CN" altLang="en-US" dirty="0">
              <a:solidFill>
                <a:schemeClr val="tx1"/>
              </a:solidFill>
              <a:latin typeface="黑体" panose="02010609060101010101" pitchFamily="49" charset="-122"/>
              <a:ea typeface="黑体" panose="02010609060101010101" pitchFamily="49" charset="-122"/>
            </a:endParaRPr>
          </a:p>
        </p:txBody>
      </p:sp>
      <p:pic>
        <p:nvPicPr>
          <p:cNvPr id="34" name="图片 33">
            <a:extLst>
              <a:ext uri="{FF2B5EF4-FFF2-40B4-BE49-F238E27FC236}">
                <a16:creationId xmlns:a16="http://schemas.microsoft.com/office/drawing/2014/main" id="{CB26D584-DBBF-4723-80AA-614602736BD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3247" y="3137492"/>
            <a:ext cx="838271" cy="398442"/>
          </a:xfrm>
          <a:prstGeom prst="rect">
            <a:avLst/>
          </a:prstGeom>
        </p:spPr>
      </p:pic>
      <p:pic>
        <p:nvPicPr>
          <p:cNvPr id="35" name="图片 34">
            <a:extLst>
              <a:ext uri="{FF2B5EF4-FFF2-40B4-BE49-F238E27FC236}">
                <a16:creationId xmlns:a16="http://schemas.microsoft.com/office/drawing/2014/main" id="{B5811831-36F9-4321-B21C-E618067C7E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3246" y="3604338"/>
            <a:ext cx="838271" cy="398442"/>
          </a:xfrm>
          <a:prstGeom prst="rect">
            <a:avLst/>
          </a:prstGeom>
        </p:spPr>
      </p:pic>
      <p:pic>
        <p:nvPicPr>
          <p:cNvPr id="36" name="图片 35">
            <a:extLst>
              <a:ext uri="{FF2B5EF4-FFF2-40B4-BE49-F238E27FC236}">
                <a16:creationId xmlns:a16="http://schemas.microsoft.com/office/drawing/2014/main" id="{56DC75EC-6CF0-4E89-8FF6-C83AC6A7D80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3246" y="4111760"/>
            <a:ext cx="838271" cy="398442"/>
          </a:xfrm>
          <a:prstGeom prst="rect">
            <a:avLst/>
          </a:prstGeom>
        </p:spPr>
      </p:pic>
      <p:pic>
        <p:nvPicPr>
          <p:cNvPr id="37" name="图片 36">
            <a:extLst>
              <a:ext uri="{FF2B5EF4-FFF2-40B4-BE49-F238E27FC236}">
                <a16:creationId xmlns:a16="http://schemas.microsoft.com/office/drawing/2014/main" id="{C3916CA3-D72C-45EA-BD06-5E52CA06C11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63246" y="4613123"/>
            <a:ext cx="838271" cy="398442"/>
          </a:xfrm>
          <a:prstGeom prst="rect">
            <a:avLst/>
          </a:prstGeom>
        </p:spPr>
      </p:pic>
      <p:pic>
        <p:nvPicPr>
          <p:cNvPr id="38" name="图片 37">
            <a:extLst>
              <a:ext uri="{FF2B5EF4-FFF2-40B4-BE49-F238E27FC236}">
                <a16:creationId xmlns:a16="http://schemas.microsoft.com/office/drawing/2014/main" id="{EF1E93EB-4319-4DA4-9C99-CF24F49C11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15885" y="3378503"/>
            <a:ext cx="838271" cy="398442"/>
          </a:xfrm>
          <a:prstGeom prst="rect">
            <a:avLst/>
          </a:prstGeom>
        </p:spPr>
      </p:pic>
      <p:cxnSp>
        <p:nvCxnSpPr>
          <p:cNvPr id="43" name="直接箭头连接符 42">
            <a:extLst>
              <a:ext uri="{FF2B5EF4-FFF2-40B4-BE49-F238E27FC236}">
                <a16:creationId xmlns:a16="http://schemas.microsoft.com/office/drawing/2014/main" id="{3B1187AD-3E8B-4AFF-BFF3-B85739C238AB}"/>
              </a:ext>
            </a:extLst>
          </p:cNvPr>
          <p:cNvCxnSpPr>
            <a:stCxn id="20" idx="3"/>
            <a:endCxn id="34" idx="1"/>
          </p:cNvCxnSpPr>
          <p:nvPr/>
        </p:nvCxnSpPr>
        <p:spPr>
          <a:xfrm flipV="1">
            <a:off x="1203769" y="3336713"/>
            <a:ext cx="1359478" cy="66606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45A584FA-6616-4DF4-88FE-8DA18EDCB86A}"/>
              </a:ext>
            </a:extLst>
          </p:cNvPr>
          <p:cNvCxnSpPr>
            <a:cxnSpLocks/>
            <a:stCxn id="20" idx="3"/>
            <a:endCxn id="35" idx="1"/>
          </p:cNvCxnSpPr>
          <p:nvPr/>
        </p:nvCxnSpPr>
        <p:spPr>
          <a:xfrm flipV="1">
            <a:off x="1203769" y="3803559"/>
            <a:ext cx="1359477" cy="19922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E881B150-EA7B-4D70-9724-CA238D6CFF9B}"/>
              </a:ext>
            </a:extLst>
          </p:cNvPr>
          <p:cNvCxnSpPr>
            <a:cxnSpLocks/>
            <a:stCxn id="20" idx="3"/>
            <a:endCxn id="36" idx="1"/>
          </p:cNvCxnSpPr>
          <p:nvPr/>
        </p:nvCxnSpPr>
        <p:spPr>
          <a:xfrm>
            <a:off x="1203769" y="4002782"/>
            <a:ext cx="1359477" cy="30819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0" name="直接箭头连接符 49">
            <a:extLst>
              <a:ext uri="{FF2B5EF4-FFF2-40B4-BE49-F238E27FC236}">
                <a16:creationId xmlns:a16="http://schemas.microsoft.com/office/drawing/2014/main" id="{A1ECED76-F9FF-4CEB-9D6F-003FB4DBF961}"/>
              </a:ext>
            </a:extLst>
          </p:cNvPr>
          <p:cNvCxnSpPr>
            <a:cxnSpLocks/>
            <a:stCxn id="20" idx="3"/>
            <a:endCxn id="37" idx="1"/>
          </p:cNvCxnSpPr>
          <p:nvPr/>
        </p:nvCxnSpPr>
        <p:spPr>
          <a:xfrm>
            <a:off x="1203769" y="4002782"/>
            <a:ext cx="1359477" cy="80956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3" name="直接箭头连接符 52">
            <a:extLst>
              <a:ext uri="{FF2B5EF4-FFF2-40B4-BE49-F238E27FC236}">
                <a16:creationId xmlns:a16="http://schemas.microsoft.com/office/drawing/2014/main" id="{DF968EFC-0DB3-4098-BCC7-EDF2E84021BC}"/>
              </a:ext>
            </a:extLst>
          </p:cNvPr>
          <p:cNvCxnSpPr>
            <a:cxnSpLocks/>
            <a:stCxn id="35" idx="3"/>
            <a:endCxn id="30" idx="1"/>
          </p:cNvCxnSpPr>
          <p:nvPr/>
        </p:nvCxnSpPr>
        <p:spPr>
          <a:xfrm>
            <a:off x="3401517" y="3803559"/>
            <a:ext cx="620465" cy="182998"/>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56" name="图片 55">
            <a:extLst>
              <a:ext uri="{FF2B5EF4-FFF2-40B4-BE49-F238E27FC236}">
                <a16:creationId xmlns:a16="http://schemas.microsoft.com/office/drawing/2014/main" id="{F65B610D-69E4-41EF-BCAC-C439D3E5D07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65077" y="3363361"/>
            <a:ext cx="236862" cy="213854"/>
          </a:xfrm>
          <a:prstGeom prst="rect">
            <a:avLst/>
          </a:prstGeom>
        </p:spPr>
      </p:pic>
      <p:sp>
        <p:nvSpPr>
          <p:cNvPr id="60" name="文本框 59">
            <a:extLst>
              <a:ext uri="{FF2B5EF4-FFF2-40B4-BE49-F238E27FC236}">
                <a16:creationId xmlns:a16="http://schemas.microsoft.com/office/drawing/2014/main" id="{22BE2865-F59C-4A4F-B6F5-AFB653A8EA04}"/>
              </a:ext>
            </a:extLst>
          </p:cNvPr>
          <p:cNvSpPr txBox="1"/>
          <p:nvPr/>
        </p:nvSpPr>
        <p:spPr>
          <a:xfrm>
            <a:off x="3327305" y="4093420"/>
            <a:ext cx="877232" cy="369332"/>
          </a:xfrm>
          <a:prstGeom prst="rect">
            <a:avLst/>
          </a:prstGeom>
          <a:noFill/>
        </p:spPr>
        <p:txBody>
          <a:bodyPr wrap="square" rtlCol="0">
            <a:spAutoFit/>
          </a:bodyPr>
          <a:lstStyle/>
          <a:p>
            <a:r>
              <a:rPr lang="en-US" altLang="zh-CN" dirty="0">
                <a:latin typeface="黑体" panose="02010609060101010101" pitchFamily="49" charset="-122"/>
                <a:ea typeface="黑体" panose="02010609060101010101" pitchFamily="49" charset="-122"/>
              </a:rPr>
              <a:t>4</a:t>
            </a:r>
            <a:endParaRPr lang="zh-CN" altLang="en-US" dirty="0">
              <a:latin typeface="黑体" panose="02010609060101010101" pitchFamily="49" charset="-122"/>
              <a:ea typeface="黑体" panose="02010609060101010101" pitchFamily="49" charset="-122"/>
            </a:endParaRPr>
          </a:p>
        </p:txBody>
      </p:sp>
      <p:sp>
        <p:nvSpPr>
          <p:cNvPr id="61" name="矩形 60">
            <a:extLst>
              <a:ext uri="{FF2B5EF4-FFF2-40B4-BE49-F238E27FC236}">
                <a16:creationId xmlns:a16="http://schemas.microsoft.com/office/drawing/2014/main" id="{7976F634-6DD7-4DC7-B545-7FB395946231}"/>
              </a:ext>
            </a:extLst>
          </p:cNvPr>
          <p:cNvSpPr/>
          <p:nvPr/>
        </p:nvSpPr>
        <p:spPr>
          <a:xfrm>
            <a:off x="3310176" y="3043641"/>
            <a:ext cx="300082" cy="369332"/>
          </a:xfrm>
          <a:prstGeom prst="rect">
            <a:avLst/>
          </a:prstGeom>
        </p:spPr>
        <p:txBody>
          <a:bodyPr wrap="none">
            <a:spAutoFit/>
          </a:bodyPr>
          <a:lstStyle/>
          <a:p>
            <a:r>
              <a:rPr lang="en-US" altLang="zh-CN" dirty="0">
                <a:latin typeface="黑体" panose="02010609060101010101" pitchFamily="49" charset="-122"/>
                <a:ea typeface="黑体" panose="02010609060101010101" pitchFamily="49" charset="-122"/>
              </a:rPr>
              <a:t>2</a:t>
            </a:r>
            <a:endParaRPr lang="zh-CN" altLang="en-US" dirty="0"/>
          </a:p>
        </p:txBody>
      </p:sp>
      <p:sp>
        <p:nvSpPr>
          <p:cNvPr id="62" name="矩形 61">
            <a:extLst>
              <a:ext uri="{FF2B5EF4-FFF2-40B4-BE49-F238E27FC236}">
                <a16:creationId xmlns:a16="http://schemas.microsoft.com/office/drawing/2014/main" id="{A5B20D62-7BB7-4104-8B6A-C320DD7891CD}"/>
              </a:ext>
            </a:extLst>
          </p:cNvPr>
          <p:cNvSpPr/>
          <p:nvPr/>
        </p:nvSpPr>
        <p:spPr>
          <a:xfrm>
            <a:off x="3332199" y="3456463"/>
            <a:ext cx="300082" cy="369332"/>
          </a:xfrm>
          <a:prstGeom prst="rect">
            <a:avLst/>
          </a:prstGeom>
        </p:spPr>
        <p:txBody>
          <a:bodyPr wrap="none">
            <a:spAutoFit/>
          </a:bodyPr>
          <a:lstStyle/>
          <a:p>
            <a:r>
              <a:rPr lang="en-US" altLang="zh-CN" dirty="0">
                <a:latin typeface="黑体" panose="02010609060101010101" pitchFamily="49" charset="-122"/>
                <a:ea typeface="黑体" panose="02010609060101010101" pitchFamily="49" charset="-122"/>
              </a:rPr>
              <a:t>5</a:t>
            </a:r>
            <a:endParaRPr lang="zh-CN" altLang="en-US" dirty="0"/>
          </a:p>
        </p:txBody>
      </p:sp>
      <p:sp>
        <p:nvSpPr>
          <p:cNvPr id="63" name="矩形 62">
            <a:extLst>
              <a:ext uri="{FF2B5EF4-FFF2-40B4-BE49-F238E27FC236}">
                <a16:creationId xmlns:a16="http://schemas.microsoft.com/office/drawing/2014/main" id="{15CDD487-A711-443C-AA9D-FB7D44D8C8D7}"/>
              </a:ext>
            </a:extLst>
          </p:cNvPr>
          <p:cNvSpPr/>
          <p:nvPr/>
        </p:nvSpPr>
        <p:spPr>
          <a:xfrm>
            <a:off x="3341291" y="4650716"/>
            <a:ext cx="300082" cy="369332"/>
          </a:xfrm>
          <a:prstGeom prst="rect">
            <a:avLst/>
          </a:prstGeom>
        </p:spPr>
        <p:txBody>
          <a:bodyPr wrap="none">
            <a:spAutoFit/>
          </a:bodyPr>
          <a:lstStyle/>
          <a:p>
            <a:r>
              <a:rPr lang="en-US" altLang="zh-CN" dirty="0">
                <a:latin typeface="黑体" panose="02010609060101010101" pitchFamily="49" charset="-122"/>
                <a:ea typeface="黑体" panose="02010609060101010101" pitchFamily="49" charset="-122"/>
              </a:rPr>
              <a:t>3</a:t>
            </a:r>
            <a:endParaRPr lang="zh-CN" altLang="en-US" dirty="0"/>
          </a:p>
        </p:txBody>
      </p:sp>
      <p:pic>
        <p:nvPicPr>
          <p:cNvPr id="64" name="图片 63">
            <a:extLst>
              <a:ext uri="{FF2B5EF4-FFF2-40B4-BE49-F238E27FC236}">
                <a16:creationId xmlns:a16="http://schemas.microsoft.com/office/drawing/2014/main" id="{1ECD1758-F94E-4465-82EA-503C89B5C19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22367" y="4267010"/>
            <a:ext cx="323457" cy="248658"/>
          </a:xfrm>
          <a:prstGeom prst="rect">
            <a:avLst/>
          </a:prstGeom>
        </p:spPr>
      </p:pic>
      <p:pic>
        <p:nvPicPr>
          <p:cNvPr id="66" name="图片 65">
            <a:extLst>
              <a:ext uri="{FF2B5EF4-FFF2-40B4-BE49-F238E27FC236}">
                <a16:creationId xmlns:a16="http://schemas.microsoft.com/office/drawing/2014/main" id="{AC09DE01-0033-4EE3-9EC2-8F7E75AAFCC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427918" y="3727261"/>
            <a:ext cx="514469" cy="514469"/>
          </a:xfrm>
          <a:prstGeom prst="rect">
            <a:avLst/>
          </a:prstGeom>
        </p:spPr>
      </p:pic>
      <p:cxnSp>
        <p:nvCxnSpPr>
          <p:cNvPr id="67" name="直接箭头连接符 66">
            <a:extLst>
              <a:ext uri="{FF2B5EF4-FFF2-40B4-BE49-F238E27FC236}">
                <a16:creationId xmlns:a16="http://schemas.microsoft.com/office/drawing/2014/main" id="{866DDDC7-1610-4BC5-8FA2-242A0989EFE9}"/>
              </a:ext>
            </a:extLst>
          </p:cNvPr>
          <p:cNvCxnSpPr>
            <a:cxnSpLocks/>
            <a:stCxn id="30" idx="3"/>
            <a:endCxn id="38" idx="1"/>
          </p:cNvCxnSpPr>
          <p:nvPr/>
        </p:nvCxnSpPr>
        <p:spPr>
          <a:xfrm flipV="1">
            <a:off x="4536451" y="3577724"/>
            <a:ext cx="679434" cy="40883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a:extLst>
              <a:ext uri="{FF2B5EF4-FFF2-40B4-BE49-F238E27FC236}">
                <a16:creationId xmlns:a16="http://schemas.microsoft.com/office/drawing/2014/main" id="{2DE54A6C-40FF-4064-91B3-769DC1414B5F}"/>
              </a:ext>
            </a:extLst>
          </p:cNvPr>
          <p:cNvCxnSpPr>
            <a:cxnSpLocks/>
            <a:stCxn id="30" idx="3"/>
            <a:endCxn id="39" idx="1"/>
          </p:cNvCxnSpPr>
          <p:nvPr/>
        </p:nvCxnSpPr>
        <p:spPr>
          <a:xfrm>
            <a:off x="4536451" y="3986557"/>
            <a:ext cx="679433" cy="58013"/>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73" name="直接箭头连接符 72">
            <a:extLst>
              <a:ext uri="{FF2B5EF4-FFF2-40B4-BE49-F238E27FC236}">
                <a16:creationId xmlns:a16="http://schemas.microsoft.com/office/drawing/2014/main" id="{42CC9931-BBA3-462A-83E1-E255A1F7C1BA}"/>
              </a:ext>
            </a:extLst>
          </p:cNvPr>
          <p:cNvCxnSpPr>
            <a:cxnSpLocks/>
            <a:stCxn id="30" idx="3"/>
            <a:endCxn id="40" idx="1"/>
          </p:cNvCxnSpPr>
          <p:nvPr/>
        </p:nvCxnSpPr>
        <p:spPr>
          <a:xfrm>
            <a:off x="4536451" y="3986557"/>
            <a:ext cx="679433" cy="565435"/>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76" name="图片 75">
            <a:extLst>
              <a:ext uri="{FF2B5EF4-FFF2-40B4-BE49-F238E27FC236}">
                <a16:creationId xmlns:a16="http://schemas.microsoft.com/office/drawing/2014/main" id="{4981A332-62C7-4AAD-A312-FAF71E8203D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69072" y="3456637"/>
            <a:ext cx="236862" cy="213854"/>
          </a:xfrm>
          <a:prstGeom prst="rect">
            <a:avLst/>
          </a:prstGeom>
        </p:spPr>
      </p:pic>
      <p:sp>
        <p:nvSpPr>
          <p:cNvPr id="79" name="矩形 78">
            <a:extLst>
              <a:ext uri="{FF2B5EF4-FFF2-40B4-BE49-F238E27FC236}">
                <a16:creationId xmlns:a16="http://schemas.microsoft.com/office/drawing/2014/main" id="{F25543E7-8B9B-457A-A167-7A7F00CAB276}"/>
              </a:ext>
            </a:extLst>
          </p:cNvPr>
          <p:cNvSpPr/>
          <p:nvPr/>
        </p:nvSpPr>
        <p:spPr>
          <a:xfrm>
            <a:off x="5972644" y="4380851"/>
            <a:ext cx="300082" cy="369332"/>
          </a:xfrm>
          <a:prstGeom prst="rect">
            <a:avLst/>
          </a:prstGeom>
        </p:spPr>
        <p:txBody>
          <a:bodyPr wrap="none">
            <a:spAutoFit/>
          </a:bodyPr>
          <a:lstStyle/>
          <a:p>
            <a:r>
              <a:rPr lang="en-US" altLang="zh-CN" dirty="0">
                <a:latin typeface="黑体" panose="02010609060101010101" pitchFamily="49" charset="-122"/>
                <a:ea typeface="黑体" panose="02010609060101010101" pitchFamily="49" charset="-122"/>
              </a:rPr>
              <a:t>7</a:t>
            </a:r>
            <a:endParaRPr lang="zh-CN" altLang="en-US" dirty="0"/>
          </a:p>
        </p:txBody>
      </p:sp>
      <p:sp>
        <p:nvSpPr>
          <p:cNvPr id="80" name="矩形 79">
            <a:extLst>
              <a:ext uri="{FF2B5EF4-FFF2-40B4-BE49-F238E27FC236}">
                <a16:creationId xmlns:a16="http://schemas.microsoft.com/office/drawing/2014/main" id="{4E69E145-83CC-4F2F-83CB-2C20C2DF7699}"/>
              </a:ext>
            </a:extLst>
          </p:cNvPr>
          <p:cNvSpPr/>
          <p:nvPr/>
        </p:nvSpPr>
        <p:spPr>
          <a:xfrm>
            <a:off x="5956344" y="3830897"/>
            <a:ext cx="300082" cy="369332"/>
          </a:xfrm>
          <a:prstGeom prst="rect">
            <a:avLst/>
          </a:prstGeom>
        </p:spPr>
        <p:txBody>
          <a:bodyPr wrap="none">
            <a:spAutoFit/>
          </a:bodyPr>
          <a:lstStyle/>
          <a:p>
            <a:r>
              <a:rPr lang="en-US" altLang="zh-CN" dirty="0">
                <a:latin typeface="黑体" panose="02010609060101010101" pitchFamily="49" charset="-122"/>
                <a:ea typeface="黑体" panose="02010609060101010101" pitchFamily="49" charset="-122"/>
              </a:rPr>
              <a:t>6</a:t>
            </a:r>
            <a:endParaRPr lang="zh-CN" altLang="en-US" dirty="0"/>
          </a:p>
        </p:txBody>
      </p:sp>
      <p:sp>
        <p:nvSpPr>
          <p:cNvPr id="81" name="矩形 80">
            <a:extLst>
              <a:ext uri="{FF2B5EF4-FFF2-40B4-BE49-F238E27FC236}">
                <a16:creationId xmlns:a16="http://schemas.microsoft.com/office/drawing/2014/main" id="{F71B3F39-5B13-4255-899A-11139EBB410E}"/>
              </a:ext>
            </a:extLst>
          </p:cNvPr>
          <p:cNvSpPr/>
          <p:nvPr/>
        </p:nvSpPr>
        <p:spPr>
          <a:xfrm>
            <a:off x="5945906" y="3277437"/>
            <a:ext cx="300082" cy="369332"/>
          </a:xfrm>
          <a:prstGeom prst="rect">
            <a:avLst/>
          </a:prstGeom>
        </p:spPr>
        <p:txBody>
          <a:bodyPr wrap="none">
            <a:spAutoFit/>
          </a:bodyPr>
          <a:lstStyle/>
          <a:p>
            <a:r>
              <a:rPr lang="en-US" altLang="zh-CN" dirty="0">
                <a:latin typeface="黑体" panose="02010609060101010101" pitchFamily="49" charset="-122"/>
                <a:ea typeface="黑体" panose="02010609060101010101" pitchFamily="49" charset="-122"/>
              </a:rPr>
              <a:t>8</a:t>
            </a:r>
            <a:endParaRPr lang="zh-CN" altLang="en-US" dirty="0"/>
          </a:p>
        </p:txBody>
      </p:sp>
      <p:cxnSp>
        <p:nvCxnSpPr>
          <p:cNvPr id="82" name="直接箭头连接符 81">
            <a:extLst>
              <a:ext uri="{FF2B5EF4-FFF2-40B4-BE49-F238E27FC236}">
                <a16:creationId xmlns:a16="http://schemas.microsoft.com/office/drawing/2014/main" id="{12EE6C04-A9AD-40FB-BEFC-7CC05D410695}"/>
              </a:ext>
            </a:extLst>
          </p:cNvPr>
          <p:cNvCxnSpPr>
            <a:cxnSpLocks/>
            <a:stCxn id="38" idx="3"/>
            <a:endCxn id="66" idx="1"/>
          </p:cNvCxnSpPr>
          <p:nvPr/>
        </p:nvCxnSpPr>
        <p:spPr>
          <a:xfrm>
            <a:off x="6054156" y="3577724"/>
            <a:ext cx="373762" cy="406772"/>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86" name="图片 85">
            <a:extLst>
              <a:ext uri="{FF2B5EF4-FFF2-40B4-BE49-F238E27FC236}">
                <a16:creationId xmlns:a16="http://schemas.microsoft.com/office/drawing/2014/main" id="{1634F95D-8A1F-481E-8ABB-261D4498B61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85453" y="3475944"/>
            <a:ext cx="838271" cy="398442"/>
          </a:xfrm>
          <a:prstGeom prst="rect">
            <a:avLst/>
          </a:prstGeom>
        </p:spPr>
      </p:pic>
      <p:cxnSp>
        <p:nvCxnSpPr>
          <p:cNvPr id="96" name="直接箭头连接符 95">
            <a:extLst>
              <a:ext uri="{FF2B5EF4-FFF2-40B4-BE49-F238E27FC236}">
                <a16:creationId xmlns:a16="http://schemas.microsoft.com/office/drawing/2014/main" id="{046EA818-7021-46C6-98B7-62BA4E8B1CC7}"/>
              </a:ext>
            </a:extLst>
          </p:cNvPr>
          <p:cNvCxnSpPr>
            <a:cxnSpLocks/>
            <a:stCxn id="66" idx="3"/>
            <a:endCxn id="86" idx="1"/>
          </p:cNvCxnSpPr>
          <p:nvPr/>
        </p:nvCxnSpPr>
        <p:spPr>
          <a:xfrm flipV="1">
            <a:off x="6942387" y="3675165"/>
            <a:ext cx="443066" cy="30933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99" name="直接箭头连接符 98">
            <a:extLst>
              <a:ext uri="{FF2B5EF4-FFF2-40B4-BE49-F238E27FC236}">
                <a16:creationId xmlns:a16="http://schemas.microsoft.com/office/drawing/2014/main" id="{3DB41864-034B-444C-B1C8-D030ACCA8BCB}"/>
              </a:ext>
            </a:extLst>
          </p:cNvPr>
          <p:cNvCxnSpPr>
            <a:cxnSpLocks/>
            <a:stCxn id="66" idx="3"/>
            <a:endCxn id="87" idx="1"/>
          </p:cNvCxnSpPr>
          <p:nvPr/>
        </p:nvCxnSpPr>
        <p:spPr>
          <a:xfrm>
            <a:off x="6942387" y="3984496"/>
            <a:ext cx="476990" cy="2935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104" name="直接箭头连接符 103">
            <a:extLst>
              <a:ext uri="{FF2B5EF4-FFF2-40B4-BE49-F238E27FC236}">
                <a16:creationId xmlns:a16="http://schemas.microsoft.com/office/drawing/2014/main" id="{1C9A6817-0650-4786-A04E-417FDE5DC646}"/>
              </a:ext>
            </a:extLst>
          </p:cNvPr>
          <p:cNvCxnSpPr>
            <a:cxnSpLocks/>
            <a:stCxn id="87" idx="3"/>
            <a:endCxn id="31" idx="1"/>
          </p:cNvCxnSpPr>
          <p:nvPr/>
        </p:nvCxnSpPr>
        <p:spPr>
          <a:xfrm flipV="1">
            <a:off x="8257648" y="3984496"/>
            <a:ext cx="202406" cy="29359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108" name="图片 107">
            <a:extLst>
              <a:ext uri="{FF2B5EF4-FFF2-40B4-BE49-F238E27FC236}">
                <a16:creationId xmlns:a16="http://schemas.microsoft.com/office/drawing/2014/main" id="{4113F95B-1C7B-446A-9DA6-5E046E7557C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53788" y="4284340"/>
            <a:ext cx="236862" cy="213854"/>
          </a:xfrm>
          <a:prstGeom prst="rect">
            <a:avLst/>
          </a:prstGeom>
        </p:spPr>
      </p:pic>
      <p:pic>
        <p:nvPicPr>
          <p:cNvPr id="109" name="图片 108">
            <a:extLst>
              <a:ext uri="{FF2B5EF4-FFF2-40B4-BE49-F238E27FC236}">
                <a16:creationId xmlns:a16="http://schemas.microsoft.com/office/drawing/2014/main" id="{78313F11-67A8-48E5-89D2-0EBF15596BD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19734" y="4273010"/>
            <a:ext cx="323457" cy="248658"/>
          </a:xfrm>
          <a:prstGeom prst="rect">
            <a:avLst/>
          </a:prstGeom>
        </p:spPr>
      </p:pic>
      <p:sp>
        <p:nvSpPr>
          <p:cNvPr id="132" name="矩形 131">
            <a:extLst>
              <a:ext uri="{FF2B5EF4-FFF2-40B4-BE49-F238E27FC236}">
                <a16:creationId xmlns:a16="http://schemas.microsoft.com/office/drawing/2014/main" id="{F97F5458-60C3-4B5D-A244-B3248BF6E982}"/>
              </a:ext>
            </a:extLst>
          </p:cNvPr>
          <p:cNvSpPr/>
          <p:nvPr/>
        </p:nvSpPr>
        <p:spPr>
          <a:xfrm>
            <a:off x="8044556" y="3270829"/>
            <a:ext cx="415498" cy="369332"/>
          </a:xfrm>
          <a:prstGeom prst="rect">
            <a:avLst/>
          </a:prstGeom>
        </p:spPr>
        <p:txBody>
          <a:bodyPr wrap="none">
            <a:spAutoFit/>
          </a:bodyPr>
          <a:lstStyle/>
          <a:p>
            <a:r>
              <a:rPr lang="en-US" altLang="zh-CN" dirty="0">
                <a:latin typeface="黑体" panose="02010609060101010101" pitchFamily="49" charset="-122"/>
                <a:ea typeface="黑体" panose="02010609060101010101" pitchFamily="49" charset="-122"/>
              </a:rPr>
              <a:t>12</a:t>
            </a:r>
            <a:endParaRPr lang="zh-CN" altLang="en-US" dirty="0"/>
          </a:p>
        </p:txBody>
      </p:sp>
      <p:sp>
        <p:nvSpPr>
          <p:cNvPr id="133" name="矩形 132">
            <a:extLst>
              <a:ext uri="{FF2B5EF4-FFF2-40B4-BE49-F238E27FC236}">
                <a16:creationId xmlns:a16="http://schemas.microsoft.com/office/drawing/2014/main" id="{338CB46E-A5A5-43FA-B6D1-AA7B710CC459}"/>
              </a:ext>
            </a:extLst>
          </p:cNvPr>
          <p:cNvSpPr/>
          <p:nvPr/>
        </p:nvSpPr>
        <p:spPr>
          <a:xfrm>
            <a:off x="8035699" y="4221615"/>
            <a:ext cx="415498" cy="369332"/>
          </a:xfrm>
          <a:prstGeom prst="rect">
            <a:avLst/>
          </a:prstGeom>
        </p:spPr>
        <p:txBody>
          <a:bodyPr wrap="none">
            <a:spAutoFit/>
          </a:bodyPr>
          <a:lstStyle/>
          <a:p>
            <a:r>
              <a:rPr lang="en-US" altLang="zh-CN" dirty="0">
                <a:latin typeface="黑体" panose="02010609060101010101" pitchFamily="49" charset="-122"/>
                <a:ea typeface="黑体" panose="02010609060101010101" pitchFamily="49" charset="-122"/>
              </a:rPr>
              <a:t>15</a:t>
            </a:r>
            <a:endParaRPr lang="zh-CN" altLang="en-US" dirty="0"/>
          </a:p>
        </p:txBody>
      </p:sp>
      <p:pic>
        <p:nvPicPr>
          <p:cNvPr id="134" name="图片 133">
            <a:extLst>
              <a:ext uri="{FF2B5EF4-FFF2-40B4-BE49-F238E27FC236}">
                <a16:creationId xmlns:a16="http://schemas.microsoft.com/office/drawing/2014/main" id="{82D7F5B5-C883-4A8C-8016-DF14D863B8B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807420" y="4301880"/>
            <a:ext cx="236862" cy="213854"/>
          </a:xfrm>
          <a:prstGeom prst="rect">
            <a:avLst/>
          </a:prstGeom>
        </p:spPr>
      </p:pic>
      <p:pic>
        <p:nvPicPr>
          <p:cNvPr id="135" name="图片 134">
            <a:extLst>
              <a:ext uri="{FF2B5EF4-FFF2-40B4-BE49-F238E27FC236}">
                <a16:creationId xmlns:a16="http://schemas.microsoft.com/office/drawing/2014/main" id="{A936A6FF-E7E0-4FAE-A1C1-57B4FE73E8A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73366" y="4290550"/>
            <a:ext cx="323457" cy="248658"/>
          </a:xfrm>
          <a:prstGeom prst="rect">
            <a:avLst/>
          </a:prstGeom>
        </p:spPr>
      </p:pic>
      <p:pic>
        <p:nvPicPr>
          <p:cNvPr id="136" name="图片 135">
            <a:extLst>
              <a:ext uri="{FF2B5EF4-FFF2-40B4-BE49-F238E27FC236}">
                <a16:creationId xmlns:a16="http://schemas.microsoft.com/office/drawing/2014/main" id="{DCE14F15-A6CB-43E2-A5BD-84BB3CBF7B4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664969" y="4539208"/>
            <a:ext cx="321121" cy="243381"/>
          </a:xfrm>
          <a:prstGeom prst="rect">
            <a:avLst/>
          </a:prstGeom>
        </p:spPr>
      </p:pic>
      <p:pic>
        <p:nvPicPr>
          <p:cNvPr id="137" name="图片 136">
            <a:extLst>
              <a:ext uri="{FF2B5EF4-FFF2-40B4-BE49-F238E27FC236}">
                <a16:creationId xmlns:a16="http://schemas.microsoft.com/office/drawing/2014/main" id="{46D98EEA-E5BD-40F6-A6BB-D5F6C986175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509618" y="5311560"/>
            <a:ext cx="514469" cy="514469"/>
          </a:xfrm>
          <a:prstGeom prst="rect">
            <a:avLst/>
          </a:prstGeom>
        </p:spPr>
      </p:pic>
      <p:sp>
        <p:nvSpPr>
          <p:cNvPr id="138" name="矩形 137">
            <a:extLst>
              <a:ext uri="{FF2B5EF4-FFF2-40B4-BE49-F238E27FC236}">
                <a16:creationId xmlns:a16="http://schemas.microsoft.com/office/drawing/2014/main" id="{582751E3-BDA1-4D63-88A6-C7D3535F6356}"/>
              </a:ext>
            </a:extLst>
          </p:cNvPr>
          <p:cNvSpPr/>
          <p:nvPr/>
        </p:nvSpPr>
        <p:spPr>
          <a:xfrm>
            <a:off x="1330944" y="5782416"/>
            <a:ext cx="992579"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边缘云</a:t>
            </a:r>
            <a:r>
              <a:rPr lang="en-US" altLang="zh-CN" dirty="0">
                <a:latin typeface="黑体" panose="02010609060101010101" pitchFamily="49" charset="-122"/>
                <a:ea typeface="黑体" panose="02010609060101010101" pitchFamily="49" charset="-122"/>
              </a:rPr>
              <a:t>2</a:t>
            </a:r>
            <a:endParaRPr lang="zh-CN" altLang="en-US" dirty="0"/>
          </a:p>
        </p:txBody>
      </p:sp>
      <p:sp>
        <p:nvSpPr>
          <p:cNvPr id="139" name="箭头: 右 138">
            <a:extLst>
              <a:ext uri="{FF2B5EF4-FFF2-40B4-BE49-F238E27FC236}">
                <a16:creationId xmlns:a16="http://schemas.microsoft.com/office/drawing/2014/main" id="{87770B50-A3CE-45A5-A72D-84A5FF658E04}"/>
              </a:ext>
            </a:extLst>
          </p:cNvPr>
          <p:cNvSpPr/>
          <p:nvPr/>
        </p:nvSpPr>
        <p:spPr>
          <a:xfrm>
            <a:off x="529564" y="5583195"/>
            <a:ext cx="621402" cy="3984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0" name="箭头: 右 139">
            <a:extLst>
              <a:ext uri="{FF2B5EF4-FFF2-40B4-BE49-F238E27FC236}">
                <a16:creationId xmlns:a16="http://schemas.microsoft.com/office/drawing/2014/main" id="{8D800DED-3E3D-4B83-8CFF-2C9357AED4FC}"/>
              </a:ext>
            </a:extLst>
          </p:cNvPr>
          <p:cNvSpPr/>
          <p:nvPr/>
        </p:nvSpPr>
        <p:spPr>
          <a:xfrm>
            <a:off x="2608684" y="5583195"/>
            <a:ext cx="621402" cy="3984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1" name="图片 140">
            <a:extLst>
              <a:ext uri="{FF2B5EF4-FFF2-40B4-BE49-F238E27FC236}">
                <a16:creationId xmlns:a16="http://schemas.microsoft.com/office/drawing/2014/main" id="{F5895354-7E52-44A3-BA8D-0C57898F08B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67378" y="5325960"/>
            <a:ext cx="514469" cy="514469"/>
          </a:xfrm>
          <a:prstGeom prst="rect">
            <a:avLst/>
          </a:prstGeom>
        </p:spPr>
      </p:pic>
      <p:sp>
        <p:nvSpPr>
          <p:cNvPr id="142" name="矩形 141">
            <a:extLst>
              <a:ext uri="{FF2B5EF4-FFF2-40B4-BE49-F238E27FC236}">
                <a16:creationId xmlns:a16="http://schemas.microsoft.com/office/drawing/2014/main" id="{8A10B650-06BC-4340-A22F-55CE1880A20E}"/>
              </a:ext>
            </a:extLst>
          </p:cNvPr>
          <p:cNvSpPr/>
          <p:nvPr/>
        </p:nvSpPr>
        <p:spPr>
          <a:xfrm>
            <a:off x="3420191" y="5818732"/>
            <a:ext cx="992579"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边缘云</a:t>
            </a:r>
            <a:r>
              <a:rPr lang="en-US" altLang="zh-CN" dirty="0">
                <a:latin typeface="黑体" panose="02010609060101010101" pitchFamily="49" charset="-122"/>
                <a:ea typeface="黑体" panose="02010609060101010101" pitchFamily="49" charset="-122"/>
              </a:rPr>
              <a:t>3</a:t>
            </a:r>
            <a:endParaRPr lang="zh-CN" altLang="en-US" dirty="0"/>
          </a:p>
        </p:txBody>
      </p:sp>
      <p:sp>
        <p:nvSpPr>
          <p:cNvPr id="143" name="箭头: 右 142">
            <a:extLst>
              <a:ext uri="{FF2B5EF4-FFF2-40B4-BE49-F238E27FC236}">
                <a16:creationId xmlns:a16="http://schemas.microsoft.com/office/drawing/2014/main" id="{2DBD4436-AB81-4D82-BEB1-7CAEC9CCAD54}"/>
              </a:ext>
            </a:extLst>
          </p:cNvPr>
          <p:cNvSpPr/>
          <p:nvPr/>
        </p:nvSpPr>
        <p:spPr>
          <a:xfrm>
            <a:off x="5652755" y="5591562"/>
            <a:ext cx="621402" cy="3984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4" name="图片 143">
            <a:extLst>
              <a:ext uri="{FF2B5EF4-FFF2-40B4-BE49-F238E27FC236}">
                <a16:creationId xmlns:a16="http://schemas.microsoft.com/office/drawing/2014/main" id="{64F09D79-9103-4C71-AED6-82091C21C4B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11449" y="5334327"/>
            <a:ext cx="514469" cy="514469"/>
          </a:xfrm>
          <a:prstGeom prst="rect">
            <a:avLst/>
          </a:prstGeom>
        </p:spPr>
      </p:pic>
      <p:sp>
        <p:nvSpPr>
          <p:cNvPr id="145" name="矩形 144">
            <a:extLst>
              <a:ext uri="{FF2B5EF4-FFF2-40B4-BE49-F238E27FC236}">
                <a16:creationId xmlns:a16="http://schemas.microsoft.com/office/drawing/2014/main" id="{4493ABE3-700C-4248-A504-48ED9D491523}"/>
              </a:ext>
            </a:extLst>
          </p:cNvPr>
          <p:cNvSpPr/>
          <p:nvPr/>
        </p:nvSpPr>
        <p:spPr>
          <a:xfrm>
            <a:off x="6464262" y="5827099"/>
            <a:ext cx="992579"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边缘云</a:t>
            </a:r>
            <a:r>
              <a:rPr lang="en-US" altLang="zh-CN" dirty="0">
                <a:latin typeface="黑体" panose="02010609060101010101" pitchFamily="49" charset="-122"/>
                <a:ea typeface="黑体" panose="02010609060101010101" pitchFamily="49" charset="-122"/>
              </a:rPr>
              <a:t>n</a:t>
            </a:r>
            <a:endParaRPr lang="zh-CN" altLang="en-US" dirty="0"/>
          </a:p>
        </p:txBody>
      </p:sp>
    </p:spTree>
    <p:extLst>
      <p:ext uri="{BB962C8B-B14F-4D97-AF65-F5344CB8AC3E}">
        <p14:creationId xmlns:p14="http://schemas.microsoft.com/office/powerpoint/2010/main" val="24658934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2271E91F-BFAC-49A7-8E87-B53DE50B3B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85862" y="2998459"/>
            <a:ext cx="4945579" cy="3785505"/>
          </a:xfrm>
          <a:prstGeom prst="rect">
            <a:avLst/>
          </a:prstGeom>
        </p:spPr>
      </p:pic>
      <p:sp>
        <p:nvSpPr>
          <p:cNvPr id="4" name="文本框 3">
            <a:extLst>
              <a:ext uri="{FF2B5EF4-FFF2-40B4-BE49-F238E27FC236}">
                <a16:creationId xmlns:a16="http://schemas.microsoft.com/office/drawing/2014/main" id="{47145C94-C345-4335-A5FD-5C5A874C7240}"/>
              </a:ext>
            </a:extLst>
          </p:cNvPr>
          <p:cNvSpPr txBox="1"/>
          <p:nvPr/>
        </p:nvSpPr>
        <p:spPr>
          <a:xfrm>
            <a:off x="137805" y="188649"/>
            <a:ext cx="4850884" cy="584775"/>
          </a:xfrm>
          <a:prstGeom prst="rect">
            <a:avLst/>
          </a:prstGeom>
          <a:noFill/>
        </p:spPr>
        <p:txBody>
          <a:bodyPr wrap="squar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cs typeface="Arial" pitchFamily="34" charset="0"/>
              </a:rPr>
              <a:t>Algorithm2: GSP-ORS </a:t>
            </a:r>
            <a:endParaRPr lang="zh-CN" altLang="en-US" sz="3200" b="1" dirty="0">
              <a:solidFill>
                <a:schemeClr val="bg1"/>
              </a:solidFill>
              <a:latin typeface="微软雅黑" panose="020B0503020204020204" pitchFamily="34" charset="-122"/>
              <a:ea typeface="微软雅黑" panose="020B0503020204020204" pitchFamily="34" charset="-122"/>
              <a:cs typeface="Arial" pitchFamily="34" charset="0"/>
            </a:endParaRPr>
          </a:p>
        </p:txBody>
      </p:sp>
      <p:pic>
        <p:nvPicPr>
          <p:cNvPr id="5" name="图片 2">
            <a:extLst>
              <a:ext uri="{FF2B5EF4-FFF2-40B4-BE49-F238E27FC236}">
                <a16:creationId xmlns:a16="http://schemas.microsoft.com/office/drawing/2014/main" id="{B024A988-0020-4289-966A-3645C47D9FF1}"/>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9761" y="74036"/>
            <a:ext cx="738131" cy="738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FE8AA09A-7C0B-450B-8EC3-6E3264417104}"/>
              </a:ext>
            </a:extLst>
          </p:cNvPr>
          <p:cNvSpPr txBox="1"/>
          <p:nvPr/>
        </p:nvSpPr>
        <p:spPr>
          <a:xfrm>
            <a:off x="137805" y="1199662"/>
            <a:ext cx="9093508" cy="461665"/>
          </a:xfrm>
          <a:prstGeom prst="rect">
            <a:avLst/>
          </a:prstGeom>
          <a:noFill/>
        </p:spPr>
        <p:txBody>
          <a:bodyPr wrap="square" rtlCol="0">
            <a:spAutoFit/>
          </a:bodyPr>
          <a:lstStyle/>
          <a:p>
            <a:r>
              <a:rPr lang="en-US" altLang="zh-CN" sz="2400" b="1" dirty="0">
                <a:latin typeface="黑体" panose="02010609060101010101" pitchFamily="49" charset="-122"/>
                <a:ea typeface="黑体" panose="02010609060101010101" pitchFamily="49" charset="-122"/>
              </a:rPr>
              <a:t>GSP-ORS</a:t>
            </a:r>
            <a:r>
              <a:rPr lang="zh-CN" altLang="en-US" sz="2400" dirty="0">
                <a:latin typeface="黑体" panose="02010609060101010101" pitchFamily="49" charset="-122"/>
                <a:ea typeface="黑体" panose="02010609060101010101" pitchFamily="49" charset="-122"/>
              </a:rPr>
              <a:t>算法</a:t>
            </a:r>
            <a:r>
              <a:rPr lang="zh-CN" altLang="en-US" dirty="0">
                <a:latin typeface="黑体" panose="02010609060101010101" pitchFamily="49" charset="-122"/>
                <a:ea typeface="黑体" panose="02010609060101010101" pitchFamily="49" charset="-122"/>
              </a:rPr>
              <a:t> </a:t>
            </a:r>
            <a:r>
              <a:rPr lang="en-US" altLang="zh-CN" dirty="0">
                <a:latin typeface="黑体" panose="02010609060101010101" pitchFamily="49" charset="-122"/>
                <a:ea typeface="黑体" panose="02010609060101010101" pitchFamily="49" charset="-122"/>
              </a:rPr>
              <a:t>(Greedy Service Placement with Optimal Request Scheduling</a:t>
            </a:r>
            <a:r>
              <a:rPr lang="zh-CN" altLang="en-US" dirty="0">
                <a:latin typeface="黑体" panose="02010609060101010101" pitchFamily="49" charset="-122"/>
                <a:ea typeface="黑体" panose="02010609060101010101" pitchFamily="49" charset="-122"/>
              </a:rPr>
              <a:t>）</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A2F001BB-9B8B-4578-8644-F4852A8D7C70}"/>
                  </a:ext>
                </a:extLst>
              </p:cNvPr>
              <p:cNvSpPr txBox="1"/>
              <p:nvPr/>
            </p:nvSpPr>
            <p:spPr>
              <a:xfrm>
                <a:off x="358813" y="2097882"/>
                <a:ext cx="7650867" cy="369332"/>
              </a:xfrm>
              <a:prstGeom prst="rect">
                <a:avLst/>
              </a:prstGeom>
              <a:noFill/>
            </p:spPr>
            <p:txBody>
              <a:bodyPr wrap="square" rtlCol="0">
                <a:spAutoFit/>
              </a:bodyPr>
              <a:lstStyle/>
              <a:p>
                <a:r>
                  <a:rPr lang="en-US" altLang="zh-CN" dirty="0">
                    <a:latin typeface="Century Gothic" panose="020B0502020202020204" pitchFamily="34" charset="0"/>
                  </a:rPr>
                  <a:t>▲ </a:t>
                </a:r>
                <a:r>
                  <a:rPr lang="en-US" altLang="zh-CN" dirty="0"/>
                  <a:t>S(x)</a:t>
                </a:r>
                <a14:m>
                  <m:oMath xmlns:m="http://schemas.openxmlformats.org/officeDocument/2006/math">
                    <m:r>
                      <a:rPr lang="en-US" altLang="zh-CN">
                        <a:latin typeface="Cambria Math" panose="02040503050406030204" pitchFamily="18" charset="0"/>
                        <a:ea typeface="Cambria Math" panose="02040503050406030204" pitchFamily="18" charset="0"/>
                      </a:rPr>
                      <m:t> </m:t>
                    </m:r>
                    <m:r>
                      <a:rPr lang="en-US" altLang="zh-CN" i="1">
                        <a:latin typeface="Cambria Math" panose="02040503050406030204" pitchFamily="18" charset="0"/>
                        <a:ea typeface="Cambria Math" panose="02040503050406030204" pitchFamily="18" charset="0"/>
                      </a:rPr>
                      <m:t>≜{</m:t>
                    </m:r>
                    <m:d>
                      <m:dPr>
                        <m:ctrlPr>
                          <a:rPr lang="en-US" altLang="zh-CN" i="1">
                            <a:latin typeface="Cambria Math" panose="02040503050406030204" pitchFamily="18" charset="0"/>
                            <a:ea typeface="Cambria Math" panose="02040503050406030204" pitchFamily="18" charset="0"/>
                          </a:rPr>
                        </m:ctrlPr>
                      </m:dPr>
                      <m:e>
                        <m:r>
                          <a:rPr lang="en-US" altLang="zh-CN" i="1">
                            <a:latin typeface="Cambria Math" panose="02040503050406030204" pitchFamily="18" charset="0"/>
                            <a:ea typeface="Cambria Math" panose="02040503050406030204" pitchFamily="18" charset="0"/>
                          </a:rPr>
                          <m:t>𝑙</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𝑛</m:t>
                        </m:r>
                      </m:e>
                    </m:d>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𝐿</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𝑁</m:t>
                    </m:r>
                    <m:r>
                      <a:rPr lang="en-US" altLang="zh-CN" i="1">
                        <a:latin typeface="Cambria Math" panose="02040503050406030204" pitchFamily="18" charset="0"/>
                        <a:ea typeface="Cambria Math" panose="02040503050406030204" pitchFamily="18" charset="0"/>
                      </a:rPr>
                      <m:t>:</m:t>
                    </m:r>
                    <m:sSub>
                      <m:sSubPr>
                        <m:ctrlPr>
                          <a:rPr lang="en-US" altLang="zh-CN" i="1">
                            <a:latin typeface="Cambria Math" panose="02040503050406030204" pitchFamily="18" charset="0"/>
                            <a:ea typeface="Cambria Math" panose="02040503050406030204" pitchFamily="18" charset="0"/>
                          </a:rPr>
                        </m:ctrlPr>
                      </m:sSubPr>
                      <m:e>
                        <m:r>
                          <a:rPr lang="en-US" altLang="zh-CN" i="1">
                            <a:latin typeface="Cambria Math" panose="02040503050406030204" pitchFamily="18" charset="0"/>
                            <a:ea typeface="Cambria Math" panose="02040503050406030204" pitchFamily="18" charset="0"/>
                          </a:rPr>
                          <m:t>𝑥</m:t>
                        </m:r>
                      </m:e>
                      <m:sub>
                        <m:r>
                          <a:rPr lang="en-US" altLang="zh-CN" i="1">
                            <a:latin typeface="Cambria Math" panose="02040503050406030204" pitchFamily="18" charset="0"/>
                            <a:ea typeface="Cambria Math" panose="02040503050406030204" pitchFamily="18" charset="0"/>
                          </a:rPr>
                          <m:t>𝑙𝑛</m:t>
                        </m:r>
                      </m:sub>
                    </m:sSub>
                    <m:r>
                      <a:rPr lang="en-US" altLang="zh-CN" i="1">
                        <a:latin typeface="Cambria Math" panose="02040503050406030204" pitchFamily="18" charset="0"/>
                        <a:ea typeface="Cambria Math" panose="02040503050406030204" pitchFamily="18" charset="0"/>
                      </a:rPr>
                      <m:t>=1}</m:t>
                    </m:r>
                  </m:oMath>
                </a14:m>
                <a:r>
                  <a:rPr lang="zh-CN" altLang="en-US" dirty="0">
                    <a:latin typeface="黑体" panose="02010609060101010101" pitchFamily="49" charset="-122"/>
                    <a:ea typeface="黑体" panose="02010609060101010101" pitchFamily="49" charset="-122"/>
                  </a:rPr>
                  <a:t>：策略</a:t>
                </a:r>
                <a:r>
                  <a:rPr lang="en-US" altLang="zh-CN" dirty="0">
                    <a:latin typeface="黑体" panose="02010609060101010101" pitchFamily="49" charset="-122"/>
                    <a:ea typeface="黑体" panose="02010609060101010101" pitchFamily="49" charset="-122"/>
                  </a:rPr>
                  <a:t>x</a:t>
                </a:r>
                <a:r>
                  <a:rPr lang="zh-CN" altLang="en-US" dirty="0">
                    <a:latin typeface="黑体" panose="02010609060101010101" pitchFamily="49" charset="-122"/>
                    <a:ea typeface="黑体" panose="02010609060101010101" pitchFamily="49" charset="-122"/>
                  </a:rPr>
                  <a:t>所对应的服务放置，简写为</a:t>
                </a:r>
                <a:r>
                  <a:rPr lang="en-US" altLang="zh-CN" dirty="0">
                    <a:latin typeface="黑体" panose="02010609060101010101" pitchFamily="49" charset="-122"/>
                    <a:ea typeface="黑体" panose="02010609060101010101" pitchFamily="49" charset="-122"/>
                  </a:rPr>
                  <a:t>S</a:t>
                </a:r>
                <a:endParaRPr lang="zh-CN" altLang="en-US" dirty="0">
                  <a:latin typeface="黑体" panose="02010609060101010101" pitchFamily="49" charset="-122"/>
                  <a:ea typeface="黑体" panose="02010609060101010101" pitchFamily="49" charset="-122"/>
                </a:endParaRPr>
              </a:p>
            </p:txBody>
          </p:sp>
        </mc:Choice>
        <mc:Fallback xmlns="">
          <p:sp>
            <p:nvSpPr>
              <p:cNvPr id="7" name="文本框 6">
                <a:extLst>
                  <a:ext uri="{FF2B5EF4-FFF2-40B4-BE49-F238E27FC236}">
                    <a16:creationId xmlns:a16="http://schemas.microsoft.com/office/drawing/2014/main" id="{A2F001BB-9B8B-4578-8644-F4852A8D7C70}"/>
                  </a:ext>
                </a:extLst>
              </p:cNvPr>
              <p:cNvSpPr txBox="1">
                <a:spLocks noRot="1" noChangeAspect="1" noMove="1" noResize="1" noEditPoints="1" noAdjustHandles="1" noChangeArrowheads="1" noChangeShapeType="1" noTextEdit="1"/>
              </p:cNvSpPr>
              <p:nvPr/>
            </p:nvSpPr>
            <p:spPr>
              <a:xfrm>
                <a:off x="358813" y="2097882"/>
                <a:ext cx="7650867" cy="369332"/>
              </a:xfrm>
              <a:prstGeom prst="rect">
                <a:avLst/>
              </a:prstGeom>
              <a:blipFill>
                <a:blip r:embed="rId5"/>
                <a:stretch>
                  <a:fillRect l="-717" t="-11475"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B7548174-5CB1-437E-BFF4-447705498C34}"/>
                  </a:ext>
                </a:extLst>
              </p:cNvPr>
              <p:cNvSpPr/>
              <p:nvPr/>
            </p:nvSpPr>
            <p:spPr>
              <a:xfrm>
                <a:off x="358813" y="2534748"/>
                <a:ext cx="6724892" cy="404983"/>
              </a:xfrm>
              <a:prstGeom prst="rect">
                <a:avLst/>
              </a:prstGeom>
            </p:spPr>
            <p:txBody>
              <a:bodyPr wrap="square">
                <a:spAutoFit/>
              </a:bodyPr>
              <a:lstStyle/>
              <a:p>
                <a14:m>
                  <m:oMath xmlns:m="http://schemas.openxmlformats.org/officeDocument/2006/math">
                    <m:r>
                      <m:rPr>
                        <m:nor/>
                      </m:rPr>
                      <a:rPr lang="en-US" altLang="zh-CN" dirty="0" smtClean="0">
                        <a:latin typeface="Century Gothic" panose="020B0502020202020204" pitchFamily="34" charset="0"/>
                      </a:rPr>
                      <m:t>▲</m:t>
                    </m:r>
                    <m:r>
                      <a:rPr lang="en-US" altLang="zh-CN" b="0" i="1" dirty="0" smtClean="0">
                        <a:latin typeface="Cambria Math" panose="02040503050406030204" pitchFamily="18" charset="0"/>
                      </a:rPr>
                      <m:t> </m:t>
                    </m:r>
                    <m:r>
                      <m:rPr>
                        <m:sty m:val="p"/>
                      </m:rPr>
                      <a:rPr lang="el-GR" altLang="zh-CN" i="1" smtClean="0">
                        <a:latin typeface="Cambria Math" panose="02040503050406030204" pitchFamily="18" charset="0"/>
                        <a:ea typeface="Cambria Math" panose="02040503050406030204" pitchFamily="18" charset="0"/>
                      </a:rPr>
                      <m:t>Ω</m:t>
                    </m:r>
                    <m:d>
                      <m:dPr>
                        <m:ctrlPr>
                          <a:rPr lang="el-GR" altLang="zh-CN"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𝑆</m:t>
                        </m:r>
                        <m:d>
                          <m:dPr>
                            <m:ctrlPr>
                              <a:rPr lang="en-US" altLang="zh-CN" b="0" i="1" smtClean="0">
                                <a:latin typeface="Cambria Math" panose="02040503050406030204" pitchFamily="18" charset="0"/>
                                <a:ea typeface="Cambria Math" panose="02040503050406030204" pitchFamily="18" charset="0"/>
                              </a:rPr>
                            </m:ctrlPr>
                          </m:dPr>
                          <m:e>
                            <m:r>
                              <m:rPr>
                                <m:sty m:val="p"/>
                              </m:rPr>
                              <a:rPr lang="en-US" altLang="zh-CN" i="1">
                                <a:latin typeface="Cambria Math" panose="02040503050406030204" pitchFamily="18" charset="0"/>
                                <a:ea typeface="Cambria Math" panose="02040503050406030204" pitchFamily="18" charset="0"/>
                              </a:rPr>
                              <m:t>x</m:t>
                            </m:r>
                          </m:e>
                        </m:d>
                      </m:e>
                    </m:d>
                  </m:oMath>
                </a14:m>
                <a:r>
                  <a:rPr lang="zh-CN" altLang="en-US" dirty="0">
                    <a:latin typeface="黑体" panose="02010609060101010101" pitchFamily="49" charset="-122"/>
                    <a:ea typeface="黑体" panose="02010609060101010101" pitchFamily="49" charset="-122"/>
                  </a:rPr>
                  <a:t>：给定策略</a:t>
                </a:r>
                <a:r>
                  <a:rPr lang="en-US" altLang="zh-CN" dirty="0">
                    <a:latin typeface="黑体" panose="02010609060101010101" pitchFamily="49" charset="-122"/>
                    <a:ea typeface="黑体" panose="02010609060101010101" pitchFamily="49" charset="-122"/>
                  </a:rPr>
                  <a:t>x</a:t>
                </a:r>
                <a:r>
                  <a:rPr lang="zh-CN" altLang="en-US" dirty="0">
                    <a:latin typeface="黑体" panose="02010609060101010101" pitchFamily="49" charset="-122"/>
                    <a:ea typeface="黑体" panose="02010609060101010101" pitchFamily="49" charset="-122"/>
                  </a:rPr>
                  <a:t>时的最优目标值（可服务的最大用户数）</a:t>
                </a:r>
              </a:p>
            </p:txBody>
          </p:sp>
        </mc:Choice>
        <mc:Fallback xmlns="">
          <p:sp>
            <p:nvSpPr>
              <p:cNvPr id="3" name="矩形 2">
                <a:extLst>
                  <a:ext uri="{FF2B5EF4-FFF2-40B4-BE49-F238E27FC236}">
                    <a16:creationId xmlns:a16="http://schemas.microsoft.com/office/drawing/2014/main" id="{B7548174-5CB1-437E-BFF4-447705498C34}"/>
                  </a:ext>
                </a:extLst>
              </p:cNvPr>
              <p:cNvSpPr>
                <a:spLocks noRot="1" noChangeAspect="1" noMove="1" noResize="1" noEditPoints="1" noAdjustHandles="1" noChangeArrowheads="1" noChangeShapeType="1" noTextEdit="1"/>
              </p:cNvSpPr>
              <p:nvPr/>
            </p:nvSpPr>
            <p:spPr>
              <a:xfrm>
                <a:off x="358813" y="2534748"/>
                <a:ext cx="6724892" cy="404983"/>
              </a:xfrm>
              <a:prstGeom prst="rect">
                <a:avLst/>
              </a:prstGeom>
              <a:blipFill>
                <a:blip r:embed="rId6"/>
                <a:stretch>
                  <a:fillRect t="-9091" b="-15152"/>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8BBFC600-8573-43C5-A4F2-9FD1085CDA60}"/>
              </a:ext>
            </a:extLst>
          </p:cNvPr>
          <p:cNvSpPr/>
          <p:nvPr/>
        </p:nvSpPr>
        <p:spPr>
          <a:xfrm>
            <a:off x="358812" y="3003511"/>
            <a:ext cx="3561677" cy="646331"/>
          </a:xfrm>
          <a:prstGeom prst="rect">
            <a:avLst/>
          </a:prstGeom>
        </p:spPr>
        <p:txBody>
          <a:bodyPr wrap="square">
            <a:spAutoFit/>
          </a:bodyPr>
          <a:lstStyle/>
          <a:p>
            <a:r>
              <a:rPr lang="en-US" altLang="zh-CN" dirty="0">
                <a:latin typeface="Century Gothic" panose="020B0502020202020204" pitchFamily="34" charset="0"/>
              </a:rPr>
              <a:t>▲ </a:t>
            </a:r>
            <a:r>
              <a:rPr lang="en-US" altLang="zh-CN" dirty="0">
                <a:latin typeface="微软雅黑" panose="020B0503020204020204" pitchFamily="34" charset="-122"/>
                <a:ea typeface="微软雅黑" panose="020B0503020204020204" pitchFamily="34" charset="-122"/>
              </a:rPr>
              <a:t>S</a:t>
            </a:r>
            <a:r>
              <a:rPr lang="en-US" altLang="zh-CN" baseline="-25000" dirty="0">
                <a:latin typeface="微软雅黑" panose="020B0503020204020204" pitchFamily="34" charset="-122"/>
                <a:ea typeface="微软雅黑" panose="020B0503020204020204" pitchFamily="34" charset="-122"/>
              </a:rPr>
              <a:t>n</a:t>
            </a:r>
            <a:r>
              <a:rPr lang="zh-CN" altLang="en-US" dirty="0">
                <a:latin typeface="黑体" panose="02010609060101010101" pitchFamily="49" charset="-122"/>
                <a:ea typeface="黑体" panose="02010609060101010101" pitchFamily="49" charset="-122"/>
              </a:rPr>
              <a:t>：边缘服务器</a:t>
            </a:r>
            <a:r>
              <a:rPr lang="en-US" altLang="zh-CN" dirty="0">
                <a:latin typeface="黑体" panose="02010609060101010101" pitchFamily="49" charset="-122"/>
                <a:ea typeface="黑体" panose="02010609060101010101" pitchFamily="49" charset="-122"/>
              </a:rPr>
              <a:t>n</a:t>
            </a:r>
            <a:r>
              <a:rPr lang="zh-CN" altLang="en-US" dirty="0">
                <a:latin typeface="黑体" panose="02010609060101010101" pitchFamily="49" charset="-122"/>
                <a:ea typeface="黑体" panose="02010609060101010101" pitchFamily="49" charset="-122"/>
              </a:rPr>
              <a:t>上所有可能的</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服务放置策略</a:t>
            </a: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A265C95D-F25D-4472-8563-C01921A12691}"/>
                  </a:ext>
                </a:extLst>
              </p:cNvPr>
              <p:cNvSpPr txBox="1"/>
              <p:nvPr/>
            </p:nvSpPr>
            <p:spPr>
              <a:xfrm>
                <a:off x="1256833" y="4916579"/>
                <a:ext cx="1071319" cy="276999"/>
              </a:xfrm>
              <a:prstGeom prst="rect">
                <a:avLst/>
              </a:prstGeom>
              <a:noFill/>
            </p:spPr>
            <p:txBody>
              <a:bodyPr wrap="none" lIns="0" tIns="0" rIns="0" bIns="0" rtlCol="0">
                <a:spAutoFit/>
              </a:bodyPr>
              <a:lstStyle/>
              <a:p>
                <a14:m>
                  <m:oMath xmlns:m="http://schemas.openxmlformats.org/officeDocument/2006/math">
                    <m:r>
                      <m:rPr>
                        <m:sty m:val="p"/>
                      </m:rPr>
                      <a:rPr lang="en-US" altLang="zh-CN" i="1" smtClean="0">
                        <a:latin typeface="Cambria Math" panose="02040503050406030204" pitchFamily="18" charset="0"/>
                        <a:ea typeface="Cambria Math" panose="02040503050406030204" pitchFamily="18" charset="0"/>
                      </a:rPr>
                      <m:t>max</m:t>
                    </m:r>
                    <m:r>
                      <a:rPr lang="en-US" altLang="zh-CN" b="0" i="1" smtClean="0">
                        <a:latin typeface="Cambria Math" panose="02040503050406030204" pitchFamily="18" charset="0"/>
                        <a:ea typeface="Cambria Math" panose="02040503050406030204" pitchFamily="18" charset="0"/>
                      </a:rPr>
                      <m:t> </m:t>
                    </m:r>
                    <m:r>
                      <m:rPr>
                        <m:sty m:val="p"/>
                      </m:rPr>
                      <a:rPr lang="el-GR" altLang="zh-CN" i="1" smtClean="0">
                        <a:latin typeface="Cambria Math" panose="02040503050406030204" pitchFamily="18" charset="0"/>
                        <a:ea typeface="Cambria Math" panose="02040503050406030204" pitchFamily="18" charset="0"/>
                      </a:rPr>
                      <m:t>Ω</m:t>
                    </m:r>
                    <m:d>
                      <m:dPr>
                        <m:ctrlPr>
                          <a:rPr lang="el-GR" altLang="zh-CN"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𝑆</m:t>
                        </m:r>
                      </m:e>
                    </m:d>
                  </m:oMath>
                </a14:m>
                <a:r>
                  <a:rPr lang="zh-CN" altLang="en-US" dirty="0"/>
                  <a:t>  </a:t>
                </a:r>
              </a:p>
            </p:txBody>
          </p:sp>
        </mc:Choice>
        <mc:Fallback xmlns="">
          <p:sp>
            <p:nvSpPr>
              <p:cNvPr id="13" name="文本框 12">
                <a:extLst>
                  <a:ext uri="{FF2B5EF4-FFF2-40B4-BE49-F238E27FC236}">
                    <a16:creationId xmlns:a16="http://schemas.microsoft.com/office/drawing/2014/main" id="{A265C95D-F25D-4472-8563-C01921A12691}"/>
                  </a:ext>
                </a:extLst>
              </p:cNvPr>
              <p:cNvSpPr txBox="1">
                <a:spLocks noRot="1" noChangeAspect="1" noMove="1" noResize="1" noEditPoints="1" noAdjustHandles="1" noChangeArrowheads="1" noChangeShapeType="1" noTextEdit="1"/>
              </p:cNvSpPr>
              <p:nvPr/>
            </p:nvSpPr>
            <p:spPr>
              <a:xfrm>
                <a:off x="1256833" y="4916579"/>
                <a:ext cx="1071319" cy="276999"/>
              </a:xfrm>
              <a:prstGeom prst="rect">
                <a:avLst/>
              </a:prstGeom>
              <a:blipFill>
                <a:blip r:embed="rId7"/>
                <a:stretch>
                  <a:fillRect l="-5682" b="-888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A3CBA5E8-92A3-4530-9FE4-B8B8693011C4}"/>
                  </a:ext>
                </a:extLst>
              </p:cNvPr>
              <p:cNvSpPr txBox="1"/>
              <p:nvPr/>
            </p:nvSpPr>
            <p:spPr>
              <a:xfrm>
                <a:off x="1471993" y="5762048"/>
                <a:ext cx="2337435" cy="276999"/>
              </a:xfrm>
              <a:prstGeom prst="rect">
                <a:avLst/>
              </a:prstGeom>
              <a:noFill/>
            </p:spPr>
            <p:txBody>
              <a:bodyPr wrap="none" lIns="0" tIns="0" rIns="0" bIns="0" rtlCol="0">
                <a:spAutoFit/>
              </a:bodyPr>
              <a:lstStyle/>
              <a:p>
                <a14:m>
                  <m:oMath xmlns:m="http://schemas.openxmlformats.org/officeDocument/2006/math">
                    <m:r>
                      <a:rPr lang="en-US" altLang="zh-CN" i="1" smtClean="0">
                        <a:latin typeface="Cambria Math" panose="02040503050406030204" pitchFamily="18" charset="0"/>
                      </a:rPr>
                      <m:t>|</m:t>
                    </m:r>
                    <m:r>
                      <a:rPr lang="en-US" altLang="zh-CN" b="0" i="1" smtClean="0">
                        <a:latin typeface="Cambria Math" panose="02040503050406030204" pitchFamily="18" charset="0"/>
                      </a:rPr>
                      <m:t>𝑆</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𝑆</m:t>
                        </m:r>
                      </m:e>
                      <m:sub>
                        <m:r>
                          <m:rPr>
                            <m:sty m:val="p"/>
                          </m:rPr>
                          <a:rPr lang="en-US" altLang="zh-CN" i="1">
                            <a:latin typeface="Cambria Math" panose="02040503050406030204" pitchFamily="18" charset="0"/>
                            <a:ea typeface="Cambria Math" panose="02040503050406030204" pitchFamily="18" charset="0"/>
                          </a:rPr>
                          <m:t>n</m:t>
                        </m:r>
                      </m:sub>
                    </m:sSub>
                    <m:r>
                      <a:rPr lang="en-US" altLang="zh-CN" b="0" i="1" smtClean="0">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𝑅</m:t>
                    </m:r>
                    <m:r>
                      <a:rPr lang="en-US" altLang="zh-CN" b="0" i="1" dirty="0" smtClean="0">
                        <a:latin typeface="Cambria Math" panose="02040503050406030204" pitchFamily="18" charset="0"/>
                        <a:ea typeface="Cambria Math" panose="02040503050406030204" pitchFamily="18" charset="0"/>
                      </a:rPr>
                      <m:t>  ,    ∀</m:t>
                    </m:r>
                    <m:r>
                      <m:rPr>
                        <m:sty m:val="p"/>
                      </m:rPr>
                      <a:rPr lang="en-US" altLang="zh-CN" i="1" dirty="0">
                        <a:latin typeface="Cambria Math" panose="02040503050406030204" pitchFamily="18" charset="0"/>
                        <a:ea typeface="Cambria Math" panose="02040503050406030204" pitchFamily="18" charset="0"/>
                      </a:rPr>
                      <m:t>n</m:t>
                    </m:r>
                    <m:r>
                      <a:rPr lang="en-US" altLang="zh-CN" i="1" dirty="0" smtClean="0">
                        <a:latin typeface="Cambria Math" panose="02040503050406030204" pitchFamily="18" charset="0"/>
                        <a:ea typeface="Cambria Math" panose="02040503050406030204" pitchFamily="18" charset="0"/>
                      </a:rPr>
                      <m:t>∈</m:t>
                    </m:r>
                    <m:r>
                      <a:rPr lang="en-US" altLang="zh-CN" b="0" i="1" dirty="0" smtClean="0">
                        <a:latin typeface="Cambria Math" panose="02040503050406030204" pitchFamily="18" charset="0"/>
                        <a:ea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 </m:t>
                    </m:r>
                  </m:oMath>
                </a14:m>
                <a:r>
                  <a:rPr lang="zh-CN" altLang="en-US" dirty="0"/>
                  <a:t> </a:t>
                </a:r>
              </a:p>
            </p:txBody>
          </p:sp>
        </mc:Choice>
        <mc:Fallback xmlns="">
          <p:sp>
            <p:nvSpPr>
              <p:cNvPr id="14" name="文本框 13">
                <a:extLst>
                  <a:ext uri="{FF2B5EF4-FFF2-40B4-BE49-F238E27FC236}">
                    <a16:creationId xmlns:a16="http://schemas.microsoft.com/office/drawing/2014/main" id="{A3CBA5E8-92A3-4530-9FE4-B8B8693011C4}"/>
                  </a:ext>
                </a:extLst>
              </p:cNvPr>
              <p:cNvSpPr txBox="1">
                <a:spLocks noRot="1" noChangeAspect="1" noMove="1" noResize="1" noEditPoints="1" noAdjustHandles="1" noChangeArrowheads="1" noChangeShapeType="1" noTextEdit="1"/>
              </p:cNvSpPr>
              <p:nvPr/>
            </p:nvSpPr>
            <p:spPr>
              <a:xfrm>
                <a:off x="1471993" y="5762048"/>
                <a:ext cx="2337435" cy="276999"/>
              </a:xfrm>
              <a:prstGeom prst="rect">
                <a:avLst/>
              </a:prstGeom>
              <a:blipFill>
                <a:blip r:embed="rId8"/>
                <a:stretch>
                  <a:fillRect l="-4688" b="-3478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5C30338D-7AB1-43F0-BB10-6EFEFE549A7D}"/>
                  </a:ext>
                </a:extLst>
              </p:cNvPr>
              <p:cNvSpPr txBox="1"/>
              <p:nvPr/>
            </p:nvSpPr>
            <p:spPr>
              <a:xfrm>
                <a:off x="1471993" y="6268654"/>
                <a:ext cx="953787" cy="276999"/>
              </a:xfrm>
              <a:prstGeom prst="rect">
                <a:avLst/>
              </a:prstGeom>
              <a:noFill/>
            </p:spPr>
            <p:txBody>
              <a:bodyPr wrap="none" lIns="0" tIns="0" rIns="0" bIns="0" rtlCol="0">
                <a:spAutoFit/>
              </a:bodyPr>
              <a:lstStyle/>
              <a:p>
                <a:r>
                  <a:rPr lang="en-US" altLang="zh-CN" dirty="0"/>
                  <a:t>S</a:t>
                </a:r>
                <a14:m>
                  <m:oMath xmlns:m="http://schemas.openxmlformats.org/officeDocument/2006/math">
                    <m:r>
                      <a:rPr lang="en-US" altLang="zh-CN" b="0" i="0" smtClean="0">
                        <a:latin typeface="Cambria Math" panose="02040503050406030204" pitchFamily="18" charset="0"/>
                        <a:ea typeface="Cambria Math" panose="02040503050406030204" pitchFamily="18" charset="0"/>
                      </a:rPr>
                      <m:t> </m:t>
                    </m:r>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 </m:t>
                    </m:r>
                  </m:oMath>
                </a14:m>
                <a:r>
                  <a:rPr lang="en-US" altLang="zh-CN" dirty="0"/>
                  <a:t>L</a:t>
                </a:r>
                <a14:m>
                  <m:oMath xmlns:m="http://schemas.openxmlformats.org/officeDocument/2006/math">
                    <m:r>
                      <a:rPr lang="en-US" altLang="zh-CN" i="1" dirty="0" smtClean="0">
                        <a:latin typeface="Cambria Math" panose="02040503050406030204" pitchFamily="18" charset="0"/>
                        <a:ea typeface="Cambria Math" panose="02040503050406030204" pitchFamily="18" charset="0"/>
                      </a:rPr>
                      <m:t>×</m:t>
                    </m:r>
                  </m:oMath>
                </a14:m>
                <a:r>
                  <a:rPr lang="en-US" altLang="zh-CN" dirty="0"/>
                  <a:t>N,</a:t>
                </a:r>
                <a:endParaRPr lang="zh-CN" altLang="en-US" dirty="0"/>
              </a:p>
            </p:txBody>
          </p:sp>
        </mc:Choice>
        <mc:Fallback xmlns="">
          <p:sp>
            <p:nvSpPr>
              <p:cNvPr id="16" name="文本框 15">
                <a:extLst>
                  <a:ext uri="{FF2B5EF4-FFF2-40B4-BE49-F238E27FC236}">
                    <a16:creationId xmlns:a16="http://schemas.microsoft.com/office/drawing/2014/main" id="{5C30338D-7AB1-43F0-BB10-6EFEFE549A7D}"/>
                  </a:ext>
                </a:extLst>
              </p:cNvPr>
              <p:cNvSpPr txBox="1">
                <a:spLocks noRot="1" noChangeAspect="1" noMove="1" noResize="1" noEditPoints="1" noAdjustHandles="1" noChangeArrowheads="1" noChangeShapeType="1" noTextEdit="1"/>
              </p:cNvSpPr>
              <p:nvPr/>
            </p:nvSpPr>
            <p:spPr>
              <a:xfrm>
                <a:off x="1471993" y="6268654"/>
                <a:ext cx="953787" cy="276999"/>
              </a:xfrm>
              <a:prstGeom prst="rect">
                <a:avLst/>
              </a:prstGeom>
              <a:blipFill>
                <a:blip r:embed="rId9"/>
                <a:stretch>
                  <a:fillRect l="-14650" t="-28261" r="-14650" b="-50000"/>
                </a:stretch>
              </a:blipFill>
            </p:spPr>
            <p:txBody>
              <a:bodyPr/>
              <a:lstStyle/>
              <a:p>
                <a:r>
                  <a:rPr lang="zh-CN" altLang="en-US">
                    <a:noFill/>
                  </a:rPr>
                  <a:t> </a:t>
                </a:r>
              </a:p>
            </p:txBody>
          </p:sp>
        </mc:Fallback>
      </mc:AlternateContent>
      <p:sp>
        <p:nvSpPr>
          <p:cNvPr id="17" name="矩形 16">
            <a:extLst>
              <a:ext uri="{FF2B5EF4-FFF2-40B4-BE49-F238E27FC236}">
                <a16:creationId xmlns:a16="http://schemas.microsoft.com/office/drawing/2014/main" id="{A0671840-358A-4344-8A8B-CA441F57F786}"/>
              </a:ext>
            </a:extLst>
          </p:cNvPr>
          <p:cNvSpPr/>
          <p:nvPr/>
        </p:nvSpPr>
        <p:spPr>
          <a:xfrm>
            <a:off x="358812" y="4378888"/>
            <a:ext cx="2826415" cy="523220"/>
          </a:xfrm>
          <a:prstGeom prst="rect">
            <a:avLst/>
          </a:prstGeom>
        </p:spPr>
        <p:txBody>
          <a:bodyPr wrap="none">
            <a:spAutoFit/>
          </a:bodyPr>
          <a:lstStyle/>
          <a:p>
            <a:r>
              <a:rPr lang="zh-CN" altLang="en-US" sz="2800" dirty="0">
                <a:latin typeface="Century Gothic" panose="020B0502020202020204" pitchFamily="34" charset="0"/>
                <a:ea typeface="微软雅黑" panose="020B0503020204020204" pitchFamily="34" charset="-122"/>
              </a:rPr>
              <a:t>● </a:t>
            </a:r>
            <a:r>
              <a:rPr lang="zh-CN" altLang="en-US" dirty="0">
                <a:latin typeface="黑体" panose="02010609060101010101" pitchFamily="49" charset="-122"/>
                <a:ea typeface="黑体" panose="02010609060101010101" pitchFamily="49" charset="-122"/>
              </a:rPr>
              <a:t>重写服务放置子问题：</a:t>
            </a:r>
          </a:p>
        </p:txBody>
      </p:sp>
      <p:sp>
        <p:nvSpPr>
          <p:cNvPr id="18" name="矩形 17">
            <a:extLst>
              <a:ext uri="{FF2B5EF4-FFF2-40B4-BE49-F238E27FC236}">
                <a16:creationId xmlns:a16="http://schemas.microsoft.com/office/drawing/2014/main" id="{0F678394-88D2-48ED-9CE6-94A7291E4CA4}"/>
              </a:ext>
            </a:extLst>
          </p:cNvPr>
          <p:cNvSpPr/>
          <p:nvPr/>
        </p:nvSpPr>
        <p:spPr>
          <a:xfrm>
            <a:off x="920111" y="5299698"/>
            <a:ext cx="1338828"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约束条件：</a:t>
            </a:r>
          </a:p>
        </p:txBody>
      </p:sp>
      <p:sp>
        <p:nvSpPr>
          <p:cNvPr id="15" name="矩形 14">
            <a:extLst>
              <a:ext uri="{FF2B5EF4-FFF2-40B4-BE49-F238E27FC236}">
                <a16:creationId xmlns:a16="http://schemas.microsoft.com/office/drawing/2014/main" id="{FC761ACA-862B-47D8-8224-3EBE993E162A}"/>
              </a:ext>
            </a:extLst>
          </p:cNvPr>
          <p:cNvSpPr/>
          <p:nvPr/>
        </p:nvSpPr>
        <p:spPr>
          <a:xfrm>
            <a:off x="358813" y="1671825"/>
            <a:ext cx="4685898" cy="369332"/>
          </a:xfrm>
          <a:prstGeom prst="rect">
            <a:avLst/>
          </a:prstGeom>
        </p:spPr>
        <p:txBody>
          <a:bodyPr wrap="none">
            <a:spAutoFit/>
          </a:bodyPr>
          <a:lstStyle/>
          <a:p>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作用</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 </a:t>
            </a:r>
            <a:r>
              <a:rPr lang="zh-CN" altLang="en-US" dirty="0">
                <a:solidFill>
                  <a:srgbClr val="FF0000"/>
                </a:solidFill>
                <a:latin typeface="黑体" panose="02010609060101010101" pitchFamily="49" charset="-122"/>
                <a:ea typeface="黑体" panose="02010609060101010101" pitchFamily="49" charset="-122"/>
              </a:rPr>
              <a:t>联合优化</a:t>
            </a:r>
            <a:r>
              <a:rPr lang="zh-CN" altLang="en-US" dirty="0">
                <a:latin typeface="黑体" panose="02010609060101010101" pitchFamily="49" charset="-122"/>
                <a:ea typeface="黑体" panose="02010609060101010101" pitchFamily="49" charset="-122"/>
              </a:rPr>
              <a:t>服务放置与请求调度问题</a:t>
            </a:r>
          </a:p>
        </p:txBody>
      </p:sp>
      <p:sp>
        <p:nvSpPr>
          <p:cNvPr id="19" name="矩形 18">
            <a:extLst>
              <a:ext uri="{FF2B5EF4-FFF2-40B4-BE49-F238E27FC236}">
                <a16:creationId xmlns:a16="http://schemas.microsoft.com/office/drawing/2014/main" id="{1A520E48-BED7-4664-9836-3C7E967AC8C4}"/>
              </a:ext>
            </a:extLst>
          </p:cNvPr>
          <p:cNvSpPr/>
          <p:nvPr/>
        </p:nvSpPr>
        <p:spPr>
          <a:xfrm>
            <a:off x="358812" y="3719826"/>
            <a:ext cx="3561677" cy="646331"/>
          </a:xfrm>
          <a:prstGeom prst="rect">
            <a:avLst/>
          </a:prstGeom>
        </p:spPr>
        <p:txBody>
          <a:bodyPr wrap="square">
            <a:spAutoFit/>
          </a:bodyPr>
          <a:lstStyle/>
          <a:p>
            <a:r>
              <a:rPr lang="en-US" altLang="zh-CN" dirty="0">
                <a:latin typeface="Century Gothic" panose="020B0502020202020204" pitchFamily="34" charset="0"/>
              </a:rPr>
              <a:t>▲ </a:t>
            </a:r>
            <a:r>
              <a:rPr lang="en-US" altLang="zh-CN" dirty="0">
                <a:latin typeface="微软雅黑" panose="020B0503020204020204" pitchFamily="34" charset="-122"/>
                <a:ea typeface="微软雅黑" panose="020B0503020204020204" pitchFamily="34" charset="-122"/>
              </a:rPr>
              <a:t>ω</a:t>
            </a:r>
            <a:r>
              <a:rPr lang="zh-CN" altLang="en-US" baseline="30000" dirty="0">
                <a:latin typeface="微软雅黑" panose="020B0503020204020204" pitchFamily="34" charset="-122"/>
                <a:ea typeface="微软雅黑" panose="020B0503020204020204" pitchFamily="34" charset="-122"/>
              </a:rPr>
              <a:t>*</a:t>
            </a:r>
            <a:r>
              <a:rPr lang="zh-CN" altLang="en-US" dirty="0">
                <a:latin typeface="黑体" panose="02010609060101010101" pitchFamily="49" charset="-122"/>
                <a:ea typeface="黑体" panose="02010609060101010101" pitchFamily="49" charset="-122"/>
              </a:rPr>
              <a:t>：算法最终的最优结果</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（可服务的最大用户数）</a:t>
            </a:r>
          </a:p>
        </p:txBody>
      </p:sp>
    </p:spTree>
    <p:extLst>
      <p:ext uri="{BB962C8B-B14F-4D97-AF65-F5344CB8AC3E}">
        <p14:creationId xmlns:p14="http://schemas.microsoft.com/office/powerpoint/2010/main" val="41500833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2C84FA0-2C18-491D-8BB3-60E4E96AAE6F}"/>
              </a:ext>
            </a:extLst>
          </p:cNvPr>
          <p:cNvSpPr>
            <a:spLocks noGrp="1"/>
          </p:cNvSpPr>
          <p:nvPr>
            <p:ph type="title"/>
          </p:nvPr>
        </p:nvSpPr>
        <p:spPr>
          <a:xfrm>
            <a:off x="107504" y="116632"/>
            <a:ext cx="4464496" cy="709845"/>
          </a:xfrm>
        </p:spPr>
        <p:txBody>
          <a:bodyPr>
            <a:normAutofit/>
          </a:bodyPr>
          <a:lstStyle/>
          <a:p>
            <a:r>
              <a:rPr lang="en-US" altLang="zh-CN" sz="3200" b="1" dirty="0">
                <a:latin typeface="微软雅黑" panose="020B0503020204020204" pitchFamily="34" charset="-122"/>
                <a:ea typeface="微软雅黑" panose="020B0503020204020204" pitchFamily="34" charset="-122"/>
              </a:rPr>
              <a:t>GSP-ORS</a:t>
            </a:r>
            <a:r>
              <a:rPr lang="zh-CN" altLang="en-US" sz="3200" b="1" dirty="0">
                <a:latin typeface="微软雅黑" panose="020B0503020204020204" pitchFamily="34" charset="-122"/>
                <a:ea typeface="微软雅黑" panose="020B0503020204020204" pitchFamily="34" charset="-122"/>
              </a:rPr>
              <a:t>算法小结</a:t>
            </a:r>
          </a:p>
        </p:txBody>
      </p:sp>
      <p:pic>
        <p:nvPicPr>
          <p:cNvPr id="5" name="图片 2">
            <a:extLst>
              <a:ext uri="{FF2B5EF4-FFF2-40B4-BE49-F238E27FC236}">
                <a16:creationId xmlns:a16="http://schemas.microsoft.com/office/drawing/2014/main" id="{2E2DD5B0-1C25-4537-BCCD-B1294F3DF70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49761" y="74036"/>
            <a:ext cx="738131" cy="738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空心弧 10"/>
          <p:cNvSpPr>
            <a:spLocks noChangeArrowheads="1"/>
          </p:cNvSpPr>
          <p:nvPr/>
        </p:nvSpPr>
        <p:spPr bwMode="auto">
          <a:xfrm rot="16200000">
            <a:off x="1162047" y="2451756"/>
            <a:ext cx="2197100" cy="2200275"/>
          </a:xfrm>
          <a:custGeom>
            <a:avLst/>
            <a:gdLst>
              <a:gd name="G0" fmla="+- 9014 0 0"/>
              <a:gd name="G1" fmla="+- 9868328 0 0"/>
              <a:gd name="G2" fmla="+- 0 0 9868328"/>
              <a:gd name="T0" fmla="*/ 0 256 1"/>
              <a:gd name="T1" fmla="*/ 180 256 1"/>
              <a:gd name="G3" fmla="+- 9868328 T0 T1"/>
              <a:gd name="T2" fmla="*/ 0 256 1"/>
              <a:gd name="T3" fmla="*/ 90 256 1"/>
              <a:gd name="G4" fmla="+- 9868328 T2 T3"/>
              <a:gd name="G5" fmla="*/ G4 2 1"/>
              <a:gd name="T4" fmla="*/ 90 256 1"/>
              <a:gd name="T5" fmla="*/ 0 256 1"/>
              <a:gd name="G6" fmla="+- 9868328 T4 T5"/>
              <a:gd name="G7" fmla="*/ G6 2 1"/>
              <a:gd name="G8" fmla="abs 9868328"/>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014"/>
              <a:gd name="G18" fmla="*/ 9014 1 2"/>
              <a:gd name="G19" fmla="+- G18 5400 0"/>
              <a:gd name="G20" fmla="cos G19 9868328"/>
              <a:gd name="G21" fmla="sin G19 9868328"/>
              <a:gd name="G22" fmla="+- G20 10800 0"/>
              <a:gd name="G23" fmla="+- G21 10800 0"/>
              <a:gd name="G24" fmla="+- 10800 0 G20"/>
              <a:gd name="G25" fmla="+- 9014 10800 0"/>
              <a:gd name="G26" fmla="?: G9 G17 G25"/>
              <a:gd name="G27" fmla="?: G9 0 21600"/>
              <a:gd name="G28" fmla="cos 10800 9868328"/>
              <a:gd name="G29" fmla="sin 10800 9868328"/>
              <a:gd name="G30" fmla="sin 9014 9868328"/>
              <a:gd name="G31" fmla="+- G28 10800 0"/>
              <a:gd name="G32" fmla="+- G29 10800 0"/>
              <a:gd name="G33" fmla="+- G30 10800 0"/>
              <a:gd name="G34" fmla="?: G4 0 G31"/>
              <a:gd name="G35" fmla="?: 9868328 G34 0"/>
              <a:gd name="G36" fmla="?: G6 G35 G31"/>
              <a:gd name="G37" fmla="+- 21600 0 G36"/>
              <a:gd name="G38" fmla="?: G4 0 G33"/>
              <a:gd name="G39" fmla="?: 9868328 G38 G32"/>
              <a:gd name="G40" fmla="?: G6 G39 0"/>
              <a:gd name="G41" fmla="?: G4 G32 21600"/>
              <a:gd name="G42" fmla="?: G6 G41 G33"/>
              <a:gd name="T12" fmla="*/ 10800 w 21600"/>
              <a:gd name="T13" fmla="*/ 0 h 21600"/>
              <a:gd name="T14" fmla="*/ 2170 w 21600"/>
              <a:gd name="T15" fmla="*/ 15666 h 21600"/>
              <a:gd name="T16" fmla="*/ 10800 w 21600"/>
              <a:gd name="T17" fmla="*/ 1786 h 21600"/>
              <a:gd name="T18" fmla="*/ 19430 w 21600"/>
              <a:gd name="T19" fmla="*/ 15666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948" y="15227"/>
                </a:moveTo>
                <a:cubicBezTo>
                  <a:pt x="2186" y="13876"/>
                  <a:pt x="1786" y="12351"/>
                  <a:pt x="1786" y="10800"/>
                </a:cubicBezTo>
                <a:cubicBezTo>
                  <a:pt x="1786" y="5821"/>
                  <a:pt x="5821" y="1786"/>
                  <a:pt x="10800" y="1786"/>
                </a:cubicBezTo>
                <a:cubicBezTo>
                  <a:pt x="15778" y="1786"/>
                  <a:pt x="19814" y="5821"/>
                  <a:pt x="19814" y="10800"/>
                </a:cubicBezTo>
                <a:cubicBezTo>
                  <a:pt x="19813" y="12351"/>
                  <a:pt x="19413" y="13876"/>
                  <a:pt x="18651" y="15227"/>
                </a:cubicBezTo>
                <a:lnTo>
                  <a:pt x="20207" y="16105"/>
                </a:lnTo>
                <a:cubicBezTo>
                  <a:pt x="21120" y="14486"/>
                  <a:pt x="21600" y="12658"/>
                  <a:pt x="21600" y="10800"/>
                </a:cubicBezTo>
                <a:cubicBezTo>
                  <a:pt x="21600" y="4835"/>
                  <a:pt x="16764" y="0"/>
                  <a:pt x="10800" y="0"/>
                </a:cubicBezTo>
                <a:cubicBezTo>
                  <a:pt x="4835" y="0"/>
                  <a:pt x="0" y="4835"/>
                  <a:pt x="0" y="10800"/>
                </a:cubicBezTo>
                <a:cubicBezTo>
                  <a:pt x="0" y="12658"/>
                  <a:pt x="479" y="14486"/>
                  <a:pt x="1392" y="16105"/>
                </a:cubicBezTo>
                <a:close/>
              </a:path>
            </a:pathLst>
          </a:custGeom>
          <a:solidFill>
            <a:srgbClr val="003668"/>
          </a:solidFill>
          <a:ln>
            <a:noFill/>
          </a:ln>
        </p:spPr>
        <p:txBody>
          <a:bodyPr anchor="ctr"/>
          <a:lstStyle/>
          <a:p>
            <a:pPr algn="ctr"/>
            <a:endParaRPr lang="zh-CN" altLang="zh-CN">
              <a:latin typeface="宋体" panose="02010600030101010101" pitchFamily="2" charset="-122"/>
              <a:sym typeface="宋体" panose="02010600030101010101" pitchFamily="2" charset="-122"/>
            </a:endParaRPr>
          </a:p>
        </p:txBody>
      </p:sp>
      <p:sp>
        <p:nvSpPr>
          <p:cNvPr id="10" name="空心弧 11"/>
          <p:cNvSpPr>
            <a:spLocks noChangeArrowheads="1"/>
          </p:cNvSpPr>
          <p:nvPr/>
        </p:nvSpPr>
        <p:spPr bwMode="auto">
          <a:xfrm rot="16426183">
            <a:off x="1338261" y="2629557"/>
            <a:ext cx="1822450" cy="1825625"/>
          </a:xfrm>
          <a:custGeom>
            <a:avLst/>
            <a:gdLst>
              <a:gd name="G0" fmla="+- 8722 0 0"/>
              <a:gd name="G1" fmla="+- 13154032 0 0"/>
              <a:gd name="G2" fmla="+- 0 0 13154032"/>
              <a:gd name="T0" fmla="*/ 0 256 1"/>
              <a:gd name="T1" fmla="*/ 180 256 1"/>
              <a:gd name="G3" fmla="+- 13154032 T0 T1"/>
              <a:gd name="T2" fmla="*/ 0 256 1"/>
              <a:gd name="T3" fmla="*/ 90 256 1"/>
              <a:gd name="G4" fmla="+- 13154032 T2 T3"/>
              <a:gd name="G5" fmla="*/ G4 2 1"/>
              <a:gd name="T4" fmla="*/ 90 256 1"/>
              <a:gd name="T5" fmla="*/ 0 256 1"/>
              <a:gd name="G6" fmla="+- 13154032 T4 T5"/>
              <a:gd name="G7" fmla="*/ G6 2 1"/>
              <a:gd name="G8" fmla="abs 13154032"/>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8722"/>
              <a:gd name="G18" fmla="*/ 8722 1 2"/>
              <a:gd name="G19" fmla="+- G18 5400 0"/>
              <a:gd name="G20" fmla="cos G19 13154032"/>
              <a:gd name="G21" fmla="sin G19 13154032"/>
              <a:gd name="G22" fmla="+- G20 10800 0"/>
              <a:gd name="G23" fmla="+- G21 10800 0"/>
              <a:gd name="G24" fmla="+- 10800 0 G20"/>
              <a:gd name="G25" fmla="+- 8722 10800 0"/>
              <a:gd name="G26" fmla="?: G9 G17 G25"/>
              <a:gd name="G27" fmla="?: G9 0 21600"/>
              <a:gd name="G28" fmla="cos 10800 13154032"/>
              <a:gd name="G29" fmla="sin 10800 13154032"/>
              <a:gd name="G30" fmla="sin 8722 13154032"/>
              <a:gd name="G31" fmla="+- G28 10800 0"/>
              <a:gd name="G32" fmla="+- G29 10800 0"/>
              <a:gd name="G33" fmla="+- G30 10800 0"/>
              <a:gd name="G34" fmla="?: G4 0 G31"/>
              <a:gd name="G35" fmla="?: 13154032 G34 0"/>
              <a:gd name="G36" fmla="?: G6 G35 G31"/>
              <a:gd name="G37" fmla="+- 21600 0 G36"/>
              <a:gd name="G38" fmla="?: G4 0 G33"/>
              <a:gd name="G39" fmla="?: 13154032 G38 G32"/>
              <a:gd name="G40" fmla="?: G6 G39 0"/>
              <a:gd name="G41" fmla="?: G4 G32 21600"/>
              <a:gd name="G42" fmla="?: G6 G41 G33"/>
              <a:gd name="T12" fmla="*/ 10800 w 21600"/>
              <a:gd name="T13" fmla="*/ 0 h 21600"/>
              <a:gd name="T14" fmla="*/ 1670 w 21600"/>
              <a:gd name="T15" fmla="*/ 7347 h 21600"/>
              <a:gd name="T16" fmla="*/ 10800 w 21600"/>
              <a:gd name="T17" fmla="*/ 2078 h 21600"/>
              <a:gd name="T18" fmla="*/ 19930 w 21600"/>
              <a:gd name="T19" fmla="*/ 734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1" y="7714"/>
                </a:moveTo>
                <a:cubicBezTo>
                  <a:pt x="3924" y="4322"/>
                  <a:pt x="7173" y="2078"/>
                  <a:pt x="10799" y="2078"/>
                </a:cubicBezTo>
                <a:cubicBezTo>
                  <a:pt x="14426" y="2078"/>
                  <a:pt x="17675" y="4322"/>
                  <a:pt x="18958" y="7714"/>
                </a:cubicBezTo>
                <a:lnTo>
                  <a:pt x="20901" y="6979"/>
                </a:lnTo>
                <a:cubicBezTo>
                  <a:pt x="19313" y="2779"/>
                  <a:pt x="15290" y="0"/>
                  <a:pt x="10800" y="0"/>
                </a:cubicBezTo>
                <a:cubicBezTo>
                  <a:pt x="6309" y="0"/>
                  <a:pt x="2286" y="2779"/>
                  <a:pt x="698" y="6979"/>
                </a:cubicBezTo>
                <a:close/>
              </a:path>
            </a:pathLst>
          </a:custGeom>
          <a:solidFill>
            <a:srgbClr val="0078E6"/>
          </a:solidFill>
          <a:ln>
            <a:noFill/>
          </a:ln>
        </p:spPr>
        <p:txBody>
          <a:bodyPr anchor="ctr"/>
          <a:lstStyle/>
          <a:p>
            <a:pPr algn="ctr"/>
            <a:endParaRPr lang="zh-CN" altLang="zh-CN">
              <a:latin typeface="宋体" panose="02010600030101010101" pitchFamily="2" charset="-122"/>
              <a:sym typeface="宋体" panose="02010600030101010101" pitchFamily="2" charset="-122"/>
            </a:endParaRPr>
          </a:p>
        </p:txBody>
      </p:sp>
      <p:sp>
        <p:nvSpPr>
          <p:cNvPr id="11" name="空心弧 12"/>
          <p:cNvSpPr>
            <a:spLocks noChangeArrowheads="1"/>
          </p:cNvSpPr>
          <p:nvPr/>
        </p:nvSpPr>
        <p:spPr bwMode="auto">
          <a:xfrm rot="16200000">
            <a:off x="960434" y="2272368"/>
            <a:ext cx="2560638" cy="2560638"/>
          </a:xfrm>
          <a:custGeom>
            <a:avLst/>
            <a:gdLst>
              <a:gd name="G0" fmla="+- 9049 0 0"/>
              <a:gd name="G1" fmla="+- 7945690 0 0"/>
              <a:gd name="G2" fmla="+- 0 0 7945690"/>
              <a:gd name="T0" fmla="*/ 0 256 1"/>
              <a:gd name="T1" fmla="*/ 180 256 1"/>
              <a:gd name="G3" fmla="+- 7945690 T0 T1"/>
              <a:gd name="T2" fmla="*/ 0 256 1"/>
              <a:gd name="T3" fmla="*/ 90 256 1"/>
              <a:gd name="G4" fmla="+- 7945690 T2 T3"/>
              <a:gd name="G5" fmla="*/ G4 2 1"/>
              <a:gd name="T4" fmla="*/ 90 256 1"/>
              <a:gd name="T5" fmla="*/ 0 256 1"/>
              <a:gd name="G6" fmla="+- 7945690 T4 T5"/>
              <a:gd name="G7" fmla="*/ G6 2 1"/>
              <a:gd name="G8" fmla="abs 794569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049"/>
              <a:gd name="G18" fmla="*/ 9049 1 2"/>
              <a:gd name="G19" fmla="+- G18 5400 0"/>
              <a:gd name="G20" fmla="cos G19 7945690"/>
              <a:gd name="G21" fmla="sin G19 7945690"/>
              <a:gd name="G22" fmla="+- G20 10800 0"/>
              <a:gd name="G23" fmla="+- G21 10800 0"/>
              <a:gd name="G24" fmla="+- 10800 0 G20"/>
              <a:gd name="G25" fmla="+- 9049 10800 0"/>
              <a:gd name="G26" fmla="?: G9 G17 G25"/>
              <a:gd name="G27" fmla="?: G9 0 21600"/>
              <a:gd name="G28" fmla="cos 10800 7945690"/>
              <a:gd name="G29" fmla="sin 10800 7945690"/>
              <a:gd name="G30" fmla="sin 9049 7945690"/>
              <a:gd name="G31" fmla="+- G28 10800 0"/>
              <a:gd name="G32" fmla="+- G29 10800 0"/>
              <a:gd name="G33" fmla="+- G30 10800 0"/>
              <a:gd name="G34" fmla="?: G4 0 G31"/>
              <a:gd name="G35" fmla="?: 7945690 G34 0"/>
              <a:gd name="G36" fmla="?: G6 G35 G31"/>
              <a:gd name="G37" fmla="+- 21600 0 G36"/>
              <a:gd name="G38" fmla="?: G4 0 G33"/>
              <a:gd name="G39" fmla="?: 7945690 G38 G32"/>
              <a:gd name="G40" fmla="?: G6 G39 0"/>
              <a:gd name="G41" fmla="?: G4 G32 21600"/>
              <a:gd name="G42" fmla="?: G6 G41 G33"/>
              <a:gd name="T12" fmla="*/ 10800 w 21600"/>
              <a:gd name="T13" fmla="*/ 0 h 21600"/>
              <a:gd name="T14" fmla="*/ 5652 w 21600"/>
              <a:gd name="T15" fmla="*/ 19285 h 21600"/>
              <a:gd name="T16" fmla="*/ 10800 w 21600"/>
              <a:gd name="T17" fmla="*/ 1751 h 21600"/>
              <a:gd name="T18" fmla="*/ 15948 w 21600"/>
              <a:gd name="T19" fmla="*/ 19285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6106" y="18536"/>
                </a:moveTo>
                <a:cubicBezTo>
                  <a:pt x="3402" y="16896"/>
                  <a:pt x="1751" y="13962"/>
                  <a:pt x="1751" y="10800"/>
                </a:cubicBezTo>
                <a:cubicBezTo>
                  <a:pt x="1751" y="5802"/>
                  <a:pt x="5802" y="1751"/>
                  <a:pt x="10800" y="1751"/>
                </a:cubicBezTo>
                <a:cubicBezTo>
                  <a:pt x="15797" y="1751"/>
                  <a:pt x="19849" y="5802"/>
                  <a:pt x="19849" y="10800"/>
                </a:cubicBezTo>
                <a:cubicBezTo>
                  <a:pt x="19848" y="13962"/>
                  <a:pt x="18197" y="16896"/>
                  <a:pt x="15493" y="18536"/>
                </a:cubicBezTo>
                <a:lnTo>
                  <a:pt x="16401" y="20033"/>
                </a:lnTo>
                <a:cubicBezTo>
                  <a:pt x="19628" y="18075"/>
                  <a:pt x="21600" y="14574"/>
                  <a:pt x="21600" y="10800"/>
                </a:cubicBezTo>
                <a:cubicBezTo>
                  <a:pt x="21600" y="4835"/>
                  <a:pt x="16764" y="0"/>
                  <a:pt x="10800" y="0"/>
                </a:cubicBezTo>
                <a:cubicBezTo>
                  <a:pt x="4835" y="0"/>
                  <a:pt x="0" y="4835"/>
                  <a:pt x="0" y="10800"/>
                </a:cubicBezTo>
                <a:cubicBezTo>
                  <a:pt x="0" y="14574"/>
                  <a:pt x="1971" y="18075"/>
                  <a:pt x="5198" y="20033"/>
                </a:cubicBezTo>
                <a:close/>
              </a:path>
            </a:pathLst>
          </a:custGeom>
          <a:solidFill>
            <a:srgbClr val="00B0F0"/>
          </a:solidFill>
          <a:ln>
            <a:noFill/>
          </a:ln>
        </p:spPr>
        <p:txBody>
          <a:bodyPr anchor="ctr"/>
          <a:lstStyle/>
          <a:p>
            <a:pPr algn="ctr"/>
            <a:endParaRPr lang="zh-CN" altLang="zh-CN">
              <a:latin typeface="宋体" panose="02010600030101010101" pitchFamily="2" charset="-122"/>
              <a:sym typeface="宋体" panose="02010600030101010101" pitchFamily="2" charset="-122"/>
            </a:endParaRPr>
          </a:p>
        </p:txBody>
      </p:sp>
      <p:sp>
        <p:nvSpPr>
          <p:cNvPr id="12" name="矩形 13"/>
          <p:cNvSpPr>
            <a:spLocks noChangeArrowheads="1"/>
          </p:cNvSpPr>
          <p:nvPr/>
        </p:nvSpPr>
        <p:spPr bwMode="auto">
          <a:xfrm>
            <a:off x="1655464" y="3367744"/>
            <a:ext cx="21726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b="1" dirty="0">
                <a:solidFill>
                  <a:srgbClr val="31859B"/>
                </a:solidFill>
                <a:latin typeface="黑体" pitchFamily="49" charset="-122"/>
                <a:ea typeface="黑体" pitchFamily="49" charset="-122"/>
                <a:sym typeface="微软雅黑" panose="020B0503020204020204" pitchFamily="34" charset="-122"/>
              </a:rPr>
              <a:t>算法小结</a:t>
            </a:r>
          </a:p>
        </p:txBody>
      </p:sp>
      <p:grpSp>
        <p:nvGrpSpPr>
          <p:cNvPr id="13" name="组合 14"/>
          <p:cNvGrpSpPr/>
          <p:nvPr/>
        </p:nvGrpSpPr>
        <p:grpSpPr bwMode="auto">
          <a:xfrm>
            <a:off x="4006928" y="2139651"/>
            <a:ext cx="4904602" cy="990199"/>
            <a:chOff x="0" y="0"/>
            <a:chExt cx="4368201" cy="988587"/>
          </a:xfrm>
        </p:grpSpPr>
        <p:sp>
          <p:nvSpPr>
            <p:cNvPr id="14" name="矩形 15"/>
            <p:cNvSpPr>
              <a:spLocks noChangeArrowheads="1"/>
            </p:cNvSpPr>
            <p:nvPr/>
          </p:nvSpPr>
          <p:spPr bwMode="auto">
            <a:xfrm>
              <a:off x="95245" y="72172"/>
              <a:ext cx="358757" cy="229911"/>
            </a:xfrm>
            <a:prstGeom prst="rect">
              <a:avLst/>
            </a:prstGeom>
            <a:solidFill>
              <a:srgbClr val="0078E6"/>
            </a:solidFill>
            <a:ln>
              <a:noFill/>
            </a:ln>
            <a:extLst>
              <a:ext uri="{91240B29-F687-4F45-9708-019B960494DF}">
                <a14:hiddenLine xmlns:a14="http://schemas.microsoft.com/office/drawing/2010/main" w="25400">
                  <a:solidFill>
                    <a:srgbClr val="395E8A"/>
                  </a:solidFill>
                  <a:bevel/>
                </a14:hiddenLine>
              </a:ext>
            </a:extLst>
          </p:spPr>
          <p:txBody>
            <a:bodyPr anchor="ctr"/>
            <a:lstStyle/>
            <a:p>
              <a:pPr algn="ctr"/>
              <a:endParaRPr lang="zh-CN" altLang="zh-CN" sz="1400">
                <a:solidFill>
                  <a:schemeClr val="tx1">
                    <a:lumMod val="50000"/>
                    <a:lumOff val="50000"/>
                  </a:schemeClr>
                </a:solidFill>
                <a:latin typeface="宋体" panose="02010600030101010101" pitchFamily="2" charset="-122"/>
                <a:sym typeface="宋体" panose="02010600030101010101" pitchFamily="2" charset="-122"/>
              </a:endParaRPr>
            </a:p>
          </p:txBody>
        </p:sp>
        <p:sp>
          <p:nvSpPr>
            <p:cNvPr id="15" name="TextBox 16"/>
            <p:cNvSpPr>
              <a:spLocks noChangeArrowheads="1"/>
            </p:cNvSpPr>
            <p:nvPr/>
          </p:nvSpPr>
          <p:spPr bwMode="auto">
            <a:xfrm>
              <a:off x="0" y="343308"/>
              <a:ext cx="4368201" cy="645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b="1" dirty="0">
                  <a:solidFill>
                    <a:srgbClr val="FF0000"/>
                  </a:solidFill>
                  <a:latin typeface="黑体" panose="02010609060101010101" pitchFamily="49" charset="-122"/>
                  <a:ea typeface="黑体" panose="02010609060101010101" pitchFamily="49" charset="-122"/>
                </a:rPr>
                <a:t>联合优化</a:t>
              </a:r>
              <a:r>
                <a:rPr lang="zh-CN" altLang="en-US" dirty="0">
                  <a:solidFill>
                    <a:prstClr val="black"/>
                  </a:solidFill>
                  <a:latin typeface="黑体" panose="02010609060101010101" pitchFamily="49" charset="-122"/>
                  <a:ea typeface="黑体" panose="02010609060101010101" pitchFamily="49" charset="-122"/>
                </a:rPr>
                <a:t>服务放置与请求调度问题，</a:t>
              </a:r>
              <a:endParaRPr lang="en-US" altLang="zh-CN" dirty="0">
                <a:solidFill>
                  <a:prstClr val="black"/>
                </a:solidFill>
                <a:latin typeface="黑体" panose="02010609060101010101" pitchFamily="49" charset="-122"/>
                <a:ea typeface="黑体" panose="02010609060101010101" pitchFamily="49" charset="-122"/>
              </a:endParaRPr>
            </a:p>
            <a:p>
              <a:r>
                <a:rPr lang="zh-CN" altLang="en-US" dirty="0">
                  <a:solidFill>
                    <a:prstClr val="black"/>
                  </a:solidFill>
                  <a:latin typeface="黑体" panose="02010609060101010101" pitchFamily="49" charset="-122"/>
                  <a:ea typeface="黑体" panose="02010609060101010101" pitchFamily="49" charset="-122"/>
                </a:rPr>
                <a:t>且所求得的解为最优解</a:t>
              </a:r>
              <a:endParaRPr lang="zh-CN" altLang="en-US" dirty="0">
                <a:solidFill>
                  <a:schemeClr val="tx1">
                    <a:lumMod val="50000"/>
                    <a:lumOff val="50000"/>
                  </a:schemeClr>
                </a:solidFill>
                <a:latin typeface="方正兰亭粗黑_GBK" charset="-122"/>
                <a:sym typeface="宋体" panose="02010600030101010101" pitchFamily="2" charset="-122"/>
              </a:endParaRPr>
            </a:p>
          </p:txBody>
        </p:sp>
        <p:sp>
          <p:nvSpPr>
            <p:cNvPr id="16" name="矩形 17"/>
            <p:cNvSpPr>
              <a:spLocks noChangeArrowheads="1"/>
            </p:cNvSpPr>
            <p:nvPr/>
          </p:nvSpPr>
          <p:spPr bwMode="auto">
            <a:xfrm>
              <a:off x="558773" y="0"/>
              <a:ext cx="2020788" cy="368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dirty="0">
                  <a:solidFill>
                    <a:srgbClr val="31859B"/>
                  </a:solidFill>
                  <a:latin typeface="黑体" pitchFamily="49" charset="-122"/>
                  <a:ea typeface="黑体" pitchFamily="49" charset="-122"/>
                  <a:sym typeface="微软雅黑" panose="020B0503020204020204" pitchFamily="34" charset="-122"/>
                </a:rPr>
                <a:t>算法作用</a:t>
              </a:r>
            </a:p>
          </p:txBody>
        </p:sp>
      </p:grpSp>
      <p:grpSp>
        <p:nvGrpSpPr>
          <p:cNvPr id="17" name="组合 18"/>
          <p:cNvGrpSpPr/>
          <p:nvPr/>
        </p:nvGrpSpPr>
        <p:grpSpPr bwMode="auto">
          <a:xfrm>
            <a:off x="4006928" y="3268334"/>
            <a:ext cx="3811588" cy="1010880"/>
            <a:chOff x="0" y="0"/>
            <a:chExt cx="3811399" cy="1010859"/>
          </a:xfrm>
        </p:grpSpPr>
        <p:sp>
          <p:nvSpPr>
            <p:cNvPr id="18" name="矩形 19"/>
            <p:cNvSpPr>
              <a:spLocks noChangeArrowheads="1"/>
            </p:cNvSpPr>
            <p:nvPr/>
          </p:nvSpPr>
          <p:spPr bwMode="auto">
            <a:xfrm>
              <a:off x="95245" y="92989"/>
              <a:ext cx="358757" cy="230264"/>
            </a:xfrm>
            <a:prstGeom prst="rect">
              <a:avLst/>
            </a:prstGeom>
            <a:solidFill>
              <a:srgbClr val="004F96"/>
            </a:solidFill>
            <a:ln>
              <a:noFill/>
            </a:ln>
            <a:extLst>
              <a:ext uri="{91240B29-F687-4F45-9708-019B960494DF}">
                <a14:hiddenLine xmlns:a14="http://schemas.microsoft.com/office/drawing/2010/main" w="25400">
                  <a:solidFill>
                    <a:srgbClr val="395E8A"/>
                  </a:solidFill>
                  <a:bevel/>
                </a14:hiddenLine>
              </a:ext>
            </a:extLst>
          </p:spPr>
          <p:txBody>
            <a:bodyPr anchor="ctr"/>
            <a:lstStyle/>
            <a:p>
              <a:pPr algn="ctr"/>
              <a:endParaRPr lang="zh-CN" altLang="zh-CN" sz="1400">
                <a:solidFill>
                  <a:schemeClr val="tx1">
                    <a:lumMod val="50000"/>
                    <a:lumOff val="50000"/>
                  </a:schemeClr>
                </a:solidFill>
                <a:latin typeface="宋体" panose="02010600030101010101" pitchFamily="2" charset="-122"/>
                <a:sym typeface="宋体" panose="02010600030101010101" pitchFamily="2" charset="-122"/>
              </a:endParaRPr>
            </a:p>
          </p:txBody>
        </p:sp>
        <p:sp>
          <p:nvSpPr>
            <p:cNvPr id="19" name="TextBox 20"/>
            <p:cNvSpPr>
              <a:spLocks noChangeArrowheads="1"/>
            </p:cNvSpPr>
            <p:nvPr/>
          </p:nvSpPr>
          <p:spPr bwMode="auto">
            <a:xfrm>
              <a:off x="0" y="364541"/>
              <a:ext cx="3811399" cy="646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lvl="0"/>
              <a:r>
                <a:rPr lang="zh-CN" altLang="en-US" dirty="0">
                  <a:solidFill>
                    <a:prstClr val="black"/>
                  </a:solidFill>
                  <a:latin typeface="黑体" panose="02010609060101010101" pitchFamily="49" charset="-122"/>
                  <a:ea typeface="黑体" panose="02010609060101010101" pitchFamily="49" charset="-122"/>
                </a:rPr>
                <a:t>需要多次反复调用</a:t>
              </a:r>
              <a:r>
                <a:rPr lang="en-US" altLang="zh-CN" dirty="0">
                  <a:solidFill>
                    <a:prstClr val="black"/>
                  </a:solidFill>
                  <a:latin typeface="黑体" panose="02010609060101010101" pitchFamily="49" charset="-122"/>
                  <a:ea typeface="黑体" panose="02010609060101010101" pitchFamily="49" charset="-122"/>
                </a:rPr>
                <a:t>ORS</a:t>
              </a:r>
              <a:r>
                <a:rPr lang="zh-CN" altLang="en-US" dirty="0">
                  <a:solidFill>
                    <a:prstClr val="black"/>
                  </a:solidFill>
                  <a:latin typeface="黑体" panose="02010609060101010101" pitchFamily="49" charset="-122"/>
                  <a:ea typeface="黑体" panose="02010609060101010101" pitchFamily="49" charset="-122"/>
                </a:rPr>
                <a:t>算法，</a:t>
              </a:r>
              <a:endParaRPr lang="en-US" altLang="zh-CN" dirty="0">
                <a:solidFill>
                  <a:prstClr val="black"/>
                </a:solidFill>
                <a:latin typeface="黑体" panose="02010609060101010101" pitchFamily="49" charset="-122"/>
                <a:ea typeface="黑体" panose="02010609060101010101" pitchFamily="49" charset="-122"/>
              </a:endParaRPr>
            </a:p>
            <a:p>
              <a:pPr lvl="0"/>
              <a:r>
                <a:rPr lang="zh-CN" altLang="en-US" dirty="0">
                  <a:solidFill>
                    <a:prstClr val="black"/>
                  </a:solidFill>
                  <a:latin typeface="黑体" panose="02010609060101010101" pitchFamily="49" charset="-122"/>
                  <a:ea typeface="黑体" panose="02010609060101010101" pitchFamily="49" charset="-122"/>
                </a:rPr>
                <a:t>遇到规模大的问题求解太</a:t>
              </a:r>
              <a:r>
                <a:rPr lang="zh-CN" altLang="en-US" b="1" dirty="0">
                  <a:solidFill>
                    <a:srgbClr val="FF0000"/>
                  </a:solidFill>
                  <a:latin typeface="黑体" panose="02010609060101010101" pitchFamily="49" charset="-122"/>
                  <a:ea typeface="黑体" panose="02010609060101010101" pitchFamily="49" charset="-122"/>
                </a:rPr>
                <a:t>慢</a:t>
              </a:r>
              <a:endParaRPr lang="zh-CN" altLang="en-US" b="1" dirty="0">
                <a:solidFill>
                  <a:srgbClr val="FF0000"/>
                </a:solidFill>
              </a:endParaRPr>
            </a:p>
          </p:txBody>
        </p:sp>
        <p:sp>
          <p:nvSpPr>
            <p:cNvPr id="20" name="矩形 21"/>
            <p:cNvSpPr>
              <a:spLocks noChangeArrowheads="1"/>
            </p:cNvSpPr>
            <p:nvPr/>
          </p:nvSpPr>
          <p:spPr bwMode="auto">
            <a:xfrm>
              <a:off x="627358" y="0"/>
              <a:ext cx="2020787" cy="369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dirty="0">
                  <a:solidFill>
                    <a:srgbClr val="31859B"/>
                  </a:solidFill>
                  <a:latin typeface="黑体" pitchFamily="49" charset="-122"/>
                  <a:ea typeface="黑体" pitchFamily="49" charset="-122"/>
                  <a:sym typeface="微软雅黑" panose="020B0503020204020204" pitchFamily="34" charset="-122"/>
                </a:rPr>
                <a:t>存在问题</a:t>
              </a:r>
              <a:endParaRPr lang="zh-CN" altLang="en-US" b="1" dirty="0">
                <a:solidFill>
                  <a:srgbClr val="31859B"/>
                </a:solidFill>
                <a:latin typeface="黑体" pitchFamily="49" charset="-122"/>
                <a:ea typeface="黑体" pitchFamily="49" charset="-122"/>
                <a:sym typeface="宋体" panose="02010600030101010101" pitchFamily="2" charset="-122"/>
              </a:endParaRPr>
            </a:p>
          </p:txBody>
        </p:sp>
      </p:grpSp>
      <p:grpSp>
        <p:nvGrpSpPr>
          <p:cNvPr id="21" name="组合 22"/>
          <p:cNvGrpSpPr/>
          <p:nvPr/>
        </p:nvGrpSpPr>
        <p:grpSpPr bwMode="auto">
          <a:xfrm>
            <a:off x="4006928" y="4394169"/>
            <a:ext cx="4904602" cy="710492"/>
            <a:chOff x="0" y="-10215"/>
            <a:chExt cx="4099353" cy="710162"/>
          </a:xfrm>
        </p:grpSpPr>
        <p:sp>
          <p:nvSpPr>
            <p:cNvPr id="22" name="矩形 23"/>
            <p:cNvSpPr>
              <a:spLocks noChangeArrowheads="1"/>
            </p:cNvSpPr>
            <p:nvPr/>
          </p:nvSpPr>
          <p:spPr bwMode="auto">
            <a:xfrm>
              <a:off x="95245" y="59234"/>
              <a:ext cx="358757" cy="230264"/>
            </a:xfrm>
            <a:prstGeom prst="rect">
              <a:avLst/>
            </a:prstGeom>
            <a:solidFill>
              <a:srgbClr val="003668"/>
            </a:solidFill>
            <a:ln>
              <a:noFill/>
            </a:ln>
            <a:extLst>
              <a:ext uri="{91240B29-F687-4F45-9708-019B960494DF}">
                <a14:hiddenLine xmlns:a14="http://schemas.microsoft.com/office/drawing/2010/main" w="25400">
                  <a:solidFill>
                    <a:srgbClr val="395E8A"/>
                  </a:solidFill>
                  <a:bevel/>
                </a14:hiddenLine>
              </a:ext>
            </a:extLst>
          </p:spPr>
          <p:txBody>
            <a:bodyPr anchor="ctr"/>
            <a:lstStyle/>
            <a:p>
              <a:pPr algn="ctr"/>
              <a:endParaRPr lang="zh-CN" altLang="zh-CN" sz="1400">
                <a:solidFill>
                  <a:schemeClr val="tx1">
                    <a:lumMod val="50000"/>
                    <a:lumOff val="50000"/>
                  </a:schemeClr>
                </a:solidFill>
                <a:latin typeface="宋体" panose="02010600030101010101" pitchFamily="2" charset="-122"/>
                <a:sym typeface="宋体" panose="02010600030101010101" pitchFamily="2" charset="-122"/>
              </a:endParaRPr>
            </a:p>
          </p:txBody>
        </p:sp>
        <p:sp>
          <p:nvSpPr>
            <p:cNvPr id="23" name="TextBox 24"/>
            <p:cNvSpPr>
              <a:spLocks noChangeArrowheads="1"/>
            </p:cNvSpPr>
            <p:nvPr/>
          </p:nvSpPr>
          <p:spPr bwMode="auto">
            <a:xfrm>
              <a:off x="0" y="330786"/>
              <a:ext cx="4099353" cy="369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latin typeface="Century Gothic" panose="020B0502020202020204" pitchFamily="34" charset="0"/>
                  <a:ea typeface="黑体" panose="02010609060101010101" pitchFamily="49" charset="-122"/>
                </a:rPr>
                <a:t>能否提出一种</a:t>
              </a:r>
              <a:r>
                <a:rPr lang="zh-CN" altLang="en-US" b="1" dirty="0">
                  <a:solidFill>
                    <a:srgbClr val="FF0000"/>
                  </a:solidFill>
                  <a:latin typeface="黑体" panose="02010609060101010101" pitchFamily="49" charset="-122"/>
                  <a:ea typeface="黑体" panose="02010609060101010101" pitchFamily="49" charset="-122"/>
                </a:rPr>
                <a:t>启发式算法</a:t>
              </a:r>
              <a:r>
                <a:rPr lang="zh-CN" altLang="en-US" dirty="0">
                  <a:latin typeface="黑体" panose="02010609060101010101" pitchFamily="49" charset="-122"/>
                  <a:ea typeface="黑体" panose="02010609060101010101" pitchFamily="49" charset="-122"/>
                </a:rPr>
                <a:t>，快速求得近似解？</a:t>
              </a:r>
            </a:p>
          </p:txBody>
        </p:sp>
        <p:sp>
          <p:nvSpPr>
            <p:cNvPr id="24" name="矩形 25"/>
            <p:cNvSpPr>
              <a:spLocks noChangeArrowheads="1"/>
            </p:cNvSpPr>
            <p:nvPr/>
          </p:nvSpPr>
          <p:spPr bwMode="auto">
            <a:xfrm>
              <a:off x="524383" y="-10215"/>
              <a:ext cx="2020787" cy="369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dirty="0">
                  <a:solidFill>
                    <a:srgbClr val="31859B"/>
                  </a:solidFill>
                  <a:latin typeface="黑体" pitchFamily="49" charset="-122"/>
                  <a:ea typeface="黑体" pitchFamily="49" charset="-122"/>
                  <a:sym typeface="微软雅黑" panose="020B0503020204020204" pitchFamily="34" charset="-122"/>
                </a:rPr>
                <a:t>新的问题</a:t>
              </a:r>
              <a:endParaRPr lang="zh-CN" altLang="en-US" b="1" dirty="0">
                <a:solidFill>
                  <a:srgbClr val="31859B"/>
                </a:solidFill>
                <a:latin typeface="黑体" pitchFamily="49" charset="-122"/>
                <a:ea typeface="黑体" pitchFamily="49" charset="-122"/>
              </a:endParaRPr>
            </a:p>
          </p:txBody>
        </p:sp>
      </p:grpSp>
    </p:spTree>
    <p:extLst>
      <p:ext uri="{BB962C8B-B14F-4D97-AF65-F5344CB8AC3E}">
        <p14:creationId xmlns:p14="http://schemas.microsoft.com/office/powerpoint/2010/main" val="645524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300" fill="hold"/>
                                        <p:tgtEl>
                                          <p:spTgt spid="10"/>
                                        </p:tgtEl>
                                        <p:attrNameLst>
                                          <p:attrName>ppt_w</p:attrName>
                                        </p:attrNameLst>
                                      </p:cBhvr>
                                      <p:tavLst>
                                        <p:tav tm="0">
                                          <p:val>
                                            <p:fltVal val="0"/>
                                          </p:val>
                                        </p:tav>
                                        <p:tav tm="100000">
                                          <p:val>
                                            <p:strVal val="#ppt_w"/>
                                          </p:val>
                                        </p:tav>
                                      </p:tavLst>
                                    </p:anim>
                                    <p:anim calcmode="lin" valueType="num">
                                      <p:cBhvr>
                                        <p:cTn id="8" dur="300" fill="hold"/>
                                        <p:tgtEl>
                                          <p:spTgt spid="10"/>
                                        </p:tgtEl>
                                        <p:attrNameLst>
                                          <p:attrName>ppt_h</p:attrName>
                                        </p:attrNameLst>
                                      </p:cBhvr>
                                      <p:tavLst>
                                        <p:tav tm="0">
                                          <p:val>
                                            <p:fltVal val="0"/>
                                          </p:val>
                                        </p:tav>
                                        <p:tav tm="100000">
                                          <p:val>
                                            <p:strVal val="#ppt_h"/>
                                          </p:val>
                                        </p:tav>
                                      </p:tavLst>
                                    </p:anim>
                                    <p:animEffect transition="in" filter="fade">
                                      <p:cBhvr>
                                        <p:cTn id="9" dur="300"/>
                                        <p:tgtEl>
                                          <p:spTgt spid="10"/>
                                        </p:tgtEl>
                                      </p:cBhvr>
                                    </p:animEffect>
                                  </p:childTnLst>
                                </p:cTn>
                              </p:par>
                            </p:childTnLst>
                          </p:cTn>
                        </p:par>
                        <p:par>
                          <p:cTn id="10" fill="hold">
                            <p:stCondLst>
                              <p:cond delay="300"/>
                            </p:stCondLst>
                            <p:childTnLst>
                              <p:par>
                                <p:cTn id="11" presetID="53" presetClass="entr" presetSubtype="16"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300" fill="hold"/>
                                        <p:tgtEl>
                                          <p:spTgt spid="9"/>
                                        </p:tgtEl>
                                        <p:attrNameLst>
                                          <p:attrName>ppt_w</p:attrName>
                                        </p:attrNameLst>
                                      </p:cBhvr>
                                      <p:tavLst>
                                        <p:tav tm="0">
                                          <p:val>
                                            <p:fltVal val="0"/>
                                          </p:val>
                                        </p:tav>
                                        <p:tav tm="100000">
                                          <p:val>
                                            <p:strVal val="#ppt_w"/>
                                          </p:val>
                                        </p:tav>
                                      </p:tavLst>
                                    </p:anim>
                                    <p:anim calcmode="lin" valueType="num">
                                      <p:cBhvr>
                                        <p:cTn id="14" dur="300" fill="hold"/>
                                        <p:tgtEl>
                                          <p:spTgt spid="9"/>
                                        </p:tgtEl>
                                        <p:attrNameLst>
                                          <p:attrName>ppt_h</p:attrName>
                                        </p:attrNameLst>
                                      </p:cBhvr>
                                      <p:tavLst>
                                        <p:tav tm="0">
                                          <p:val>
                                            <p:fltVal val="0"/>
                                          </p:val>
                                        </p:tav>
                                        <p:tav tm="100000">
                                          <p:val>
                                            <p:strVal val="#ppt_h"/>
                                          </p:val>
                                        </p:tav>
                                      </p:tavLst>
                                    </p:anim>
                                    <p:animEffect transition="in" filter="fade">
                                      <p:cBhvr>
                                        <p:cTn id="15" dur="300"/>
                                        <p:tgtEl>
                                          <p:spTgt spid="9"/>
                                        </p:tgtEl>
                                      </p:cBhvr>
                                    </p:animEffect>
                                  </p:childTnLst>
                                </p:cTn>
                              </p:par>
                            </p:childTnLst>
                          </p:cTn>
                        </p:par>
                        <p:par>
                          <p:cTn id="16" fill="hold">
                            <p:stCondLst>
                              <p:cond delay="600"/>
                            </p:stCondLst>
                            <p:childTnLst>
                              <p:par>
                                <p:cTn id="17" presetID="53" presetClass="entr" presetSubtype="16"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300" fill="hold"/>
                                        <p:tgtEl>
                                          <p:spTgt spid="11"/>
                                        </p:tgtEl>
                                        <p:attrNameLst>
                                          <p:attrName>ppt_w</p:attrName>
                                        </p:attrNameLst>
                                      </p:cBhvr>
                                      <p:tavLst>
                                        <p:tav tm="0">
                                          <p:val>
                                            <p:fltVal val="0"/>
                                          </p:val>
                                        </p:tav>
                                        <p:tav tm="100000">
                                          <p:val>
                                            <p:strVal val="#ppt_w"/>
                                          </p:val>
                                        </p:tav>
                                      </p:tavLst>
                                    </p:anim>
                                    <p:anim calcmode="lin" valueType="num">
                                      <p:cBhvr>
                                        <p:cTn id="20" dur="300" fill="hold"/>
                                        <p:tgtEl>
                                          <p:spTgt spid="11"/>
                                        </p:tgtEl>
                                        <p:attrNameLst>
                                          <p:attrName>ppt_h</p:attrName>
                                        </p:attrNameLst>
                                      </p:cBhvr>
                                      <p:tavLst>
                                        <p:tav tm="0">
                                          <p:val>
                                            <p:fltVal val="0"/>
                                          </p:val>
                                        </p:tav>
                                        <p:tav tm="100000">
                                          <p:val>
                                            <p:strVal val="#ppt_h"/>
                                          </p:val>
                                        </p:tav>
                                      </p:tavLst>
                                    </p:anim>
                                    <p:animEffect transition="in" filter="fade">
                                      <p:cBhvr>
                                        <p:cTn id="21" dur="300"/>
                                        <p:tgtEl>
                                          <p:spTgt spid="11"/>
                                        </p:tgtEl>
                                      </p:cBhvr>
                                    </p:animEffect>
                                  </p:childTnLst>
                                </p:cTn>
                              </p:par>
                            </p:childTnLst>
                          </p:cTn>
                        </p:par>
                        <p:par>
                          <p:cTn id="22" fill="hold">
                            <p:stCondLst>
                              <p:cond delay="900"/>
                            </p:stCondLst>
                            <p:childTnLst>
                              <p:par>
                                <p:cTn id="23" presetID="9" presetClass="entr" presetSubtype="0"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p:cBhvr>
                                        <p:cTn id="25" dur="500"/>
                                        <p:tgtEl>
                                          <p:spTgt spid="12"/>
                                        </p:tgtEl>
                                      </p:cBhvr>
                                    </p:animEffect>
                                  </p:childTnLst>
                                </p:cTn>
                              </p:par>
                            </p:childTnLst>
                          </p:cTn>
                        </p:par>
                        <p:par>
                          <p:cTn id="26" fill="hold">
                            <p:stCondLst>
                              <p:cond delay="1400"/>
                            </p:stCondLst>
                            <p:childTnLst>
                              <p:par>
                                <p:cTn id="27" presetID="42"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p:cBhvr>
                                        <p:cTn id="29" dur="750"/>
                                        <p:tgtEl>
                                          <p:spTgt spid="13"/>
                                        </p:tgtEl>
                                      </p:cBhvr>
                                    </p:animEffect>
                                    <p:anim calcmode="lin" valueType="num">
                                      <p:cBhvr>
                                        <p:cTn id="30" dur="750" fill="hold"/>
                                        <p:tgtEl>
                                          <p:spTgt spid="13"/>
                                        </p:tgtEl>
                                        <p:attrNameLst>
                                          <p:attrName>ppt_x</p:attrName>
                                        </p:attrNameLst>
                                      </p:cBhvr>
                                      <p:tavLst>
                                        <p:tav tm="0">
                                          <p:val>
                                            <p:strVal val="#ppt_x"/>
                                          </p:val>
                                        </p:tav>
                                        <p:tav tm="100000">
                                          <p:val>
                                            <p:strVal val="#ppt_x"/>
                                          </p:val>
                                        </p:tav>
                                      </p:tavLst>
                                    </p:anim>
                                    <p:anim calcmode="lin" valueType="num">
                                      <p:cBhvr>
                                        <p:cTn id="31" dur="750" fill="hold"/>
                                        <p:tgtEl>
                                          <p:spTgt spid="13"/>
                                        </p:tgtEl>
                                        <p:attrNameLst>
                                          <p:attrName>ppt_y</p:attrName>
                                        </p:attrNameLst>
                                      </p:cBhvr>
                                      <p:tavLst>
                                        <p:tav tm="0">
                                          <p:val>
                                            <p:strVal val="#ppt_y+.1"/>
                                          </p:val>
                                        </p:tav>
                                        <p:tav tm="100000">
                                          <p:val>
                                            <p:strVal val="#ppt_y"/>
                                          </p:val>
                                        </p:tav>
                                      </p:tavLst>
                                    </p:anim>
                                  </p:childTnLst>
                                </p:cTn>
                              </p:par>
                            </p:childTnLst>
                          </p:cTn>
                        </p:par>
                        <p:par>
                          <p:cTn id="32" fill="hold">
                            <p:stCondLst>
                              <p:cond delay="2150"/>
                            </p:stCondLst>
                            <p:childTnLst>
                              <p:par>
                                <p:cTn id="33" presetID="42" presetClass="entr" presetSubtype="0"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p:cBhvr>
                                        <p:cTn id="35" dur="750"/>
                                        <p:tgtEl>
                                          <p:spTgt spid="17"/>
                                        </p:tgtEl>
                                      </p:cBhvr>
                                    </p:animEffect>
                                    <p:anim calcmode="lin" valueType="num">
                                      <p:cBhvr>
                                        <p:cTn id="36" dur="750" fill="hold"/>
                                        <p:tgtEl>
                                          <p:spTgt spid="17"/>
                                        </p:tgtEl>
                                        <p:attrNameLst>
                                          <p:attrName>ppt_x</p:attrName>
                                        </p:attrNameLst>
                                      </p:cBhvr>
                                      <p:tavLst>
                                        <p:tav tm="0">
                                          <p:val>
                                            <p:strVal val="#ppt_x"/>
                                          </p:val>
                                        </p:tav>
                                        <p:tav tm="100000">
                                          <p:val>
                                            <p:strVal val="#ppt_x"/>
                                          </p:val>
                                        </p:tav>
                                      </p:tavLst>
                                    </p:anim>
                                    <p:anim calcmode="lin" valueType="num">
                                      <p:cBhvr>
                                        <p:cTn id="37" dur="750" fill="hold"/>
                                        <p:tgtEl>
                                          <p:spTgt spid="17"/>
                                        </p:tgtEl>
                                        <p:attrNameLst>
                                          <p:attrName>ppt_y</p:attrName>
                                        </p:attrNameLst>
                                      </p:cBhvr>
                                      <p:tavLst>
                                        <p:tav tm="0">
                                          <p:val>
                                            <p:strVal val="#ppt_y+.1"/>
                                          </p:val>
                                        </p:tav>
                                        <p:tav tm="100000">
                                          <p:val>
                                            <p:strVal val="#ppt_y"/>
                                          </p:val>
                                        </p:tav>
                                      </p:tavLst>
                                    </p:anim>
                                  </p:childTnLst>
                                </p:cTn>
                              </p:par>
                            </p:childTnLst>
                          </p:cTn>
                        </p:par>
                        <p:par>
                          <p:cTn id="38" fill="hold">
                            <p:stCondLst>
                              <p:cond delay="2900"/>
                            </p:stCondLst>
                            <p:childTnLst>
                              <p:par>
                                <p:cTn id="39" presetID="42" presetClass="entr" presetSubtype="0" fill="hold"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p:cBhvr>
                                        <p:cTn id="41" dur="750"/>
                                        <p:tgtEl>
                                          <p:spTgt spid="21"/>
                                        </p:tgtEl>
                                      </p:cBhvr>
                                    </p:animEffect>
                                    <p:anim calcmode="lin" valueType="num">
                                      <p:cBhvr>
                                        <p:cTn id="42" dur="750" fill="hold"/>
                                        <p:tgtEl>
                                          <p:spTgt spid="21"/>
                                        </p:tgtEl>
                                        <p:attrNameLst>
                                          <p:attrName>ppt_x</p:attrName>
                                        </p:attrNameLst>
                                      </p:cBhvr>
                                      <p:tavLst>
                                        <p:tav tm="0">
                                          <p:val>
                                            <p:strVal val="#ppt_x"/>
                                          </p:val>
                                        </p:tav>
                                        <p:tav tm="100000">
                                          <p:val>
                                            <p:strVal val="#ppt_x"/>
                                          </p:val>
                                        </p:tav>
                                      </p:tavLst>
                                    </p:anim>
                                    <p:anim calcmode="lin" valueType="num">
                                      <p:cBhvr>
                                        <p:cTn id="43" dur="75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bldLvl="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2">
            <a:extLst>
              <a:ext uri="{FF2B5EF4-FFF2-40B4-BE49-F238E27FC236}">
                <a16:creationId xmlns:a16="http://schemas.microsoft.com/office/drawing/2014/main" id="{B024A988-0020-4289-966A-3645C47D9FF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9761" y="74036"/>
            <a:ext cx="738131" cy="738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A6000D45-CB09-449D-8F2C-EE55C3412439}"/>
              </a:ext>
            </a:extLst>
          </p:cNvPr>
          <p:cNvSpPr txBox="1"/>
          <p:nvPr/>
        </p:nvSpPr>
        <p:spPr>
          <a:xfrm>
            <a:off x="137805" y="188649"/>
            <a:ext cx="4723562"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cs typeface="Arial" pitchFamily="34" charset="0"/>
              </a:rPr>
              <a:t>启发式联合优化算法思路</a:t>
            </a:r>
          </a:p>
        </p:txBody>
      </p:sp>
      <p:pic>
        <p:nvPicPr>
          <p:cNvPr id="20" name="图片 19">
            <a:extLst>
              <a:ext uri="{FF2B5EF4-FFF2-40B4-BE49-F238E27FC236}">
                <a16:creationId xmlns:a16="http://schemas.microsoft.com/office/drawing/2014/main" id="{7FDFC406-2083-4756-B376-37DB5098CC5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2814" y="3429000"/>
            <a:ext cx="514469" cy="514469"/>
          </a:xfrm>
          <a:prstGeom prst="rect">
            <a:avLst/>
          </a:prstGeom>
        </p:spPr>
      </p:pic>
      <p:sp>
        <p:nvSpPr>
          <p:cNvPr id="21" name="矩形 20">
            <a:extLst>
              <a:ext uri="{FF2B5EF4-FFF2-40B4-BE49-F238E27FC236}">
                <a16:creationId xmlns:a16="http://schemas.microsoft.com/office/drawing/2014/main" id="{13420E68-5391-4B7B-B15A-1650A06591E9}"/>
              </a:ext>
            </a:extLst>
          </p:cNvPr>
          <p:cNvSpPr/>
          <p:nvPr/>
        </p:nvSpPr>
        <p:spPr>
          <a:xfrm>
            <a:off x="663077" y="3927244"/>
            <a:ext cx="992579"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边缘云</a:t>
            </a:r>
            <a:r>
              <a:rPr lang="en-US" altLang="zh-CN" dirty="0">
                <a:latin typeface="黑体" panose="02010609060101010101" pitchFamily="49" charset="-122"/>
                <a:ea typeface="黑体" panose="02010609060101010101" pitchFamily="49" charset="-122"/>
              </a:rPr>
              <a:t>1</a:t>
            </a:r>
            <a:endParaRPr lang="zh-CN" altLang="en-US" dirty="0"/>
          </a:p>
        </p:txBody>
      </p:sp>
      <p:pic>
        <p:nvPicPr>
          <p:cNvPr id="22" name="图片 21">
            <a:extLst>
              <a:ext uri="{FF2B5EF4-FFF2-40B4-BE49-F238E27FC236}">
                <a16:creationId xmlns:a16="http://schemas.microsoft.com/office/drawing/2014/main" id="{0FE0B34B-AFB9-4DED-ADA4-9ED30CC941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00886" y="3413425"/>
            <a:ext cx="514469" cy="514469"/>
          </a:xfrm>
          <a:prstGeom prst="rect">
            <a:avLst/>
          </a:prstGeom>
        </p:spPr>
      </p:pic>
      <p:sp>
        <p:nvSpPr>
          <p:cNvPr id="23" name="矩形 22">
            <a:extLst>
              <a:ext uri="{FF2B5EF4-FFF2-40B4-BE49-F238E27FC236}">
                <a16:creationId xmlns:a16="http://schemas.microsoft.com/office/drawing/2014/main" id="{384F1FD0-1F00-4FBB-BE75-1228C393CBFE}"/>
              </a:ext>
            </a:extLst>
          </p:cNvPr>
          <p:cNvSpPr/>
          <p:nvPr/>
        </p:nvSpPr>
        <p:spPr>
          <a:xfrm>
            <a:off x="3741149" y="3911669"/>
            <a:ext cx="992579"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边缘云</a:t>
            </a:r>
            <a:r>
              <a:rPr lang="en-US" altLang="zh-CN" dirty="0">
                <a:latin typeface="黑体" panose="02010609060101010101" pitchFamily="49" charset="-122"/>
                <a:ea typeface="黑体" panose="02010609060101010101" pitchFamily="49" charset="-122"/>
              </a:rPr>
              <a:t>2</a:t>
            </a:r>
            <a:endParaRPr lang="zh-CN" altLang="en-US" dirty="0"/>
          </a:p>
        </p:txBody>
      </p:sp>
      <p:pic>
        <p:nvPicPr>
          <p:cNvPr id="24" name="图片 23">
            <a:extLst>
              <a:ext uri="{FF2B5EF4-FFF2-40B4-BE49-F238E27FC236}">
                <a16:creationId xmlns:a16="http://schemas.microsoft.com/office/drawing/2014/main" id="{38F2C773-893C-4313-82C0-F2471A00C2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59088" y="3397201"/>
            <a:ext cx="514469" cy="514469"/>
          </a:xfrm>
          <a:prstGeom prst="rect">
            <a:avLst/>
          </a:prstGeom>
        </p:spPr>
      </p:pic>
      <p:sp>
        <p:nvSpPr>
          <p:cNvPr id="25" name="矩形 24">
            <a:extLst>
              <a:ext uri="{FF2B5EF4-FFF2-40B4-BE49-F238E27FC236}">
                <a16:creationId xmlns:a16="http://schemas.microsoft.com/office/drawing/2014/main" id="{9709AD8B-C57F-40E5-B7D4-09FADC439CEB}"/>
              </a:ext>
            </a:extLst>
          </p:cNvPr>
          <p:cNvSpPr/>
          <p:nvPr/>
        </p:nvSpPr>
        <p:spPr>
          <a:xfrm>
            <a:off x="6999351" y="3895445"/>
            <a:ext cx="992579"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边缘云</a:t>
            </a:r>
            <a:r>
              <a:rPr lang="en-US" altLang="zh-CN" dirty="0">
                <a:latin typeface="黑体" panose="02010609060101010101" pitchFamily="49" charset="-122"/>
                <a:ea typeface="黑体" panose="02010609060101010101" pitchFamily="49" charset="-122"/>
              </a:rPr>
              <a:t>3</a:t>
            </a:r>
            <a:endParaRPr lang="zh-CN" altLang="en-US" dirty="0"/>
          </a:p>
        </p:txBody>
      </p:sp>
      <p:sp>
        <p:nvSpPr>
          <p:cNvPr id="26" name="矩形 25">
            <a:extLst>
              <a:ext uri="{FF2B5EF4-FFF2-40B4-BE49-F238E27FC236}">
                <a16:creationId xmlns:a16="http://schemas.microsoft.com/office/drawing/2014/main" id="{820D588A-8709-4E16-BBC3-9B973562ED0B}"/>
              </a:ext>
            </a:extLst>
          </p:cNvPr>
          <p:cNvSpPr/>
          <p:nvPr/>
        </p:nvSpPr>
        <p:spPr>
          <a:xfrm>
            <a:off x="387757" y="1251597"/>
            <a:ext cx="4108817"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若放置该模型则可增加的服务用户数量</a:t>
            </a:r>
            <a:endParaRPr lang="zh-CN" altLang="en-US" dirty="0"/>
          </a:p>
        </p:txBody>
      </p:sp>
      <p:pic>
        <p:nvPicPr>
          <p:cNvPr id="27" name="图片 26">
            <a:extLst>
              <a:ext uri="{FF2B5EF4-FFF2-40B4-BE49-F238E27FC236}">
                <a16:creationId xmlns:a16="http://schemas.microsoft.com/office/drawing/2014/main" id="{07A557DD-A1BC-4637-B821-98A6568B162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5091" y="2156873"/>
            <a:ext cx="236862" cy="213854"/>
          </a:xfrm>
          <a:prstGeom prst="rect">
            <a:avLst/>
          </a:prstGeom>
        </p:spPr>
      </p:pic>
      <p:pic>
        <p:nvPicPr>
          <p:cNvPr id="28" name="图片 27">
            <a:extLst>
              <a:ext uri="{FF2B5EF4-FFF2-40B4-BE49-F238E27FC236}">
                <a16:creationId xmlns:a16="http://schemas.microsoft.com/office/drawing/2014/main" id="{F43BCC83-7BF0-4A06-BCE1-541E59141E5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73524" y="2074558"/>
            <a:ext cx="380874" cy="391663"/>
          </a:xfrm>
          <a:prstGeom prst="rect">
            <a:avLst/>
          </a:prstGeom>
        </p:spPr>
      </p:pic>
      <p:pic>
        <p:nvPicPr>
          <p:cNvPr id="29" name="图片 28">
            <a:extLst>
              <a:ext uri="{FF2B5EF4-FFF2-40B4-BE49-F238E27FC236}">
                <a16:creationId xmlns:a16="http://schemas.microsoft.com/office/drawing/2014/main" id="{2FA097E5-4F01-41FE-8811-FB0BED6BCDA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62955" y="2146060"/>
            <a:ext cx="323457" cy="248658"/>
          </a:xfrm>
          <a:prstGeom prst="rect">
            <a:avLst/>
          </a:prstGeom>
        </p:spPr>
      </p:pic>
      <p:pic>
        <p:nvPicPr>
          <p:cNvPr id="30" name="图片 29">
            <a:extLst>
              <a:ext uri="{FF2B5EF4-FFF2-40B4-BE49-F238E27FC236}">
                <a16:creationId xmlns:a16="http://schemas.microsoft.com/office/drawing/2014/main" id="{6D4F8CF7-9CB8-461C-B4C0-96E31B82C64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47377" y="2127346"/>
            <a:ext cx="321121" cy="243381"/>
          </a:xfrm>
          <a:prstGeom prst="rect">
            <a:avLst/>
          </a:prstGeom>
        </p:spPr>
      </p:pic>
      <p:sp>
        <p:nvSpPr>
          <p:cNvPr id="31" name="矩形 30">
            <a:extLst>
              <a:ext uri="{FF2B5EF4-FFF2-40B4-BE49-F238E27FC236}">
                <a16:creationId xmlns:a16="http://schemas.microsoft.com/office/drawing/2014/main" id="{944C71F4-C767-42FD-9E64-991CF8458A72}"/>
              </a:ext>
            </a:extLst>
          </p:cNvPr>
          <p:cNvSpPr/>
          <p:nvPr/>
        </p:nvSpPr>
        <p:spPr>
          <a:xfrm>
            <a:off x="538160" y="1776728"/>
            <a:ext cx="4185761" cy="369332"/>
          </a:xfrm>
          <a:prstGeom prst="rect">
            <a:avLst/>
          </a:prstGeom>
        </p:spPr>
        <p:txBody>
          <a:bodyPr wrap="none">
            <a:spAutoFit/>
          </a:bodyPr>
          <a:lstStyle/>
          <a:p>
            <a:r>
              <a:rPr lang="en-US" altLang="zh-CN" dirty="0">
                <a:latin typeface="黑体" panose="02010609060101010101" pitchFamily="49" charset="-122"/>
                <a:ea typeface="黑体" panose="02010609060101010101" pitchFamily="49" charset="-122"/>
              </a:rPr>
              <a:t>&lt;l</a:t>
            </a:r>
            <a:r>
              <a:rPr lang="en-US" altLang="zh-CN" baseline="-25000" dirty="0">
                <a:latin typeface="黑体" panose="02010609060101010101" pitchFamily="49" charset="-122"/>
                <a:ea typeface="黑体" panose="02010609060101010101" pitchFamily="49" charset="-122"/>
              </a:rPr>
              <a:t>1</a:t>
            </a:r>
            <a:r>
              <a:rPr lang="en-US" altLang="zh-CN" dirty="0">
                <a:latin typeface="黑体" panose="02010609060101010101" pitchFamily="49" charset="-122"/>
                <a:ea typeface="黑体" panose="02010609060101010101" pitchFamily="49" charset="-122"/>
              </a:rPr>
              <a:t>,1&gt;</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 &lt;l</a:t>
            </a:r>
            <a:r>
              <a:rPr lang="en-US" altLang="zh-CN" baseline="-25000" dirty="0">
                <a:latin typeface="黑体" panose="02010609060101010101" pitchFamily="49" charset="-122"/>
                <a:ea typeface="黑体" panose="02010609060101010101" pitchFamily="49" charset="-122"/>
              </a:rPr>
              <a:t>2</a:t>
            </a:r>
            <a:r>
              <a:rPr lang="en-US" altLang="zh-CN" dirty="0">
                <a:latin typeface="黑体" panose="02010609060101010101" pitchFamily="49" charset="-122"/>
                <a:ea typeface="黑体" panose="02010609060101010101" pitchFamily="49" charset="-122"/>
              </a:rPr>
              <a:t>,4&gt;</a:t>
            </a:r>
            <a:r>
              <a:rPr lang="zh-CN" altLang="en-US" dirty="0">
                <a:latin typeface="黑体" panose="02010609060101010101" pitchFamily="49" charset="-122"/>
                <a:ea typeface="黑体" panose="02010609060101010101" pitchFamily="49" charset="-122"/>
              </a:rPr>
              <a:t> 、</a:t>
            </a:r>
            <a:r>
              <a:rPr lang="en-US" altLang="zh-CN" dirty="0">
                <a:latin typeface="黑体" panose="02010609060101010101" pitchFamily="49" charset="-122"/>
                <a:ea typeface="黑体" panose="02010609060101010101" pitchFamily="49" charset="-122"/>
              </a:rPr>
              <a:t> &lt;l</a:t>
            </a:r>
            <a:r>
              <a:rPr lang="en-US" altLang="zh-CN" baseline="-25000" dirty="0">
                <a:latin typeface="黑体" panose="02010609060101010101" pitchFamily="49" charset="-122"/>
                <a:ea typeface="黑体" panose="02010609060101010101" pitchFamily="49" charset="-122"/>
              </a:rPr>
              <a:t>3</a:t>
            </a:r>
            <a:r>
              <a:rPr lang="en-US" altLang="zh-CN" dirty="0">
                <a:latin typeface="黑体" panose="02010609060101010101" pitchFamily="49" charset="-122"/>
                <a:ea typeface="黑体" panose="02010609060101010101" pitchFamily="49" charset="-122"/>
              </a:rPr>
              <a:t>,3&gt;</a:t>
            </a:r>
            <a:r>
              <a:rPr lang="zh-CN" altLang="en-US" dirty="0">
                <a:latin typeface="黑体" panose="02010609060101010101" pitchFamily="49" charset="-122"/>
                <a:ea typeface="黑体" panose="02010609060101010101" pitchFamily="49" charset="-122"/>
              </a:rPr>
              <a:t> 、</a:t>
            </a:r>
            <a:r>
              <a:rPr lang="en-US" altLang="zh-CN" dirty="0">
                <a:latin typeface="黑体" panose="02010609060101010101" pitchFamily="49" charset="-122"/>
                <a:ea typeface="黑体" panose="02010609060101010101" pitchFamily="49" charset="-122"/>
              </a:rPr>
              <a:t> &lt;l</a:t>
            </a:r>
            <a:r>
              <a:rPr lang="en-US" altLang="zh-CN" baseline="-25000" dirty="0">
                <a:latin typeface="黑体" panose="02010609060101010101" pitchFamily="49" charset="-122"/>
                <a:ea typeface="黑体" panose="02010609060101010101" pitchFamily="49" charset="-122"/>
              </a:rPr>
              <a:t>4</a:t>
            </a:r>
            <a:r>
              <a:rPr lang="en-US" altLang="zh-CN" dirty="0">
                <a:latin typeface="黑体" panose="02010609060101010101" pitchFamily="49" charset="-122"/>
                <a:ea typeface="黑体" panose="02010609060101010101" pitchFamily="49" charset="-122"/>
              </a:rPr>
              <a:t>,2&gt;</a:t>
            </a:r>
            <a:r>
              <a:rPr lang="zh-CN" altLang="en-US" dirty="0">
                <a:latin typeface="黑体" panose="02010609060101010101" pitchFamily="49" charset="-122"/>
                <a:ea typeface="黑体" panose="02010609060101010101" pitchFamily="49" charset="-122"/>
              </a:rPr>
              <a:t> </a:t>
            </a:r>
            <a:endParaRPr lang="zh-CN" altLang="en-US" dirty="0"/>
          </a:p>
        </p:txBody>
      </p:sp>
      <p:sp>
        <p:nvSpPr>
          <p:cNvPr id="4" name="对话气泡: 圆角矩形 3">
            <a:extLst>
              <a:ext uri="{FF2B5EF4-FFF2-40B4-BE49-F238E27FC236}">
                <a16:creationId xmlns:a16="http://schemas.microsoft.com/office/drawing/2014/main" id="{8F20F509-988C-41CF-BBF9-D89FEA4C9250}"/>
              </a:ext>
            </a:extLst>
          </p:cNvPr>
          <p:cNvSpPr/>
          <p:nvPr/>
        </p:nvSpPr>
        <p:spPr>
          <a:xfrm>
            <a:off x="266218" y="1111171"/>
            <a:ext cx="4595149" cy="1443438"/>
          </a:xfrm>
          <a:prstGeom prst="wedgeRoundRectCallout">
            <a:avLst>
              <a:gd name="adj1" fmla="val -27130"/>
              <a:gd name="adj2" fmla="val 7452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对话气泡: 圆角矩形 6">
            <a:extLst>
              <a:ext uri="{FF2B5EF4-FFF2-40B4-BE49-F238E27FC236}">
                <a16:creationId xmlns:a16="http://schemas.microsoft.com/office/drawing/2014/main" id="{87AD2A4B-6B75-4519-91E9-5EB401738B48}"/>
              </a:ext>
            </a:extLst>
          </p:cNvPr>
          <p:cNvSpPr/>
          <p:nvPr/>
        </p:nvSpPr>
        <p:spPr>
          <a:xfrm>
            <a:off x="179353" y="2850121"/>
            <a:ext cx="902825" cy="570053"/>
          </a:xfrm>
          <a:prstGeom prst="wedgeRoundRectCallout">
            <a:avLst>
              <a:gd name="adj1" fmla="val 38141"/>
              <a:gd name="adj2" fmla="val 5843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O*=4</a:t>
            </a:r>
            <a:endParaRPr lang="zh-CN" altLang="en-US" dirty="0">
              <a:solidFill>
                <a:schemeClr val="tx1"/>
              </a:solidFill>
            </a:endParaRPr>
          </a:p>
        </p:txBody>
      </p:sp>
      <p:pic>
        <p:nvPicPr>
          <p:cNvPr id="34" name="图片 33">
            <a:extLst>
              <a:ext uri="{FF2B5EF4-FFF2-40B4-BE49-F238E27FC236}">
                <a16:creationId xmlns:a16="http://schemas.microsoft.com/office/drawing/2014/main" id="{95A91E1E-02A4-4391-8924-AA32F3B730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85200" y="2145640"/>
            <a:ext cx="323457" cy="248658"/>
          </a:xfrm>
          <a:prstGeom prst="rect">
            <a:avLst/>
          </a:prstGeom>
        </p:spPr>
      </p:pic>
      <p:pic>
        <p:nvPicPr>
          <p:cNvPr id="35" name="图片 34">
            <a:extLst>
              <a:ext uri="{FF2B5EF4-FFF2-40B4-BE49-F238E27FC236}">
                <a16:creationId xmlns:a16="http://schemas.microsoft.com/office/drawing/2014/main" id="{256974DD-0098-431F-A57D-2B3DE51C720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0011" y="5203182"/>
            <a:ext cx="541192" cy="523442"/>
          </a:xfrm>
          <a:prstGeom prst="rect">
            <a:avLst/>
          </a:prstGeom>
        </p:spPr>
      </p:pic>
      <p:pic>
        <p:nvPicPr>
          <p:cNvPr id="36" name="图片 35">
            <a:extLst>
              <a:ext uri="{FF2B5EF4-FFF2-40B4-BE49-F238E27FC236}">
                <a16:creationId xmlns:a16="http://schemas.microsoft.com/office/drawing/2014/main" id="{516B043A-80B1-4243-A35C-8A172B1A347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414057">
            <a:off x="3681127" y="4362293"/>
            <a:ext cx="247584" cy="786923"/>
          </a:xfrm>
          <a:prstGeom prst="rect">
            <a:avLst/>
          </a:prstGeom>
        </p:spPr>
      </p:pic>
      <p:pic>
        <p:nvPicPr>
          <p:cNvPr id="37" name="图片 36">
            <a:extLst>
              <a:ext uri="{FF2B5EF4-FFF2-40B4-BE49-F238E27FC236}">
                <a16:creationId xmlns:a16="http://schemas.microsoft.com/office/drawing/2014/main" id="{EB6907A3-A36E-47B1-B179-09AB2C3528F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957525" y="5200113"/>
            <a:ext cx="541192" cy="523442"/>
          </a:xfrm>
          <a:prstGeom prst="rect">
            <a:avLst/>
          </a:prstGeom>
        </p:spPr>
      </p:pic>
      <p:pic>
        <p:nvPicPr>
          <p:cNvPr id="38" name="图片 37">
            <a:extLst>
              <a:ext uri="{FF2B5EF4-FFF2-40B4-BE49-F238E27FC236}">
                <a16:creationId xmlns:a16="http://schemas.microsoft.com/office/drawing/2014/main" id="{A6044AC3-1FE3-4788-A12F-BC29AE305D8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414057">
            <a:off x="4190172" y="4373714"/>
            <a:ext cx="247584" cy="786923"/>
          </a:xfrm>
          <a:prstGeom prst="rect">
            <a:avLst/>
          </a:prstGeom>
        </p:spPr>
      </p:pic>
      <p:pic>
        <p:nvPicPr>
          <p:cNvPr id="39" name="图片 38">
            <a:extLst>
              <a:ext uri="{FF2B5EF4-FFF2-40B4-BE49-F238E27FC236}">
                <a16:creationId xmlns:a16="http://schemas.microsoft.com/office/drawing/2014/main" id="{D3B1E634-A25B-4E1E-A9BE-0B274D63C01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746032" y="5210606"/>
            <a:ext cx="541192" cy="523442"/>
          </a:xfrm>
          <a:prstGeom prst="rect">
            <a:avLst/>
          </a:prstGeom>
        </p:spPr>
      </p:pic>
      <p:pic>
        <p:nvPicPr>
          <p:cNvPr id="40" name="图片 39">
            <a:extLst>
              <a:ext uri="{FF2B5EF4-FFF2-40B4-BE49-F238E27FC236}">
                <a16:creationId xmlns:a16="http://schemas.microsoft.com/office/drawing/2014/main" id="{363B0062-34C7-4216-B44E-3F88A34833C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0298127">
            <a:off x="4796407" y="4410680"/>
            <a:ext cx="247584" cy="786923"/>
          </a:xfrm>
          <a:prstGeom prst="rect">
            <a:avLst/>
          </a:prstGeom>
        </p:spPr>
      </p:pic>
      <p:pic>
        <p:nvPicPr>
          <p:cNvPr id="41" name="图片 40">
            <a:extLst>
              <a:ext uri="{FF2B5EF4-FFF2-40B4-BE49-F238E27FC236}">
                <a16:creationId xmlns:a16="http://schemas.microsoft.com/office/drawing/2014/main" id="{8399D6B4-CF70-431D-A52B-75747548279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43088" y="5207812"/>
            <a:ext cx="541192" cy="523442"/>
          </a:xfrm>
          <a:prstGeom prst="rect">
            <a:avLst/>
          </a:prstGeom>
        </p:spPr>
      </p:pic>
      <p:pic>
        <p:nvPicPr>
          <p:cNvPr id="42" name="图片 41">
            <a:extLst>
              <a:ext uri="{FF2B5EF4-FFF2-40B4-BE49-F238E27FC236}">
                <a16:creationId xmlns:a16="http://schemas.microsoft.com/office/drawing/2014/main" id="{1C548B05-B3CB-4892-9528-1F26A2C81E2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414057">
            <a:off x="721470" y="4362292"/>
            <a:ext cx="247584" cy="786923"/>
          </a:xfrm>
          <a:prstGeom prst="rect">
            <a:avLst/>
          </a:prstGeom>
        </p:spPr>
      </p:pic>
      <p:pic>
        <p:nvPicPr>
          <p:cNvPr id="43" name="图片 42">
            <a:extLst>
              <a:ext uri="{FF2B5EF4-FFF2-40B4-BE49-F238E27FC236}">
                <a16:creationId xmlns:a16="http://schemas.microsoft.com/office/drawing/2014/main" id="{DACFE249-E925-47D7-A21D-33FD76BDD6F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119297" y="5207813"/>
            <a:ext cx="541192" cy="523442"/>
          </a:xfrm>
          <a:prstGeom prst="rect">
            <a:avLst/>
          </a:prstGeom>
        </p:spPr>
      </p:pic>
      <p:pic>
        <p:nvPicPr>
          <p:cNvPr id="44" name="图片 43">
            <a:extLst>
              <a:ext uri="{FF2B5EF4-FFF2-40B4-BE49-F238E27FC236}">
                <a16:creationId xmlns:a16="http://schemas.microsoft.com/office/drawing/2014/main" id="{336F4CA8-A272-4A6C-8F1D-05329EA28274}"/>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20184238">
            <a:off x="1193581" y="4362294"/>
            <a:ext cx="247584" cy="786923"/>
          </a:xfrm>
          <a:prstGeom prst="rect">
            <a:avLst/>
          </a:prstGeom>
        </p:spPr>
      </p:pic>
      <p:pic>
        <p:nvPicPr>
          <p:cNvPr id="45" name="图片 44">
            <a:extLst>
              <a:ext uri="{FF2B5EF4-FFF2-40B4-BE49-F238E27FC236}">
                <a16:creationId xmlns:a16="http://schemas.microsoft.com/office/drawing/2014/main" id="{F8438D6A-206B-4638-A444-6EA35CBCEFD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98076" y="5200113"/>
            <a:ext cx="541192" cy="523442"/>
          </a:xfrm>
          <a:prstGeom prst="rect">
            <a:avLst/>
          </a:prstGeom>
        </p:spPr>
      </p:pic>
      <p:pic>
        <p:nvPicPr>
          <p:cNvPr id="46" name="图片 45">
            <a:extLst>
              <a:ext uri="{FF2B5EF4-FFF2-40B4-BE49-F238E27FC236}">
                <a16:creationId xmlns:a16="http://schemas.microsoft.com/office/drawing/2014/main" id="{9E60746F-0A31-440A-BD2E-DCF89B4DD42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414057">
            <a:off x="6937247" y="4293025"/>
            <a:ext cx="247584" cy="786923"/>
          </a:xfrm>
          <a:prstGeom prst="rect">
            <a:avLst/>
          </a:prstGeom>
        </p:spPr>
      </p:pic>
      <p:pic>
        <p:nvPicPr>
          <p:cNvPr id="47" name="图片 46">
            <a:extLst>
              <a:ext uri="{FF2B5EF4-FFF2-40B4-BE49-F238E27FC236}">
                <a16:creationId xmlns:a16="http://schemas.microsoft.com/office/drawing/2014/main" id="{D80E5440-25F1-433B-8DD5-F75B2E4B37D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323643" y="5200113"/>
            <a:ext cx="541192" cy="523442"/>
          </a:xfrm>
          <a:prstGeom prst="rect">
            <a:avLst/>
          </a:prstGeom>
        </p:spPr>
      </p:pic>
      <p:pic>
        <p:nvPicPr>
          <p:cNvPr id="48" name="图片 47">
            <a:extLst>
              <a:ext uri="{FF2B5EF4-FFF2-40B4-BE49-F238E27FC236}">
                <a16:creationId xmlns:a16="http://schemas.microsoft.com/office/drawing/2014/main" id="{324BA6F2-2F6E-4817-8D57-AB9155E4479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414057">
            <a:off x="7527098" y="4308601"/>
            <a:ext cx="247584" cy="786923"/>
          </a:xfrm>
          <a:prstGeom prst="rect">
            <a:avLst/>
          </a:prstGeom>
        </p:spPr>
      </p:pic>
      <p:pic>
        <p:nvPicPr>
          <p:cNvPr id="49" name="图片 48">
            <a:extLst>
              <a:ext uri="{FF2B5EF4-FFF2-40B4-BE49-F238E27FC236}">
                <a16:creationId xmlns:a16="http://schemas.microsoft.com/office/drawing/2014/main" id="{1B5467A4-23AF-4702-866D-998AA309F0B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145917" y="5198200"/>
            <a:ext cx="541192" cy="523442"/>
          </a:xfrm>
          <a:prstGeom prst="rect">
            <a:avLst/>
          </a:prstGeom>
        </p:spPr>
      </p:pic>
      <p:pic>
        <p:nvPicPr>
          <p:cNvPr id="50" name="图片 49">
            <a:extLst>
              <a:ext uri="{FF2B5EF4-FFF2-40B4-BE49-F238E27FC236}">
                <a16:creationId xmlns:a16="http://schemas.microsoft.com/office/drawing/2014/main" id="{DD5FE7CE-FC5C-4E01-BCE0-10B2881868B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9952310">
            <a:off x="8233421" y="4307873"/>
            <a:ext cx="247584" cy="786923"/>
          </a:xfrm>
          <a:prstGeom prst="rect">
            <a:avLst/>
          </a:prstGeom>
        </p:spPr>
      </p:pic>
      <p:pic>
        <p:nvPicPr>
          <p:cNvPr id="53" name="图片 52">
            <a:extLst>
              <a:ext uri="{FF2B5EF4-FFF2-40B4-BE49-F238E27FC236}">
                <a16:creationId xmlns:a16="http://schemas.microsoft.com/office/drawing/2014/main" id="{F9F02781-AAF0-4456-AF66-FC12E3B5A80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680825" y="5203182"/>
            <a:ext cx="541192" cy="523442"/>
          </a:xfrm>
          <a:prstGeom prst="rect">
            <a:avLst/>
          </a:prstGeom>
        </p:spPr>
      </p:pic>
      <p:pic>
        <p:nvPicPr>
          <p:cNvPr id="54" name="图片 53">
            <a:extLst>
              <a:ext uri="{FF2B5EF4-FFF2-40B4-BE49-F238E27FC236}">
                <a16:creationId xmlns:a16="http://schemas.microsoft.com/office/drawing/2014/main" id="{E7C59D04-2DCF-4B04-BDE0-89E047900A8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1019377">
            <a:off x="3137788" y="4357663"/>
            <a:ext cx="247584" cy="786923"/>
          </a:xfrm>
          <a:prstGeom prst="rect">
            <a:avLst/>
          </a:prstGeom>
        </p:spPr>
      </p:pic>
      <p:pic>
        <p:nvPicPr>
          <p:cNvPr id="55" name="图片 54">
            <a:extLst>
              <a:ext uri="{FF2B5EF4-FFF2-40B4-BE49-F238E27FC236}">
                <a16:creationId xmlns:a16="http://schemas.microsoft.com/office/drawing/2014/main" id="{13BA3BC3-8BC4-4DE5-BADE-AEC750CF1C7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894628" y="5215493"/>
            <a:ext cx="541192" cy="523442"/>
          </a:xfrm>
          <a:prstGeom prst="rect">
            <a:avLst/>
          </a:prstGeom>
        </p:spPr>
      </p:pic>
      <p:pic>
        <p:nvPicPr>
          <p:cNvPr id="56" name="图片 55">
            <a:extLst>
              <a:ext uri="{FF2B5EF4-FFF2-40B4-BE49-F238E27FC236}">
                <a16:creationId xmlns:a16="http://schemas.microsoft.com/office/drawing/2014/main" id="{D714A95A-EFB3-41A2-AE2A-471D9E25CDA9}"/>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rot="706590">
            <a:off x="6298018" y="4297985"/>
            <a:ext cx="247584" cy="786923"/>
          </a:xfrm>
          <a:prstGeom prst="rect">
            <a:avLst/>
          </a:prstGeom>
        </p:spPr>
      </p:pic>
      <p:pic>
        <p:nvPicPr>
          <p:cNvPr id="57" name="图片 56">
            <a:extLst>
              <a:ext uri="{FF2B5EF4-FFF2-40B4-BE49-F238E27FC236}">
                <a16:creationId xmlns:a16="http://schemas.microsoft.com/office/drawing/2014/main" id="{A48276C0-EA56-421E-B65F-066C9DB8CF9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228164" y="5829807"/>
            <a:ext cx="323457" cy="248658"/>
          </a:xfrm>
          <a:prstGeom prst="rect">
            <a:avLst/>
          </a:prstGeom>
        </p:spPr>
      </p:pic>
      <p:pic>
        <p:nvPicPr>
          <p:cNvPr id="59" name="图片 58">
            <a:extLst>
              <a:ext uri="{FF2B5EF4-FFF2-40B4-BE49-F238E27FC236}">
                <a16:creationId xmlns:a16="http://schemas.microsoft.com/office/drawing/2014/main" id="{437BE787-3255-4D34-909E-FB3AE6D65D8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507114" y="5818489"/>
            <a:ext cx="323457" cy="248658"/>
          </a:xfrm>
          <a:prstGeom prst="rect">
            <a:avLst/>
          </a:prstGeom>
        </p:spPr>
      </p:pic>
      <p:pic>
        <p:nvPicPr>
          <p:cNvPr id="60" name="图片 59">
            <a:extLst>
              <a:ext uri="{FF2B5EF4-FFF2-40B4-BE49-F238E27FC236}">
                <a16:creationId xmlns:a16="http://schemas.microsoft.com/office/drawing/2014/main" id="{B7CA5B18-0825-494E-A217-0A69FC1E302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33153" y="5829807"/>
            <a:ext cx="323457" cy="248658"/>
          </a:xfrm>
          <a:prstGeom prst="rect">
            <a:avLst/>
          </a:prstGeom>
        </p:spPr>
      </p:pic>
      <p:pic>
        <p:nvPicPr>
          <p:cNvPr id="61" name="图片 60">
            <a:extLst>
              <a:ext uri="{FF2B5EF4-FFF2-40B4-BE49-F238E27FC236}">
                <a16:creationId xmlns:a16="http://schemas.microsoft.com/office/drawing/2014/main" id="{96E1E0C3-2CF0-4FF0-91B4-C9964C408BE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70315" y="5829807"/>
            <a:ext cx="323457" cy="248658"/>
          </a:xfrm>
          <a:prstGeom prst="rect">
            <a:avLst/>
          </a:prstGeom>
        </p:spPr>
      </p:pic>
      <p:pic>
        <p:nvPicPr>
          <p:cNvPr id="62" name="图片 61">
            <a:extLst>
              <a:ext uri="{FF2B5EF4-FFF2-40B4-BE49-F238E27FC236}">
                <a16:creationId xmlns:a16="http://schemas.microsoft.com/office/drawing/2014/main" id="{DEA63CBA-684D-42CF-8EBD-6C158D24AF0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15201" y="5748905"/>
            <a:ext cx="380874" cy="391663"/>
          </a:xfrm>
          <a:prstGeom prst="rect">
            <a:avLst/>
          </a:prstGeom>
        </p:spPr>
      </p:pic>
      <p:pic>
        <p:nvPicPr>
          <p:cNvPr id="63" name="图片 62">
            <a:extLst>
              <a:ext uri="{FF2B5EF4-FFF2-40B4-BE49-F238E27FC236}">
                <a16:creationId xmlns:a16="http://schemas.microsoft.com/office/drawing/2014/main" id="{F74949EE-6896-4E81-AA7E-FB491161BB4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27805" y="5748905"/>
            <a:ext cx="380874" cy="391663"/>
          </a:xfrm>
          <a:prstGeom prst="rect">
            <a:avLst/>
          </a:prstGeom>
        </p:spPr>
      </p:pic>
      <p:pic>
        <p:nvPicPr>
          <p:cNvPr id="64" name="图片 63">
            <a:extLst>
              <a:ext uri="{FF2B5EF4-FFF2-40B4-BE49-F238E27FC236}">
                <a16:creationId xmlns:a16="http://schemas.microsoft.com/office/drawing/2014/main" id="{EB2B6C78-D30A-42FD-8012-4F6DB1968DF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823462" y="5766937"/>
            <a:ext cx="380874" cy="391663"/>
          </a:xfrm>
          <a:prstGeom prst="rect">
            <a:avLst/>
          </a:prstGeom>
        </p:spPr>
      </p:pic>
      <p:pic>
        <p:nvPicPr>
          <p:cNvPr id="65" name="图片 64">
            <a:extLst>
              <a:ext uri="{FF2B5EF4-FFF2-40B4-BE49-F238E27FC236}">
                <a16:creationId xmlns:a16="http://schemas.microsoft.com/office/drawing/2014/main" id="{EA0056F5-EB40-421F-97DE-4A496899CE5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791394" y="5841077"/>
            <a:ext cx="321121" cy="243381"/>
          </a:xfrm>
          <a:prstGeom prst="rect">
            <a:avLst/>
          </a:prstGeom>
        </p:spPr>
      </p:pic>
      <p:pic>
        <p:nvPicPr>
          <p:cNvPr id="66" name="图片 65">
            <a:extLst>
              <a:ext uri="{FF2B5EF4-FFF2-40B4-BE49-F238E27FC236}">
                <a16:creationId xmlns:a16="http://schemas.microsoft.com/office/drawing/2014/main" id="{F2EA5080-0DDF-4302-B052-CF808074B98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059759" y="5841077"/>
            <a:ext cx="321121" cy="243381"/>
          </a:xfrm>
          <a:prstGeom prst="rect">
            <a:avLst/>
          </a:prstGeom>
        </p:spPr>
      </p:pic>
      <p:pic>
        <p:nvPicPr>
          <p:cNvPr id="67" name="图片 66">
            <a:extLst>
              <a:ext uri="{FF2B5EF4-FFF2-40B4-BE49-F238E27FC236}">
                <a16:creationId xmlns:a16="http://schemas.microsoft.com/office/drawing/2014/main" id="{458B2759-CA0E-4629-A96E-6CB198B0E87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59392" y="5847209"/>
            <a:ext cx="236862" cy="213854"/>
          </a:xfrm>
          <a:prstGeom prst="rect">
            <a:avLst/>
          </a:prstGeom>
        </p:spPr>
      </p:pic>
      <p:sp>
        <p:nvSpPr>
          <p:cNvPr id="68" name="对话气泡: 圆角矩形 67">
            <a:extLst>
              <a:ext uri="{FF2B5EF4-FFF2-40B4-BE49-F238E27FC236}">
                <a16:creationId xmlns:a16="http://schemas.microsoft.com/office/drawing/2014/main" id="{A94BF840-25C2-41EF-AABF-05E6BED58696}"/>
              </a:ext>
            </a:extLst>
          </p:cNvPr>
          <p:cNvSpPr/>
          <p:nvPr/>
        </p:nvSpPr>
        <p:spPr>
          <a:xfrm>
            <a:off x="185991" y="2855147"/>
            <a:ext cx="902825" cy="570053"/>
          </a:xfrm>
          <a:prstGeom prst="wedgeRoundRectCallout">
            <a:avLst>
              <a:gd name="adj1" fmla="val 38141"/>
              <a:gd name="adj2" fmla="val 5843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O*=3</a:t>
            </a:r>
            <a:endParaRPr lang="zh-CN" altLang="en-US" dirty="0">
              <a:solidFill>
                <a:schemeClr val="tx1"/>
              </a:solidFill>
            </a:endParaRPr>
          </a:p>
        </p:txBody>
      </p:sp>
      <p:sp>
        <p:nvSpPr>
          <p:cNvPr id="69" name="对话气泡: 圆角矩形 68">
            <a:extLst>
              <a:ext uri="{FF2B5EF4-FFF2-40B4-BE49-F238E27FC236}">
                <a16:creationId xmlns:a16="http://schemas.microsoft.com/office/drawing/2014/main" id="{7DD686C2-7B9C-4038-BAE1-30F6CF76241B}"/>
              </a:ext>
            </a:extLst>
          </p:cNvPr>
          <p:cNvSpPr/>
          <p:nvPr/>
        </p:nvSpPr>
        <p:spPr>
          <a:xfrm>
            <a:off x="186809" y="2846281"/>
            <a:ext cx="902825" cy="570053"/>
          </a:xfrm>
          <a:prstGeom prst="wedgeRoundRectCallout">
            <a:avLst>
              <a:gd name="adj1" fmla="val 38141"/>
              <a:gd name="adj2" fmla="val 5843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O*=0</a:t>
            </a:r>
            <a:endParaRPr lang="zh-CN" altLang="en-US" dirty="0">
              <a:solidFill>
                <a:schemeClr val="tx1"/>
              </a:solidFill>
            </a:endParaRPr>
          </a:p>
        </p:txBody>
      </p:sp>
      <p:sp>
        <p:nvSpPr>
          <p:cNvPr id="70" name="对话气泡: 圆角矩形 69">
            <a:extLst>
              <a:ext uri="{FF2B5EF4-FFF2-40B4-BE49-F238E27FC236}">
                <a16:creationId xmlns:a16="http://schemas.microsoft.com/office/drawing/2014/main" id="{365A3BA0-829C-4CFE-BA2B-994F5B5F7196}"/>
              </a:ext>
            </a:extLst>
          </p:cNvPr>
          <p:cNvSpPr/>
          <p:nvPr/>
        </p:nvSpPr>
        <p:spPr>
          <a:xfrm>
            <a:off x="183026" y="2849030"/>
            <a:ext cx="902825" cy="570053"/>
          </a:xfrm>
          <a:prstGeom prst="wedgeRoundRectCallout">
            <a:avLst>
              <a:gd name="adj1" fmla="val 38141"/>
              <a:gd name="adj2" fmla="val 5843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O*=1</a:t>
            </a:r>
            <a:endParaRPr lang="zh-CN" altLang="en-US" dirty="0">
              <a:solidFill>
                <a:schemeClr val="tx1"/>
              </a:solidFill>
            </a:endParaRPr>
          </a:p>
        </p:txBody>
      </p:sp>
      <mc:AlternateContent xmlns:mc="http://schemas.openxmlformats.org/markup-compatibility/2006" xmlns:a14="http://schemas.microsoft.com/office/drawing/2010/main">
        <mc:Choice Requires="a14">
          <p:sp>
            <p:nvSpPr>
              <p:cNvPr id="71" name="对话气泡: 圆角矩形 70">
                <a:extLst>
                  <a:ext uri="{FF2B5EF4-FFF2-40B4-BE49-F238E27FC236}">
                    <a16:creationId xmlns:a16="http://schemas.microsoft.com/office/drawing/2014/main" id="{936AC3F2-ACE0-42AD-BAC4-75472255C19E}"/>
                  </a:ext>
                </a:extLst>
              </p:cNvPr>
              <p:cNvSpPr/>
              <p:nvPr/>
            </p:nvSpPr>
            <p:spPr>
              <a:xfrm>
                <a:off x="1780226" y="2834929"/>
                <a:ext cx="1853704" cy="570053"/>
              </a:xfrm>
              <a:prstGeom prst="wedgeRoundRectCallout">
                <a:avLst>
                  <a:gd name="adj1" fmla="val -53306"/>
                  <a:gd name="adj2" fmla="val 75324"/>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acc>
                      <m:accPr>
                        <m:chr m:val="̃"/>
                        <m:ctrlPr>
                          <a:rPr lang="zh-CN" altLang="en-US"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𝐾</m:t>
                        </m:r>
                      </m:e>
                    </m:acc>
                  </m:oMath>
                </a14:m>
                <a:r>
                  <a:rPr lang="en-US" altLang="zh-CN" dirty="0">
                    <a:solidFill>
                      <a:schemeClr val="tx1"/>
                    </a:solidFill>
                  </a:rPr>
                  <a:t>=3, </a:t>
                </a:r>
                <a14:m>
                  <m:oMath xmlns:m="http://schemas.openxmlformats.org/officeDocument/2006/math">
                    <m:acc>
                      <m:accPr>
                        <m:chr m:val="̃"/>
                        <m:ctrlPr>
                          <a:rPr lang="zh-CN" altLang="en-US" i="1">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𝑊</m:t>
                        </m:r>
                      </m:e>
                    </m:acc>
                    <m:r>
                      <a:rPr lang="en-US" altLang="zh-CN" i="1">
                        <a:solidFill>
                          <a:schemeClr val="tx1"/>
                        </a:solidFill>
                        <a:latin typeface="Cambria Math" panose="02040503050406030204" pitchFamily="18" charset="0"/>
                      </a:rPr>
                      <m:t> </m:t>
                    </m:r>
                  </m:oMath>
                </a14:m>
                <a:r>
                  <a:rPr lang="en-US" altLang="zh-CN" dirty="0">
                    <a:solidFill>
                      <a:schemeClr val="tx1"/>
                    </a:solidFill>
                  </a:rPr>
                  <a:t>=8, </a:t>
                </a:r>
                <a14:m>
                  <m:oMath xmlns:m="http://schemas.openxmlformats.org/officeDocument/2006/math">
                    <m:acc>
                      <m:accPr>
                        <m:chr m:val="̃"/>
                        <m:ctrlPr>
                          <a:rPr lang="zh-CN" altLang="en-US" i="1">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𝑅</m:t>
                        </m:r>
                      </m:e>
                    </m:acc>
                    <m:r>
                      <a:rPr lang="en-US" altLang="zh-CN" i="1">
                        <a:solidFill>
                          <a:schemeClr val="tx1"/>
                        </a:solidFill>
                        <a:latin typeface="Cambria Math" panose="02040503050406030204" pitchFamily="18" charset="0"/>
                      </a:rPr>
                      <m:t> </m:t>
                    </m:r>
                  </m:oMath>
                </a14:m>
                <a:r>
                  <a:rPr lang="en-US" altLang="zh-CN" dirty="0">
                    <a:solidFill>
                      <a:schemeClr val="tx1"/>
                    </a:solidFill>
                  </a:rPr>
                  <a:t>=4</a:t>
                </a:r>
                <a:endParaRPr lang="zh-CN" altLang="en-US" dirty="0">
                  <a:solidFill>
                    <a:schemeClr val="tx1"/>
                  </a:solidFill>
                </a:endParaRPr>
              </a:p>
            </p:txBody>
          </p:sp>
        </mc:Choice>
        <mc:Fallback xmlns="">
          <p:sp>
            <p:nvSpPr>
              <p:cNvPr id="71" name="对话气泡: 圆角矩形 70">
                <a:extLst>
                  <a:ext uri="{FF2B5EF4-FFF2-40B4-BE49-F238E27FC236}">
                    <a16:creationId xmlns:a16="http://schemas.microsoft.com/office/drawing/2014/main" id="{936AC3F2-ACE0-42AD-BAC4-75472255C19E}"/>
                  </a:ext>
                </a:extLst>
              </p:cNvPr>
              <p:cNvSpPr>
                <a:spLocks noRot="1" noChangeAspect="1" noMove="1" noResize="1" noEditPoints="1" noAdjustHandles="1" noChangeArrowheads="1" noChangeShapeType="1" noTextEdit="1"/>
              </p:cNvSpPr>
              <p:nvPr/>
            </p:nvSpPr>
            <p:spPr>
              <a:xfrm>
                <a:off x="1780226" y="2834929"/>
                <a:ext cx="1853704" cy="570053"/>
              </a:xfrm>
              <a:prstGeom prst="wedgeRoundRectCallout">
                <a:avLst>
                  <a:gd name="adj1" fmla="val -53306"/>
                  <a:gd name="adj2" fmla="val 75324"/>
                  <a:gd name="adj3" fmla="val 16667"/>
                </a:avLst>
              </a:prstGeom>
              <a:blipFill>
                <a:blip r:embed="rId1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8" name="对话气泡: 圆角矩形 77">
                <a:extLst>
                  <a:ext uri="{FF2B5EF4-FFF2-40B4-BE49-F238E27FC236}">
                    <a16:creationId xmlns:a16="http://schemas.microsoft.com/office/drawing/2014/main" id="{35DBC813-A82C-40ED-AFE0-870A6C3005F8}"/>
                  </a:ext>
                </a:extLst>
              </p:cNvPr>
              <p:cNvSpPr/>
              <p:nvPr/>
            </p:nvSpPr>
            <p:spPr>
              <a:xfrm>
                <a:off x="1779408" y="2847981"/>
                <a:ext cx="1853704" cy="570053"/>
              </a:xfrm>
              <a:prstGeom prst="wedgeRoundRectCallout">
                <a:avLst>
                  <a:gd name="adj1" fmla="val -53306"/>
                  <a:gd name="adj2" fmla="val 75324"/>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acc>
                      <m:accPr>
                        <m:chr m:val="̃"/>
                        <m:ctrlPr>
                          <a:rPr lang="zh-CN" altLang="en-US"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𝐾</m:t>
                        </m:r>
                      </m:e>
                    </m:acc>
                  </m:oMath>
                </a14:m>
                <a:r>
                  <a:rPr lang="en-US" altLang="zh-CN" dirty="0">
                    <a:solidFill>
                      <a:schemeClr val="tx1"/>
                    </a:solidFill>
                  </a:rPr>
                  <a:t>=2, </a:t>
                </a:r>
                <a14:m>
                  <m:oMath xmlns:m="http://schemas.openxmlformats.org/officeDocument/2006/math">
                    <m:acc>
                      <m:accPr>
                        <m:chr m:val="̃"/>
                        <m:ctrlPr>
                          <a:rPr lang="zh-CN" altLang="en-US" i="1">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𝑊</m:t>
                        </m:r>
                      </m:e>
                    </m:acc>
                    <m:r>
                      <a:rPr lang="en-US" altLang="zh-CN" i="1">
                        <a:solidFill>
                          <a:schemeClr val="tx1"/>
                        </a:solidFill>
                        <a:latin typeface="Cambria Math" panose="02040503050406030204" pitchFamily="18" charset="0"/>
                      </a:rPr>
                      <m:t> </m:t>
                    </m:r>
                  </m:oMath>
                </a14:m>
                <a:r>
                  <a:rPr lang="en-US" altLang="zh-CN" dirty="0">
                    <a:solidFill>
                      <a:schemeClr val="tx1"/>
                    </a:solidFill>
                  </a:rPr>
                  <a:t>=7, </a:t>
                </a:r>
                <a14:m>
                  <m:oMath xmlns:m="http://schemas.openxmlformats.org/officeDocument/2006/math">
                    <m:acc>
                      <m:accPr>
                        <m:chr m:val="̃"/>
                        <m:ctrlPr>
                          <a:rPr lang="zh-CN" altLang="en-US" i="1">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𝑅</m:t>
                        </m:r>
                      </m:e>
                    </m:acc>
                    <m:r>
                      <a:rPr lang="en-US" altLang="zh-CN" i="1">
                        <a:solidFill>
                          <a:schemeClr val="tx1"/>
                        </a:solidFill>
                        <a:latin typeface="Cambria Math" panose="02040503050406030204" pitchFamily="18" charset="0"/>
                      </a:rPr>
                      <m:t> </m:t>
                    </m:r>
                  </m:oMath>
                </a14:m>
                <a:r>
                  <a:rPr lang="en-US" altLang="zh-CN" dirty="0">
                    <a:solidFill>
                      <a:schemeClr val="tx1"/>
                    </a:solidFill>
                  </a:rPr>
                  <a:t>=3</a:t>
                </a:r>
                <a:endParaRPr lang="zh-CN" altLang="en-US" dirty="0">
                  <a:solidFill>
                    <a:schemeClr val="tx1"/>
                  </a:solidFill>
                </a:endParaRPr>
              </a:p>
            </p:txBody>
          </p:sp>
        </mc:Choice>
        <mc:Fallback xmlns="">
          <p:sp>
            <p:nvSpPr>
              <p:cNvPr id="78" name="对话气泡: 圆角矩形 77">
                <a:extLst>
                  <a:ext uri="{FF2B5EF4-FFF2-40B4-BE49-F238E27FC236}">
                    <a16:creationId xmlns:a16="http://schemas.microsoft.com/office/drawing/2014/main" id="{35DBC813-A82C-40ED-AFE0-870A6C3005F8}"/>
                  </a:ext>
                </a:extLst>
              </p:cNvPr>
              <p:cNvSpPr>
                <a:spLocks noRot="1" noChangeAspect="1" noMove="1" noResize="1" noEditPoints="1" noAdjustHandles="1" noChangeArrowheads="1" noChangeShapeType="1" noTextEdit="1"/>
              </p:cNvSpPr>
              <p:nvPr/>
            </p:nvSpPr>
            <p:spPr>
              <a:xfrm>
                <a:off x="1779408" y="2847981"/>
                <a:ext cx="1853704" cy="570053"/>
              </a:xfrm>
              <a:prstGeom prst="wedgeRoundRectCallout">
                <a:avLst>
                  <a:gd name="adj1" fmla="val -53306"/>
                  <a:gd name="adj2" fmla="val 75324"/>
                  <a:gd name="adj3" fmla="val 16667"/>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对话气泡: 圆角矩形 78">
                <a:extLst>
                  <a:ext uri="{FF2B5EF4-FFF2-40B4-BE49-F238E27FC236}">
                    <a16:creationId xmlns:a16="http://schemas.microsoft.com/office/drawing/2014/main" id="{4E0DA94E-CBE6-41BD-A308-758230DD4542}"/>
                  </a:ext>
                </a:extLst>
              </p:cNvPr>
              <p:cNvSpPr/>
              <p:nvPr/>
            </p:nvSpPr>
            <p:spPr>
              <a:xfrm>
                <a:off x="7139072" y="2580325"/>
                <a:ext cx="1853704" cy="570053"/>
              </a:xfrm>
              <a:prstGeom prst="wedgeRoundRectCallout">
                <a:avLst>
                  <a:gd name="adj1" fmla="val -24098"/>
                  <a:gd name="adj2" fmla="val 8587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acc>
                      <m:accPr>
                        <m:chr m:val="̃"/>
                        <m:ctrlPr>
                          <a:rPr lang="zh-CN" altLang="en-US"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𝐾</m:t>
                        </m:r>
                      </m:e>
                    </m:acc>
                  </m:oMath>
                </a14:m>
                <a:r>
                  <a:rPr lang="en-US" altLang="zh-CN" dirty="0">
                    <a:solidFill>
                      <a:schemeClr val="tx1"/>
                    </a:solidFill>
                  </a:rPr>
                  <a:t>=3, </a:t>
                </a:r>
                <a14:m>
                  <m:oMath xmlns:m="http://schemas.openxmlformats.org/officeDocument/2006/math">
                    <m:acc>
                      <m:accPr>
                        <m:chr m:val="̃"/>
                        <m:ctrlPr>
                          <a:rPr lang="zh-CN" altLang="en-US" i="1">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𝑊</m:t>
                        </m:r>
                      </m:e>
                    </m:acc>
                    <m:r>
                      <a:rPr lang="en-US" altLang="zh-CN" i="1">
                        <a:solidFill>
                          <a:schemeClr val="tx1"/>
                        </a:solidFill>
                        <a:latin typeface="Cambria Math" panose="02040503050406030204" pitchFamily="18" charset="0"/>
                      </a:rPr>
                      <m:t> </m:t>
                    </m:r>
                  </m:oMath>
                </a14:m>
                <a:r>
                  <a:rPr lang="en-US" altLang="zh-CN" dirty="0">
                    <a:solidFill>
                      <a:schemeClr val="tx1"/>
                    </a:solidFill>
                  </a:rPr>
                  <a:t>=8, </a:t>
                </a:r>
                <a14:m>
                  <m:oMath xmlns:m="http://schemas.openxmlformats.org/officeDocument/2006/math">
                    <m:acc>
                      <m:accPr>
                        <m:chr m:val="̃"/>
                        <m:ctrlPr>
                          <a:rPr lang="zh-CN" altLang="en-US" i="1">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𝑅</m:t>
                        </m:r>
                      </m:e>
                    </m:acc>
                    <m:r>
                      <a:rPr lang="en-US" altLang="zh-CN" i="1">
                        <a:solidFill>
                          <a:schemeClr val="tx1"/>
                        </a:solidFill>
                        <a:latin typeface="Cambria Math" panose="02040503050406030204" pitchFamily="18" charset="0"/>
                      </a:rPr>
                      <m:t> </m:t>
                    </m:r>
                  </m:oMath>
                </a14:m>
                <a:r>
                  <a:rPr lang="en-US" altLang="zh-CN" dirty="0">
                    <a:solidFill>
                      <a:schemeClr val="tx1"/>
                    </a:solidFill>
                  </a:rPr>
                  <a:t>=4</a:t>
                </a:r>
                <a:endParaRPr lang="zh-CN" altLang="en-US" dirty="0">
                  <a:solidFill>
                    <a:schemeClr val="tx1"/>
                  </a:solidFill>
                </a:endParaRPr>
              </a:p>
            </p:txBody>
          </p:sp>
        </mc:Choice>
        <mc:Fallback xmlns="">
          <p:sp>
            <p:nvSpPr>
              <p:cNvPr id="79" name="对话气泡: 圆角矩形 78">
                <a:extLst>
                  <a:ext uri="{FF2B5EF4-FFF2-40B4-BE49-F238E27FC236}">
                    <a16:creationId xmlns:a16="http://schemas.microsoft.com/office/drawing/2014/main" id="{4E0DA94E-CBE6-41BD-A308-758230DD4542}"/>
                  </a:ext>
                </a:extLst>
              </p:cNvPr>
              <p:cNvSpPr>
                <a:spLocks noRot="1" noChangeAspect="1" noMove="1" noResize="1" noEditPoints="1" noAdjustHandles="1" noChangeArrowheads="1" noChangeShapeType="1" noTextEdit="1"/>
              </p:cNvSpPr>
              <p:nvPr/>
            </p:nvSpPr>
            <p:spPr>
              <a:xfrm>
                <a:off x="7139072" y="2580325"/>
                <a:ext cx="1853704" cy="570053"/>
              </a:xfrm>
              <a:prstGeom prst="wedgeRoundRectCallout">
                <a:avLst>
                  <a:gd name="adj1" fmla="val -24098"/>
                  <a:gd name="adj2" fmla="val 85877"/>
                  <a:gd name="adj3" fmla="val 16667"/>
                </a:avLst>
              </a:prstGeom>
              <a:blipFill>
                <a:blip r:embed="rId1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对话气泡: 圆角矩形 79">
                <a:extLst>
                  <a:ext uri="{FF2B5EF4-FFF2-40B4-BE49-F238E27FC236}">
                    <a16:creationId xmlns:a16="http://schemas.microsoft.com/office/drawing/2014/main" id="{CB572894-BC57-4696-BC86-80E8349FBA5B}"/>
                  </a:ext>
                </a:extLst>
              </p:cNvPr>
              <p:cNvSpPr/>
              <p:nvPr/>
            </p:nvSpPr>
            <p:spPr>
              <a:xfrm>
                <a:off x="4562207" y="2811631"/>
                <a:ext cx="1853704" cy="570053"/>
              </a:xfrm>
              <a:prstGeom prst="wedgeRoundRectCallout">
                <a:avLst>
                  <a:gd name="adj1" fmla="val -53306"/>
                  <a:gd name="adj2" fmla="val 75324"/>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acc>
                      <m:accPr>
                        <m:chr m:val="̃"/>
                        <m:ctrlPr>
                          <a:rPr lang="zh-CN" altLang="en-US"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𝐾</m:t>
                        </m:r>
                      </m:e>
                    </m:acc>
                  </m:oMath>
                </a14:m>
                <a:r>
                  <a:rPr lang="en-US" altLang="zh-CN" dirty="0">
                    <a:solidFill>
                      <a:schemeClr val="tx1"/>
                    </a:solidFill>
                  </a:rPr>
                  <a:t>=3, </a:t>
                </a:r>
                <a14:m>
                  <m:oMath xmlns:m="http://schemas.openxmlformats.org/officeDocument/2006/math">
                    <m:acc>
                      <m:accPr>
                        <m:chr m:val="̃"/>
                        <m:ctrlPr>
                          <a:rPr lang="zh-CN" altLang="en-US" i="1">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𝑊</m:t>
                        </m:r>
                      </m:e>
                    </m:acc>
                    <m:r>
                      <a:rPr lang="en-US" altLang="zh-CN" i="1">
                        <a:solidFill>
                          <a:schemeClr val="tx1"/>
                        </a:solidFill>
                        <a:latin typeface="Cambria Math" panose="02040503050406030204" pitchFamily="18" charset="0"/>
                      </a:rPr>
                      <m:t> </m:t>
                    </m:r>
                  </m:oMath>
                </a14:m>
                <a:r>
                  <a:rPr lang="en-US" altLang="zh-CN" dirty="0">
                    <a:solidFill>
                      <a:schemeClr val="tx1"/>
                    </a:solidFill>
                  </a:rPr>
                  <a:t>=8, </a:t>
                </a:r>
                <a14:m>
                  <m:oMath xmlns:m="http://schemas.openxmlformats.org/officeDocument/2006/math">
                    <m:acc>
                      <m:accPr>
                        <m:chr m:val="̃"/>
                        <m:ctrlPr>
                          <a:rPr lang="zh-CN" altLang="en-US" i="1">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𝑅</m:t>
                        </m:r>
                      </m:e>
                    </m:acc>
                    <m:r>
                      <a:rPr lang="en-US" altLang="zh-CN" i="1">
                        <a:solidFill>
                          <a:schemeClr val="tx1"/>
                        </a:solidFill>
                        <a:latin typeface="Cambria Math" panose="02040503050406030204" pitchFamily="18" charset="0"/>
                      </a:rPr>
                      <m:t> </m:t>
                    </m:r>
                  </m:oMath>
                </a14:m>
                <a:r>
                  <a:rPr lang="en-US" altLang="zh-CN" dirty="0">
                    <a:solidFill>
                      <a:schemeClr val="tx1"/>
                    </a:solidFill>
                  </a:rPr>
                  <a:t>=4</a:t>
                </a:r>
                <a:endParaRPr lang="zh-CN" altLang="en-US" dirty="0">
                  <a:solidFill>
                    <a:schemeClr val="tx1"/>
                  </a:solidFill>
                </a:endParaRPr>
              </a:p>
            </p:txBody>
          </p:sp>
        </mc:Choice>
        <mc:Fallback xmlns="">
          <p:sp>
            <p:nvSpPr>
              <p:cNvPr id="80" name="对话气泡: 圆角矩形 79">
                <a:extLst>
                  <a:ext uri="{FF2B5EF4-FFF2-40B4-BE49-F238E27FC236}">
                    <a16:creationId xmlns:a16="http://schemas.microsoft.com/office/drawing/2014/main" id="{CB572894-BC57-4696-BC86-80E8349FBA5B}"/>
                  </a:ext>
                </a:extLst>
              </p:cNvPr>
              <p:cNvSpPr>
                <a:spLocks noRot="1" noChangeAspect="1" noMove="1" noResize="1" noEditPoints="1" noAdjustHandles="1" noChangeArrowheads="1" noChangeShapeType="1" noTextEdit="1"/>
              </p:cNvSpPr>
              <p:nvPr/>
            </p:nvSpPr>
            <p:spPr>
              <a:xfrm>
                <a:off x="4562207" y="2811631"/>
                <a:ext cx="1853704" cy="570053"/>
              </a:xfrm>
              <a:prstGeom prst="wedgeRoundRectCallout">
                <a:avLst>
                  <a:gd name="adj1" fmla="val -53306"/>
                  <a:gd name="adj2" fmla="val 75324"/>
                  <a:gd name="adj3" fmla="val 16667"/>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对话气泡: 圆角矩形 80">
                <a:extLst>
                  <a:ext uri="{FF2B5EF4-FFF2-40B4-BE49-F238E27FC236}">
                    <a16:creationId xmlns:a16="http://schemas.microsoft.com/office/drawing/2014/main" id="{37D41479-B3FA-48B1-AD64-88933FAF97CD}"/>
                  </a:ext>
                </a:extLst>
              </p:cNvPr>
              <p:cNvSpPr/>
              <p:nvPr/>
            </p:nvSpPr>
            <p:spPr>
              <a:xfrm>
                <a:off x="1786864" y="2841455"/>
                <a:ext cx="1853704" cy="570053"/>
              </a:xfrm>
              <a:prstGeom prst="wedgeRoundRectCallout">
                <a:avLst>
                  <a:gd name="adj1" fmla="val -53306"/>
                  <a:gd name="adj2" fmla="val 75324"/>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acc>
                      <m:accPr>
                        <m:chr m:val="̃"/>
                        <m:ctrlPr>
                          <a:rPr lang="zh-CN" altLang="en-US"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𝐾</m:t>
                        </m:r>
                      </m:e>
                    </m:acc>
                  </m:oMath>
                </a14:m>
                <a:r>
                  <a:rPr lang="en-US" altLang="zh-CN" dirty="0">
                    <a:solidFill>
                      <a:schemeClr val="tx1"/>
                    </a:solidFill>
                  </a:rPr>
                  <a:t>=3, </a:t>
                </a:r>
                <a14:m>
                  <m:oMath xmlns:m="http://schemas.openxmlformats.org/officeDocument/2006/math">
                    <m:acc>
                      <m:accPr>
                        <m:chr m:val="̃"/>
                        <m:ctrlPr>
                          <a:rPr lang="zh-CN" altLang="en-US" i="1">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𝑊</m:t>
                        </m:r>
                      </m:e>
                    </m:acc>
                    <m:r>
                      <a:rPr lang="en-US" altLang="zh-CN" i="1">
                        <a:solidFill>
                          <a:schemeClr val="tx1"/>
                        </a:solidFill>
                        <a:latin typeface="Cambria Math" panose="02040503050406030204" pitchFamily="18" charset="0"/>
                      </a:rPr>
                      <m:t> </m:t>
                    </m:r>
                  </m:oMath>
                </a14:m>
                <a:r>
                  <a:rPr lang="en-US" altLang="zh-CN" dirty="0">
                    <a:solidFill>
                      <a:schemeClr val="tx1"/>
                    </a:solidFill>
                  </a:rPr>
                  <a:t>=8, </a:t>
                </a:r>
                <a14:m>
                  <m:oMath xmlns:m="http://schemas.openxmlformats.org/officeDocument/2006/math">
                    <m:acc>
                      <m:accPr>
                        <m:chr m:val="̃"/>
                        <m:ctrlPr>
                          <a:rPr lang="zh-CN" altLang="en-US" i="1">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𝑅</m:t>
                        </m:r>
                      </m:e>
                    </m:acc>
                    <m:r>
                      <a:rPr lang="en-US" altLang="zh-CN" i="1">
                        <a:solidFill>
                          <a:schemeClr val="tx1"/>
                        </a:solidFill>
                        <a:latin typeface="Cambria Math" panose="02040503050406030204" pitchFamily="18" charset="0"/>
                      </a:rPr>
                      <m:t> </m:t>
                    </m:r>
                  </m:oMath>
                </a14:m>
                <a:r>
                  <a:rPr lang="en-US" altLang="zh-CN" dirty="0">
                    <a:solidFill>
                      <a:schemeClr val="tx1"/>
                    </a:solidFill>
                  </a:rPr>
                  <a:t>=3</a:t>
                </a:r>
                <a:endParaRPr lang="zh-CN" altLang="en-US" dirty="0">
                  <a:solidFill>
                    <a:schemeClr val="tx1"/>
                  </a:solidFill>
                </a:endParaRPr>
              </a:p>
            </p:txBody>
          </p:sp>
        </mc:Choice>
        <mc:Fallback xmlns="">
          <p:sp>
            <p:nvSpPr>
              <p:cNvPr id="81" name="对话气泡: 圆角矩形 80">
                <a:extLst>
                  <a:ext uri="{FF2B5EF4-FFF2-40B4-BE49-F238E27FC236}">
                    <a16:creationId xmlns:a16="http://schemas.microsoft.com/office/drawing/2014/main" id="{37D41479-B3FA-48B1-AD64-88933FAF97CD}"/>
                  </a:ext>
                </a:extLst>
              </p:cNvPr>
              <p:cNvSpPr>
                <a:spLocks noRot="1" noChangeAspect="1" noMove="1" noResize="1" noEditPoints="1" noAdjustHandles="1" noChangeArrowheads="1" noChangeShapeType="1" noTextEdit="1"/>
              </p:cNvSpPr>
              <p:nvPr/>
            </p:nvSpPr>
            <p:spPr>
              <a:xfrm>
                <a:off x="1786864" y="2841455"/>
                <a:ext cx="1853704" cy="570053"/>
              </a:xfrm>
              <a:prstGeom prst="wedgeRoundRectCallout">
                <a:avLst>
                  <a:gd name="adj1" fmla="val -53306"/>
                  <a:gd name="adj2" fmla="val 75324"/>
                  <a:gd name="adj3" fmla="val 16667"/>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对话气泡: 圆角矩形 82">
                <a:extLst>
                  <a:ext uri="{FF2B5EF4-FFF2-40B4-BE49-F238E27FC236}">
                    <a16:creationId xmlns:a16="http://schemas.microsoft.com/office/drawing/2014/main" id="{5C30EF2F-EB12-4BF8-B29B-0F6BB549C82B}"/>
                  </a:ext>
                </a:extLst>
              </p:cNvPr>
              <p:cNvSpPr/>
              <p:nvPr/>
            </p:nvSpPr>
            <p:spPr>
              <a:xfrm>
                <a:off x="1793502" y="2846639"/>
                <a:ext cx="1853704" cy="570053"/>
              </a:xfrm>
              <a:prstGeom prst="wedgeRoundRectCallout">
                <a:avLst>
                  <a:gd name="adj1" fmla="val -53306"/>
                  <a:gd name="adj2" fmla="val 75324"/>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acc>
                      <m:accPr>
                        <m:chr m:val="̃"/>
                        <m:ctrlPr>
                          <a:rPr lang="zh-CN" altLang="en-US"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𝐾</m:t>
                        </m:r>
                      </m:e>
                    </m:acc>
                  </m:oMath>
                </a14:m>
                <a:r>
                  <a:rPr lang="en-US" altLang="zh-CN" dirty="0">
                    <a:solidFill>
                      <a:schemeClr val="tx1"/>
                    </a:solidFill>
                  </a:rPr>
                  <a:t>=2, </a:t>
                </a:r>
                <a14:m>
                  <m:oMath xmlns:m="http://schemas.openxmlformats.org/officeDocument/2006/math">
                    <m:acc>
                      <m:accPr>
                        <m:chr m:val="̃"/>
                        <m:ctrlPr>
                          <a:rPr lang="zh-CN" altLang="en-US" i="1">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𝑊</m:t>
                        </m:r>
                      </m:e>
                    </m:acc>
                    <m:r>
                      <a:rPr lang="en-US" altLang="zh-CN" i="1">
                        <a:solidFill>
                          <a:schemeClr val="tx1"/>
                        </a:solidFill>
                        <a:latin typeface="Cambria Math" panose="02040503050406030204" pitchFamily="18" charset="0"/>
                      </a:rPr>
                      <m:t> </m:t>
                    </m:r>
                  </m:oMath>
                </a14:m>
                <a:r>
                  <a:rPr lang="en-US" altLang="zh-CN" dirty="0">
                    <a:solidFill>
                      <a:schemeClr val="tx1"/>
                    </a:solidFill>
                  </a:rPr>
                  <a:t>=5, </a:t>
                </a:r>
                <a14:m>
                  <m:oMath xmlns:m="http://schemas.openxmlformats.org/officeDocument/2006/math">
                    <m:acc>
                      <m:accPr>
                        <m:chr m:val="̃"/>
                        <m:ctrlPr>
                          <a:rPr lang="zh-CN" altLang="en-US" i="1">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𝑅</m:t>
                        </m:r>
                      </m:e>
                    </m:acc>
                    <m:r>
                      <a:rPr lang="en-US" altLang="zh-CN" i="1">
                        <a:solidFill>
                          <a:schemeClr val="tx1"/>
                        </a:solidFill>
                        <a:latin typeface="Cambria Math" panose="02040503050406030204" pitchFamily="18" charset="0"/>
                      </a:rPr>
                      <m:t> </m:t>
                    </m:r>
                  </m:oMath>
                </a14:m>
                <a:r>
                  <a:rPr lang="en-US" altLang="zh-CN" dirty="0">
                    <a:solidFill>
                      <a:schemeClr val="tx1"/>
                    </a:solidFill>
                  </a:rPr>
                  <a:t>=3</a:t>
                </a:r>
                <a:endParaRPr lang="zh-CN" altLang="en-US" dirty="0">
                  <a:solidFill>
                    <a:schemeClr val="tx1"/>
                  </a:solidFill>
                </a:endParaRPr>
              </a:p>
            </p:txBody>
          </p:sp>
        </mc:Choice>
        <mc:Fallback xmlns="">
          <p:sp>
            <p:nvSpPr>
              <p:cNvPr id="83" name="对话气泡: 圆角矩形 82">
                <a:extLst>
                  <a:ext uri="{FF2B5EF4-FFF2-40B4-BE49-F238E27FC236}">
                    <a16:creationId xmlns:a16="http://schemas.microsoft.com/office/drawing/2014/main" id="{5C30EF2F-EB12-4BF8-B29B-0F6BB549C82B}"/>
                  </a:ext>
                </a:extLst>
              </p:cNvPr>
              <p:cNvSpPr>
                <a:spLocks noRot="1" noChangeAspect="1" noMove="1" noResize="1" noEditPoints="1" noAdjustHandles="1" noChangeArrowheads="1" noChangeShapeType="1" noTextEdit="1"/>
              </p:cNvSpPr>
              <p:nvPr/>
            </p:nvSpPr>
            <p:spPr>
              <a:xfrm>
                <a:off x="1793502" y="2846639"/>
                <a:ext cx="1853704" cy="570053"/>
              </a:xfrm>
              <a:prstGeom prst="wedgeRoundRectCallout">
                <a:avLst>
                  <a:gd name="adj1" fmla="val -53306"/>
                  <a:gd name="adj2" fmla="val 75324"/>
                  <a:gd name="adj3" fmla="val 16667"/>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对话气泡: 圆角矩形 83">
                <a:extLst>
                  <a:ext uri="{FF2B5EF4-FFF2-40B4-BE49-F238E27FC236}">
                    <a16:creationId xmlns:a16="http://schemas.microsoft.com/office/drawing/2014/main" id="{B8B6DFEF-1D65-4FAA-8979-A133308E96CB}"/>
                  </a:ext>
                </a:extLst>
              </p:cNvPr>
              <p:cNvSpPr/>
              <p:nvPr/>
            </p:nvSpPr>
            <p:spPr>
              <a:xfrm>
                <a:off x="4559906" y="2808914"/>
                <a:ext cx="1853704" cy="570053"/>
              </a:xfrm>
              <a:prstGeom prst="wedgeRoundRectCallout">
                <a:avLst>
                  <a:gd name="adj1" fmla="val -53306"/>
                  <a:gd name="adj2" fmla="val 75324"/>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acc>
                      <m:accPr>
                        <m:chr m:val="̃"/>
                        <m:ctrlPr>
                          <a:rPr lang="zh-CN" altLang="en-US"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𝐾</m:t>
                        </m:r>
                      </m:e>
                    </m:acc>
                  </m:oMath>
                </a14:m>
                <a:r>
                  <a:rPr lang="en-US" altLang="zh-CN" dirty="0">
                    <a:solidFill>
                      <a:schemeClr val="tx1"/>
                    </a:solidFill>
                  </a:rPr>
                  <a:t>=1, </a:t>
                </a:r>
                <a14:m>
                  <m:oMath xmlns:m="http://schemas.openxmlformats.org/officeDocument/2006/math">
                    <m:acc>
                      <m:accPr>
                        <m:chr m:val="̃"/>
                        <m:ctrlPr>
                          <a:rPr lang="zh-CN" altLang="en-US" i="1">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𝑊</m:t>
                        </m:r>
                      </m:e>
                    </m:acc>
                    <m:r>
                      <a:rPr lang="en-US" altLang="zh-CN" i="1">
                        <a:solidFill>
                          <a:schemeClr val="tx1"/>
                        </a:solidFill>
                        <a:latin typeface="Cambria Math" panose="02040503050406030204" pitchFamily="18" charset="0"/>
                      </a:rPr>
                      <m:t> </m:t>
                    </m:r>
                  </m:oMath>
                </a14:m>
                <a:r>
                  <a:rPr lang="en-US" altLang="zh-CN" dirty="0">
                    <a:solidFill>
                      <a:schemeClr val="tx1"/>
                    </a:solidFill>
                  </a:rPr>
                  <a:t>=8, </a:t>
                </a:r>
                <a14:m>
                  <m:oMath xmlns:m="http://schemas.openxmlformats.org/officeDocument/2006/math">
                    <m:acc>
                      <m:accPr>
                        <m:chr m:val="̃"/>
                        <m:ctrlPr>
                          <a:rPr lang="zh-CN" altLang="en-US" i="1">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𝑅</m:t>
                        </m:r>
                      </m:e>
                    </m:acc>
                    <m:r>
                      <a:rPr lang="en-US" altLang="zh-CN" i="1">
                        <a:solidFill>
                          <a:schemeClr val="tx1"/>
                        </a:solidFill>
                        <a:latin typeface="Cambria Math" panose="02040503050406030204" pitchFamily="18" charset="0"/>
                      </a:rPr>
                      <m:t> </m:t>
                    </m:r>
                  </m:oMath>
                </a14:m>
                <a:r>
                  <a:rPr lang="en-US" altLang="zh-CN" dirty="0">
                    <a:solidFill>
                      <a:schemeClr val="tx1"/>
                    </a:solidFill>
                  </a:rPr>
                  <a:t>=4</a:t>
                </a:r>
                <a:endParaRPr lang="zh-CN" altLang="en-US" dirty="0">
                  <a:solidFill>
                    <a:schemeClr val="tx1"/>
                  </a:solidFill>
                </a:endParaRPr>
              </a:p>
            </p:txBody>
          </p:sp>
        </mc:Choice>
        <mc:Fallback xmlns="">
          <p:sp>
            <p:nvSpPr>
              <p:cNvPr id="84" name="对话气泡: 圆角矩形 83">
                <a:extLst>
                  <a:ext uri="{FF2B5EF4-FFF2-40B4-BE49-F238E27FC236}">
                    <a16:creationId xmlns:a16="http://schemas.microsoft.com/office/drawing/2014/main" id="{B8B6DFEF-1D65-4FAA-8979-A133308E96CB}"/>
                  </a:ext>
                </a:extLst>
              </p:cNvPr>
              <p:cNvSpPr>
                <a:spLocks noRot="1" noChangeAspect="1" noMove="1" noResize="1" noEditPoints="1" noAdjustHandles="1" noChangeArrowheads="1" noChangeShapeType="1" noTextEdit="1"/>
              </p:cNvSpPr>
              <p:nvPr/>
            </p:nvSpPr>
            <p:spPr>
              <a:xfrm>
                <a:off x="4559906" y="2808914"/>
                <a:ext cx="1853704" cy="570053"/>
              </a:xfrm>
              <a:prstGeom prst="wedgeRoundRectCallout">
                <a:avLst>
                  <a:gd name="adj1" fmla="val -53306"/>
                  <a:gd name="adj2" fmla="val 75324"/>
                  <a:gd name="adj3" fmla="val 16667"/>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对话气泡: 圆角矩形 84">
                <a:extLst>
                  <a:ext uri="{FF2B5EF4-FFF2-40B4-BE49-F238E27FC236}">
                    <a16:creationId xmlns:a16="http://schemas.microsoft.com/office/drawing/2014/main" id="{437F7E46-30C9-4D1C-A608-7F278C1D0EFB}"/>
                  </a:ext>
                </a:extLst>
              </p:cNvPr>
              <p:cNvSpPr/>
              <p:nvPr/>
            </p:nvSpPr>
            <p:spPr>
              <a:xfrm>
                <a:off x="7159088" y="2574684"/>
                <a:ext cx="1853704" cy="570053"/>
              </a:xfrm>
              <a:prstGeom prst="wedgeRoundRectCallout">
                <a:avLst>
                  <a:gd name="adj1" fmla="val -26046"/>
                  <a:gd name="adj2" fmla="val 92209"/>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acc>
                      <m:accPr>
                        <m:chr m:val="̃"/>
                        <m:ctrlPr>
                          <a:rPr lang="zh-CN" altLang="en-US"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𝐾</m:t>
                        </m:r>
                      </m:e>
                    </m:acc>
                  </m:oMath>
                </a14:m>
                <a:r>
                  <a:rPr lang="en-US" altLang="zh-CN" dirty="0">
                    <a:solidFill>
                      <a:schemeClr val="tx1"/>
                    </a:solidFill>
                  </a:rPr>
                  <a:t>=2, </a:t>
                </a:r>
                <a14:m>
                  <m:oMath xmlns:m="http://schemas.openxmlformats.org/officeDocument/2006/math">
                    <m:acc>
                      <m:accPr>
                        <m:chr m:val="̃"/>
                        <m:ctrlPr>
                          <a:rPr lang="zh-CN" altLang="en-US" i="1">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𝑊</m:t>
                        </m:r>
                      </m:e>
                    </m:acc>
                    <m:r>
                      <a:rPr lang="en-US" altLang="zh-CN" i="1">
                        <a:solidFill>
                          <a:schemeClr val="tx1"/>
                        </a:solidFill>
                        <a:latin typeface="Cambria Math" panose="02040503050406030204" pitchFamily="18" charset="0"/>
                      </a:rPr>
                      <m:t> </m:t>
                    </m:r>
                  </m:oMath>
                </a14:m>
                <a:r>
                  <a:rPr lang="en-US" altLang="zh-CN" dirty="0">
                    <a:solidFill>
                      <a:schemeClr val="tx1"/>
                    </a:solidFill>
                  </a:rPr>
                  <a:t>=8, </a:t>
                </a:r>
                <a14:m>
                  <m:oMath xmlns:m="http://schemas.openxmlformats.org/officeDocument/2006/math">
                    <m:acc>
                      <m:accPr>
                        <m:chr m:val="̃"/>
                        <m:ctrlPr>
                          <a:rPr lang="zh-CN" altLang="en-US" i="1">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𝑅</m:t>
                        </m:r>
                      </m:e>
                    </m:acc>
                    <m:r>
                      <a:rPr lang="en-US" altLang="zh-CN" i="1">
                        <a:solidFill>
                          <a:schemeClr val="tx1"/>
                        </a:solidFill>
                        <a:latin typeface="Cambria Math" panose="02040503050406030204" pitchFamily="18" charset="0"/>
                      </a:rPr>
                      <m:t> </m:t>
                    </m:r>
                  </m:oMath>
                </a14:m>
                <a:r>
                  <a:rPr lang="en-US" altLang="zh-CN" dirty="0">
                    <a:solidFill>
                      <a:schemeClr val="tx1"/>
                    </a:solidFill>
                  </a:rPr>
                  <a:t>=4</a:t>
                </a:r>
                <a:endParaRPr lang="zh-CN" altLang="en-US" dirty="0">
                  <a:solidFill>
                    <a:schemeClr val="tx1"/>
                  </a:solidFill>
                </a:endParaRPr>
              </a:p>
            </p:txBody>
          </p:sp>
        </mc:Choice>
        <mc:Fallback xmlns="">
          <p:sp>
            <p:nvSpPr>
              <p:cNvPr id="85" name="对话气泡: 圆角矩形 84">
                <a:extLst>
                  <a:ext uri="{FF2B5EF4-FFF2-40B4-BE49-F238E27FC236}">
                    <a16:creationId xmlns:a16="http://schemas.microsoft.com/office/drawing/2014/main" id="{437F7E46-30C9-4D1C-A608-7F278C1D0EFB}"/>
                  </a:ext>
                </a:extLst>
              </p:cNvPr>
              <p:cNvSpPr>
                <a:spLocks noRot="1" noChangeAspect="1" noMove="1" noResize="1" noEditPoints="1" noAdjustHandles="1" noChangeArrowheads="1" noChangeShapeType="1" noTextEdit="1"/>
              </p:cNvSpPr>
              <p:nvPr/>
            </p:nvSpPr>
            <p:spPr>
              <a:xfrm>
                <a:off x="7159088" y="2574684"/>
                <a:ext cx="1853704" cy="570053"/>
              </a:xfrm>
              <a:prstGeom prst="wedgeRoundRectCallout">
                <a:avLst>
                  <a:gd name="adj1" fmla="val -26046"/>
                  <a:gd name="adj2" fmla="val 92209"/>
                  <a:gd name="adj3" fmla="val 16667"/>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对话气泡: 圆角矩形 85">
                <a:extLst>
                  <a:ext uri="{FF2B5EF4-FFF2-40B4-BE49-F238E27FC236}">
                    <a16:creationId xmlns:a16="http://schemas.microsoft.com/office/drawing/2014/main" id="{FFE84EE4-2283-4758-B695-2BEC7EEEB126}"/>
                  </a:ext>
                </a:extLst>
              </p:cNvPr>
              <p:cNvSpPr/>
              <p:nvPr/>
            </p:nvSpPr>
            <p:spPr>
              <a:xfrm>
                <a:off x="1807596" y="2841454"/>
                <a:ext cx="1853704" cy="570053"/>
              </a:xfrm>
              <a:prstGeom prst="wedgeRoundRectCallout">
                <a:avLst>
                  <a:gd name="adj1" fmla="val -53306"/>
                  <a:gd name="adj2" fmla="val 75324"/>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 xmlns:m="http://schemas.openxmlformats.org/officeDocument/2006/math">
                    <m:acc>
                      <m:accPr>
                        <m:chr m:val="̃"/>
                        <m:ctrlPr>
                          <a:rPr lang="zh-CN" altLang="en-US" i="1" smtClean="0">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𝐾</m:t>
                        </m:r>
                      </m:e>
                    </m:acc>
                  </m:oMath>
                </a14:m>
                <a:r>
                  <a:rPr lang="en-US" altLang="zh-CN" dirty="0">
                    <a:solidFill>
                      <a:schemeClr val="tx1"/>
                    </a:solidFill>
                  </a:rPr>
                  <a:t>=2, </a:t>
                </a:r>
                <a14:m>
                  <m:oMath xmlns:m="http://schemas.openxmlformats.org/officeDocument/2006/math">
                    <m:acc>
                      <m:accPr>
                        <m:chr m:val="̃"/>
                        <m:ctrlPr>
                          <a:rPr lang="zh-CN" altLang="en-US" i="1">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𝑊</m:t>
                        </m:r>
                      </m:e>
                    </m:acc>
                    <m:r>
                      <a:rPr lang="en-US" altLang="zh-CN" i="1">
                        <a:solidFill>
                          <a:schemeClr val="tx1"/>
                        </a:solidFill>
                        <a:latin typeface="Cambria Math" panose="02040503050406030204" pitchFamily="18" charset="0"/>
                      </a:rPr>
                      <m:t> </m:t>
                    </m:r>
                  </m:oMath>
                </a14:m>
                <a:r>
                  <a:rPr lang="en-US" altLang="zh-CN" dirty="0">
                    <a:solidFill>
                      <a:schemeClr val="tx1"/>
                    </a:solidFill>
                  </a:rPr>
                  <a:t>=4, </a:t>
                </a:r>
                <a14:m>
                  <m:oMath xmlns:m="http://schemas.openxmlformats.org/officeDocument/2006/math">
                    <m:acc>
                      <m:accPr>
                        <m:chr m:val="̃"/>
                        <m:ctrlPr>
                          <a:rPr lang="zh-CN" altLang="en-US" i="1">
                            <a:solidFill>
                              <a:schemeClr val="tx1"/>
                            </a:solidFill>
                            <a:latin typeface="Cambria Math" panose="02040503050406030204" pitchFamily="18" charset="0"/>
                          </a:rPr>
                        </m:ctrlPr>
                      </m:accPr>
                      <m:e>
                        <m:r>
                          <a:rPr lang="en-US" altLang="zh-CN" b="0" i="1" smtClean="0">
                            <a:solidFill>
                              <a:schemeClr val="tx1"/>
                            </a:solidFill>
                            <a:latin typeface="Cambria Math" panose="02040503050406030204" pitchFamily="18" charset="0"/>
                          </a:rPr>
                          <m:t>𝑅</m:t>
                        </m:r>
                      </m:e>
                    </m:acc>
                    <m:r>
                      <a:rPr lang="en-US" altLang="zh-CN" i="1">
                        <a:solidFill>
                          <a:schemeClr val="tx1"/>
                        </a:solidFill>
                        <a:latin typeface="Cambria Math" panose="02040503050406030204" pitchFamily="18" charset="0"/>
                      </a:rPr>
                      <m:t> </m:t>
                    </m:r>
                  </m:oMath>
                </a14:m>
                <a:r>
                  <a:rPr lang="en-US" altLang="zh-CN" dirty="0">
                    <a:solidFill>
                      <a:schemeClr val="tx1"/>
                    </a:solidFill>
                  </a:rPr>
                  <a:t>=3</a:t>
                </a:r>
                <a:endParaRPr lang="zh-CN" altLang="en-US" dirty="0">
                  <a:solidFill>
                    <a:schemeClr val="tx1"/>
                  </a:solidFill>
                </a:endParaRPr>
              </a:p>
            </p:txBody>
          </p:sp>
        </mc:Choice>
        <mc:Fallback xmlns="">
          <p:sp>
            <p:nvSpPr>
              <p:cNvPr id="86" name="对话气泡: 圆角矩形 85">
                <a:extLst>
                  <a:ext uri="{FF2B5EF4-FFF2-40B4-BE49-F238E27FC236}">
                    <a16:creationId xmlns:a16="http://schemas.microsoft.com/office/drawing/2014/main" id="{FFE84EE4-2283-4758-B695-2BEC7EEEB126}"/>
                  </a:ext>
                </a:extLst>
              </p:cNvPr>
              <p:cNvSpPr>
                <a:spLocks noRot="1" noChangeAspect="1" noMove="1" noResize="1" noEditPoints="1" noAdjustHandles="1" noChangeArrowheads="1" noChangeShapeType="1" noTextEdit="1"/>
              </p:cNvSpPr>
              <p:nvPr/>
            </p:nvSpPr>
            <p:spPr>
              <a:xfrm>
                <a:off x="1807596" y="2841454"/>
                <a:ext cx="1853704" cy="570053"/>
              </a:xfrm>
              <a:prstGeom prst="wedgeRoundRectCallout">
                <a:avLst>
                  <a:gd name="adj1" fmla="val -53306"/>
                  <a:gd name="adj2" fmla="val 75324"/>
                  <a:gd name="adj3" fmla="val 16667"/>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11D20A1B-98E7-43F8-BC47-0D9F74B5C2AB}"/>
                  </a:ext>
                </a:extLst>
              </p:cNvPr>
              <p:cNvSpPr/>
              <p:nvPr/>
            </p:nvSpPr>
            <p:spPr>
              <a:xfrm>
                <a:off x="5223883" y="1185956"/>
                <a:ext cx="3416320" cy="1214050"/>
              </a:xfrm>
              <a:prstGeom prst="rect">
                <a:avLst/>
              </a:prstGeom>
            </p:spPr>
            <p:txBody>
              <a:bodyPr wrap="none">
                <a:spAutoFit/>
              </a:bodyPr>
              <a:lstStyle/>
              <a:p>
                <a:r>
                  <a:rPr lang="en-US" altLang="zh-CN" dirty="0">
                    <a:latin typeface="黑体" panose="02010609060101010101" pitchFamily="49" charset="-122"/>
                    <a:ea typeface="黑体" panose="02010609060101010101" pitchFamily="49" charset="-122"/>
                  </a:rPr>
                  <a:t>O*</a:t>
                </a:r>
                <a:r>
                  <a:rPr lang="zh-CN" altLang="en-US" dirty="0">
                    <a:latin typeface="黑体" panose="02010609060101010101" pitchFamily="49" charset="-122"/>
                    <a:ea typeface="黑体" panose="02010609060101010101" pitchFamily="49" charset="-122"/>
                  </a:rPr>
                  <a:t>：新增的任务中还未调度数量</a:t>
                </a:r>
                <a:endParaRPr lang="en-US" altLang="zh-CN" dirty="0">
                  <a:latin typeface="黑体" panose="02010609060101010101" pitchFamily="49" charset="-122"/>
                  <a:ea typeface="黑体" panose="02010609060101010101" pitchFamily="49" charset="-122"/>
                </a:endParaRPr>
              </a:p>
              <a:p>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𝐾</m:t>
                        </m:r>
                      </m:e>
                    </m:acc>
                  </m:oMath>
                </a14:m>
                <a:r>
                  <a:rPr lang="zh-CN" altLang="en-US" dirty="0">
                    <a:latin typeface="黑体" panose="02010609060101010101" pitchFamily="49" charset="-122"/>
                    <a:ea typeface="黑体" panose="02010609060101010101" pitchFamily="49" charset="-122"/>
                  </a:rPr>
                  <a:t>：剩余通信资源</a:t>
                </a:r>
                <a:endParaRPr lang="en-US" altLang="zh-CN" dirty="0">
                  <a:latin typeface="黑体" panose="02010609060101010101" pitchFamily="49" charset="-122"/>
                  <a:ea typeface="黑体" panose="02010609060101010101" pitchFamily="49" charset="-122"/>
                </a:endParaRPr>
              </a:p>
              <a:p>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𝑊</m:t>
                        </m:r>
                      </m:e>
                    </m:acc>
                  </m:oMath>
                </a14:m>
                <a:r>
                  <a:rPr lang="zh-CN" altLang="en-US" dirty="0">
                    <a:latin typeface="黑体" panose="02010609060101010101" pitchFamily="49" charset="-122"/>
                    <a:ea typeface="黑体" panose="02010609060101010101" pitchFamily="49" charset="-122"/>
                  </a:rPr>
                  <a:t>：剩余计算资源</a:t>
                </a:r>
                <a:endParaRPr lang="en-US" altLang="zh-CN" dirty="0">
                  <a:latin typeface="黑体" panose="02010609060101010101" pitchFamily="49" charset="-122"/>
                  <a:ea typeface="黑体" panose="02010609060101010101" pitchFamily="49" charset="-122"/>
                </a:endParaRPr>
              </a:p>
              <a:p>
                <a14:m>
                  <m:oMath xmlns:m="http://schemas.openxmlformats.org/officeDocument/2006/math">
                    <m:acc>
                      <m:accPr>
                        <m:chr m:val="̃"/>
                        <m:ctrlPr>
                          <a:rPr lang="zh-CN" altLang="en-US" i="1">
                            <a:latin typeface="Cambria Math" panose="02040503050406030204" pitchFamily="18" charset="0"/>
                          </a:rPr>
                        </m:ctrlPr>
                      </m:accPr>
                      <m:e>
                        <m:r>
                          <a:rPr lang="en-US" altLang="zh-CN" i="1">
                            <a:latin typeface="Cambria Math" panose="02040503050406030204" pitchFamily="18" charset="0"/>
                          </a:rPr>
                          <m:t>𝑅</m:t>
                        </m:r>
                      </m:e>
                    </m:acc>
                  </m:oMath>
                </a14:m>
                <a:r>
                  <a:rPr lang="zh-CN" altLang="en-US" dirty="0">
                    <a:latin typeface="黑体" panose="02010609060101010101" pitchFamily="49" charset="-122"/>
                    <a:ea typeface="黑体" panose="02010609060101010101" pitchFamily="49" charset="-122"/>
                  </a:rPr>
                  <a:t>：剩余存储资源</a:t>
                </a:r>
              </a:p>
            </p:txBody>
          </p:sp>
        </mc:Choice>
        <mc:Fallback xmlns="">
          <p:sp>
            <p:nvSpPr>
              <p:cNvPr id="3" name="矩形 2">
                <a:extLst>
                  <a:ext uri="{FF2B5EF4-FFF2-40B4-BE49-F238E27FC236}">
                    <a16:creationId xmlns:a16="http://schemas.microsoft.com/office/drawing/2014/main" id="{11D20A1B-98E7-43F8-BC47-0D9F74B5C2AB}"/>
                  </a:ext>
                </a:extLst>
              </p:cNvPr>
              <p:cNvSpPr>
                <a:spLocks noRot="1" noChangeAspect="1" noMove="1" noResize="1" noEditPoints="1" noAdjustHandles="1" noChangeArrowheads="1" noChangeShapeType="1" noTextEdit="1"/>
              </p:cNvSpPr>
              <p:nvPr/>
            </p:nvSpPr>
            <p:spPr>
              <a:xfrm>
                <a:off x="5223883" y="1185956"/>
                <a:ext cx="3416320" cy="1214050"/>
              </a:xfrm>
              <a:prstGeom prst="rect">
                <a:avLst/>
              </a:prstGeom>
              <a:blipFill>
                <a:blip r:embed="rId20"/>
                <a:stretch>
                  <a:fillRect l="-1607" t="-3015" r="-536" b="-6533"/>
                </a:stretch>
              </a:blipFill>
            </p:spPr>
            <p:txBody>
              <a:bodyPr/>
              <a:lstStyle/>
              <a:p>
                <a:r>
                  <a:rPr lang="zh-CN" altLang="en-US">
                    <a:noFill/>
                  </a:rPr>
                  <a:t> </a:t>
                </a:r>
              </a:p>
            </p:txBody>
          </p:sp>
        </mc:Fallback>
      </mc:AlternateContent>
      <p:sp>
        <p:nvSpPr>
          <p:cNvPr id="8" name="矩形: 圆角 7">
            <a:extLst>
              <a:ext uri="{FF2B5EF4-FFF2-40B4-BE49-F238E27FC236}">
                <a16:creationId xmlns:a16="http://schemas.microsoft.com/office/drawing/2014/main" id="{29F75E56-D5F2-4921-9643-C04D9013CAE5}"/>
              </a:ext>
            </a:extLst>
          </p:cNvPr>
          <p:cNvSpPr/>
          <p:nvPr/>
        </p:nvSpPr>
        <p:spPr>
          <a:xfrm>
            <a:off x="5116543" y="1111171"/>
            <a:ext cx="3697094" cy="130014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9667236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500"/>
                                        <p:tgtEl>
                                          <p:spTgt spid="3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6"/>
                                        </p:tgtEl>
                                        <p:attrNameLst>
                                          <p:attrName>style.visibility</p:attrName>
                                        </p:attrNameLst>
                                      </p:cBhvr>
                                      <p:to>
                                        <p:strVal val="visible"/>
                                      </p:to>
                                    </p:set>
                                    <p:animEffect transition="in" filter="wipe(down)">
                                      <p:cBhvr>
                                        <p:cTn id="10" dur="500"/>
                                        <p:tgtEl>
                                          <p:spTgt spid="26"/>
                                        </p:tgtEl>
                                      </p:cBhvr>
                                    </p:animEffect>
                                  </p:childTnLst>
                                </p:cTn>
                              </p:par>
                              <p:par>
                                <p:cTn id="11" presetID="22" presetClass="entr" presetSubtype="4"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Effect transition="in" filter="wipe(down)">
                                      <p:cBhvr>
                                        <p:cTn id="13" dur="500"/>
                                        <p:tgtEl>
                                          <p:spTgt spid="27"/>
                                        </p:tgtEl>
                                      </p:cBhvr>
                                    </p:animEffect>
                                  </p:childTnLst>
                                </p:cTn>
                              </p:par>
                              <p:par>
                                <p:cTn id="14" presetID="22" presetClass="entr" presetSubtype="4" fill="hold" nodeType="withEffect">
                                  <p:stCondLst>
                                    <p:cond delay="0"/>
                                  </p:stCondLst>
                                  <p:childTnLst>
                                    <p:set>
                                      <p:cBhvr>
                                        <p:cTn id="15" dur="1" fill="hold">
                                          <p:stCondLst>
                                            <p:cond delay="0"/>
                                          </p:stCondLst>
                                        </p:cTn>
                                        <p:tgtEl>
                                          <p:spTgt spid="28"/>
                                        </p:tgtEl>
                                        <p:attrNameLst>
                                          <p:attrName>style.visibility</p:attrName>
                                        </p:attrNameLst>
                                      </p:cBhvr>
                                      <p:to>
                                        <p:strVal val="visible"/>
                                      </p:to>
                                    </p:set>
                                    <p:animEffect transition="in" filter="wipe(down)">
                                      <p:cBhvr>
                                        <p:cTn id="16" dur="500"/>
                                        <p:tgtEl>
                                          <p:spTgt spid="28"/>
                                        </p:tgtEl>
                                      </p:cBhvr>
                                    </p:animEffect>
                                  </p:childTnLst>
                                </p:cTn>
                              </p:par>
                              <p:par>
                                <p:cTn id="17" presetID="22" presetClass="entr" presetSubtype="4"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Effect transition="in" filter="wipe(down)">
                                      <p:cBhvr>
                                        <p:cTn id="19" dur="500"/>
                                        <p:tgtEl>
                                          <p:spTgt spid="29"/>
                                        </p:tgtEl>
                                      </p:cBhvr>
                                    </p:animEffect>
                                  </p:childTnLst>
                                </p:cTn>
                              </p:par>
                              <p:par>
                                <p:cTn id="20" presetID="22" presetClass="entr" presetSubtype="4" fill="hold" nodeType="withEffect">
                                  <p:stCondLst>
                                    <p:cond delay="0"/>
                                  </p:stCondLst>
                                  <p:childTnLst>
                                    <p:set>
                                      <p:cBhvr>
                                        <p:cTn id="21" dur="1" fill="hold">
                                          <p:stCondLst>
                                            <p:cond delay="0"/>
                                          </p:stCondLst>
                                        </p:cTn>
                                        <p:tgtEl>
                                          <p:spTgt spid="30"/>
                                        </p:tgtEl>
                                        <p:attrNameLst>
                                          <p:attrName>style.visibility</p:attrName>
                                        </p:attrNameLst>
                                      </p:cBhvr>
                                      <p:to>
                                        <p:strVal val="visible"/>
                                      </p:to>
                                    </p:set>
                                    <p:animEffect transition="in" filter="wipe(down)">
                                      <p:cBhvr>
                                        <p:cTn id="22" dur="500"/>
                                        <p:tgtEl>
                                          <p:spTgt spid="30"/>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down)">
                                      <p:cBhvr>
                                        <p:cTn id="25" dur="500"/>
                                        <p:tgtEl>
                                          <p:spTgt spid="31"/>
                                        </p:tgtEl>
                                      </p:cBhvr>
                                    </p:animEffect>
                                  </p:childTnLst>
                                </p:cTn>
                              </p:par>
                              <p:par>
                                <p:cTn id="26" presetID="22" presetClass="entr" presetSubtype="4"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wipe(down)">
                                      <p:cBhvr>
                                        <p:cTn id="28" dur="500"/>
                                        <p:tgtEl>
                                          <p:spTgt spid="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grpId="0" nodeType="clickEffect">
                                  <p:stCondLst>
                                    <p:cond delay="0"/>
                                  </p:stCondLst>
                                  <p:childTnLst>
                                    <p:set>
                                      <p:cBhvr>
                                        <p:cTn id="32" dur="1" fill="hold">
                                          <p:stCondLst>
                                            <p:cond delay="0"/>
                                          </p:stCondLst>
                                        </p:cTn>
                                        <p:tgtEl>
                                          <p:spTgt spid="71"/>
                                        </p:tgtEl>
                                        <p:attrNameLst>
                                          <p:attrName>style.visibility</p:attrName>
                                        </p:attrNameLst>
                                      </p:cBhvr>
                                      <p:to>
                                        <p:strVal val="visible"/>
                                      </p:to>
                                    </p:set>
                                    <p:animEffect transition="in" filter="wipe(down)">
                                      <p:cBhvr>
                                        <p:cTn id="33" dur="500"/>
                                        <p:tgtEl>
                                          <p:spTgt spid="71"/>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80"/>
                                        </p:tgtEl>
                                        <p:attrNameLst>
                                          <p:attrName>style.visibility</p:attrName>
                                        </p:attrNameLst>
                                      </p:cBhvr>
                                      <p:to>
                                        <p:strVal val="visible"/>
                                      </p:to>
                                    </p:set>
                                    <p:animEffect transition="in" filter="wipe(down)">
                                      <p:cBhvr>
                                        <p:cTn id="36" dur="500"/>
                                        <p:tgtEl>
                                          <p:spTgt spid="80"/>
                                        </p:tgtEl>
                                      </p:cBhvr>
                                    </p:animEffect>
                                  </p:childTnLst>
                                </p:cTn>
                              </p:par>
                              <p:par>
                                <p:cTn id="37" presetID="22" presetClass="entr" presetSubtype="4" fill="hold" grpId="0" nodeType="withEffect">
                                  <p:stCondLst>
                                    <p:cond delay="0"/>
                                  </p:stCondLst>
                                  <p:childTnLst>
                                    <p:set>
                                      <p:cBhvr>
                                        <p:cTn id="38" dur="1" fill="hold">
                                          <p:stCondLst>
                                            <p:cond delay="0"/>
                                          </p:stCondLst>
                                        </p:cTn>
                                        <p:tgtEl>
                                          <p:spTgt spid="79"/>
                                        </p:tgtEl>
                                        <p:attrNameLst>
                                          <p:attrName>style.visibility</p:attrName>
                                        </p:attrNameLst>
                                      </p:cBhvr>
                                      <p:to>
                                        <p:strVal val="visible"/>
                                      </p:to>
                                    </p:set>
                                    <p:animEffect transition="in" filter="wipe(down)">
                                      <p:cBhvr>
                                        <p:cTn id="39" dur="500"/>
                                        <p:tgtEl>
                                          <p:spTgt spid="79"/>
                                        </p:tgtEl>
                                      </p:cBhvr>
                                    </p:animEffect>
                                  </p:childTnLst>
                                </p:cTn>
                              </p:par>
                              <p:par>
                                <p:cTn id="40" presetID="22" presetClass="entr" presetSubtype="4" fill="hold" grpId="0" nodeType="withEffect">
                                  <p:stCondLst>
                                    <p:cond delay="0"/>
                                  </p:stCondLst>
                                  <p:childTnLst>
                                    <p:set>
                                      <p:cBhvr>
                                        <p:cTn id="41" dur="1" fill="hold">
                                          <p:stCondLst>
                                            <p:cond delay="0"/>
                                          </p:stCondLst>
                                        </p:cTn>
                                        <p:tgtEl>
                                          <p:spTgt spid="3"/>
                                        </p:tgtEl>
                                        <p:attrNameLst>
                                          <p:attrName>style.visibility</p:attrName>
                                        </p:attrNameLst>
                                      </p:cBhvr>
                                      <p:to>
                                        <p:strVal val="visible"/>
                                      </p:to>
                                    </p:set>
                                    <p:animEffect transition="in" filter="wipe(down)">
                                      <p:cBhvr>
                                        <p:cTn id="42" dur="500"/>
                                        <p:tgtEl>
                                          <p:spTgt spid="3"/>
                                        </p:tgtEl>
                                      </p:cBhvr>
                                    </p:animEffect>
                                  </p:childTnLst>
                                </p:cTn>
                              </p:par>
                              <p:par>
                                <p:cTn id="43" presetID="22" presetClass="entr" presetSubtype="4"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wipe(down)">
                                      <p:cBhvr>
                                        <p:cTn id="45" dur="500"/>
                                        <p:tgtEl>
                                          <p:spTgt spid="8"/>
                                        </p:tgtEl>
                                      </p:cBhvr>
                                    </p:animEffect>
                                  </p:childTnLst>
                                </p:cTn>
                              </p:par>
                            </p:childTnLst>
                          </p:cTn>
                        </p:par>
                      </p:childTnLst>
                    </p:cTn>
                  </p:par>
                  <p:par>
                    <p:cTn id="46" fill="hold">
                      <p:stCondLst>
                        <p:cond delay="indefinite"/>
                      </p:stCondLst>
                      <p:childTnLst>
                        <p:par>
                          <p:cTn id="47" fill="hold">
                            <p:stCondLst>
                              <p:cond delay="0"/>
                            </p:stCondLst>
                            <p:childTnLst>
                              <p:par>
                                <p:cTn id="48" presetID="42" presetClass="path" presetSubtype="0" accel="50000" decel="50000" fill="hold" nodeType="clickEffect">
                                  <p:stCondLst>
                                    <p:cond delay="0"/>
                                  </p:stCondLst>
                                  <p:childTnLst>
                                    <p:animMotion origin="layout" path="M -4.72222E-6 1.48148E-6 L -0.06093 0.23333 " pathEditMode="relative" rAng="0" ptsTypes="AA">
                                      <p:cBhvr>
                                        <p:cTn id="49" dur="2000" fill="hold"/>
                                        <p:tgtEl>
                                          <p:spTgt spid="34"/>
                                        </p:tgtEl>
                                        <p:attrNameLst>
                                          <p:attrName>ppt_x</p:attrName>
                                          <p:attrName>ppt_y</p:attrName>
                                        </p:attrNameLst>
                                      </p:cBhvr>
                                      <p:rCtr x="-3056" y="11667"/>
                                    </p:animMotion>
                                  </p:childTnLst>
                                </p:cTn>
                              </p:par>
                            </p:childTnLst>
                          </p:cTn>
                        </p:par>
                        <p:par>
                          <p:cTn id="50" fill="hold">
                            <p:stCondLst>
                              <p:cond delay="2000"/>
                            </p:stCondLst>
                            <p:childTnLst>
                              <p:par>
                                <p:cTn id="51" presetID="1" presetClass="exit" presetSubtype="0" fill="hold" grpId="1" nodeType="afterEffect">
                                  <p:stCondLst>
                                    <p:cond delay="0"/>
                                  </p:stCondLst>
                                  <p:childTnLst>
                                    <p:set>
                                      <p:cBhvr>
                                        <p:cTn id="52" dur="1" fill="hold">
                                          <p:stCondLst>
                                            <p:cond delay="0"/>
                                          </p:stCondLst>
                                        </p:cTn>
                                        <p:tgtEl>
                                          <p:spTgt spid="71"/>
                                        </p:tgtEl>
                                        <p:attrNameLst>
                                          <p:attrName>style.visibility</p:attrName>
                                        </p:attrNameLst>
                                      </p:cBhvr>
                                      <p:to>
                                        <p:strVal val="hidden"/>
                                      </p:to>
                                    </p:set>
                                  </p:childTnLst>
                                </p:cTn>
                              </p:par>
                              <p:par>
                                <p:cTn id="53" presetID="1" presetClass="entr" presetSubtype="0" fill="hold" grpId="0" nodeType="withEffect">
                                  <p:stCondLst>
                                    <p:cond delay="0"/>
                                  </p:stCondLst>
                                  <p:childTnLst>
                                    <p:set>
                                      <p:cBhvr>
                                        <p:cTn id="54" dur="1" fill="hold">
                                          <p:stCondLst>
                                            <p:cond delay="0"/>
                                          </p:stCondLst>
                                        </p:cTn>
                                        <p:tgtEl>
                                          <p:spTgt spid="8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grpId="0" nodeType="click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wipe(down)">
                                      <p:cBhvr>
                                        <p:cTn id="59" dur="500"/>
                                        <p:tgtEl>
                                          <p:spTgt spid="7"/>
                                        </p:tgtEl>
                                      </p:cBhvr>
                                    </p:animEffect>
                                  </p:childTnLst>
                                </p:cTn>
                              </p:par>
                            </p:childTnLst>
                          </p:cTn>
                        </p:par>
                      </p:childTnLst>
                    </p:cTn>
                  </p:par>
                  <p:par>
                    <p:cTn id="60" fill="hold">
                      <p:stCondLst>
                        <p:cond delay="indefinite"/>
                      </p:stCondLst>
                      <p:childTnLst>
                        <p:par>
                          <p:cTn id="61" fill="hold">
                            <p:stCondLst>
                              <p:cond delay="0"/>
                            </p:stCondLst>
                            <p:childTnLst>
                              <p:par>
                                <p:cTn id="62" presetID="64" presetClass="path" presetSubtype="0" accel="50000" decel="50000" fill="hold" nodeType="clickEffect">
                                  <p:stCondLst>
                                    <p:cond delay="0"/>
                                  </p:stCondLst>
                                  <p:childTnLst>
                                    <p:animMotion origin="layout" path="M 2.77778E-7 4.44444E-6 L 0.01128 -0.31713 " pathEditMode="relative" rAng="0" ptsTypes="AA">
                                      <p:cBhvr>
                                        <p:cTn id="63" dur="2000" fill="hold"/>
                                        <p:tgtEl>
                                          <p:spTgt spid="57"/>
                                        </p:tgtEl>
                                        <p:attrNameLst>
                                          <p:attrName>ppt_x</p:attrName>
                                          <p:attrName>ppt_y</p:attrName>
                                        </p:attrNameLst>
                                      </p:cBhvr>
                                      <p:rCtr x="556" y="-15856"/>
                                    </p:animMotion>
                                  </p:childTnLst>
                                </p:cTn>
                              </p:par>
                            </p:childTnLst>
                          </p:cTn>
                        </p:par>
                        <p:par>
                          <p:cTn id="64" fill="hold">
                            <p:stCondLst>
                              <p:cond delay="2000"/>
                            </p:stCondLst>
                            <p:childTnLst>
                              <p:par>
                                <p:cTn id="65" presetID="10" presetClass="exit" presetSubtype="0" fill="hold" nodeType="afterEffect">
                                  <p:stCondLst>
                                    <p:cond delay="0"/>
                                  </p:stCondLst>
                                  <p:childTnLst>
                                    <p:animEffect transition="out" filter="fade">
                                      <p:cBhvr>
                                        <p:cTn id="66" dur="500"/>
                                        <p:tgtEl>
                                          <p:spTgt spid="57"/>
                                        </p:tgtEl>
                                      </p:cBhvr>
                                    </p:animEffect>
                                    <p:set>
                                      <p:cBhvr>
                                        <p:cTn id="67" dur="1" fill="hold">
                                          <p:stCondLst>
                                            <p:cond delay="499"/>
                                          </p:stCondLst>
                                        </p:cTn>
                                        <p:tgtEl>
                                          <p:spTgt spid="57"/>
                                        </p:tgtEl>
                                        <p:attrNameLst>
                                          <p:attrName>style.visibility</p:attrName>
                                        </p:attrNameLst>
                                      </p:cBhvr>
                                      <p:to>
                                        <p:strVal val="hidden"/>
                                      </p:to>
                                    </p:set>
                                  </p:childTnLst>
                                </p:cTn>
                              </p:par>
                              <p:par>
                                <p:cTn id="68" presetID="1" presetClass="exit" presetSubtype="0" fill="hold" grpId="1" nodeType="withEffect">
                                  <p:stCondLst>
                                    <p:cond delay="0"/>
                                  </p:stCondLst>
                                  <p:childTnLst>
                                    <p:set>
                                      <p:cBhvr>
                                        <p:cTn id="69" dur="1" fill="hold">
                                          <p:stCondLst>
                                            <p:cond delay="0"/>
                                          </p:stCondLst>
                                        </p:cTn>
                                        <p:tgtEl>
                                          <p:spTgt spid="7"/>
                                        </p:tgtEl>
                                        <p:attrNameLst>
                                          <p:attrName>style.visibility</p:attrName>
                                        </p:attrNameLst>
                                      </p:cBhvr>
                                      <p:to>
                                        <p:strVal val="hidden"/>
                                      </p:to>
                                    </p:set>
                                  </p:childTnLst>
                                </p:cTn>
                              </p:par>
                              <p:par>
                                <p:cTn id="70" presetID="1" presetClass="entr" presetSubtype="0" fill="hold" grpId="0" nodeType="withEffect">
                                  <p:stCondLst>
                                    <p:cond delay="0"/>
                                  </p:stCondLst>
                                  <p:childTnLst>
                                    <p:set>
                                      <p:cBhvr>
                                        <p:cTn id="71" dur="1" fill="hold">
                                          <p:stCondLst>
                                            <p:cond delay="0"/>
                                          </p:stCondLst>
                                        </p:cTn>
                                        <p:tgtEl>
                                          <p:spTgt spid="68"/>
                                        </p:tgtEl>
                                        <p:attrNameLst>
                                          <p:attrName>style.visibility</p:attrName>
                                        </p:attrNameLst>
                                      </p:cBhvr>
                                      <p:to>
                                        <p:strVal val="visible"/>
                                      </p:to>
                                    </p:set>
                                  </p:childTnLst>
                                </p:cTn>
                              </p:par>
                              <p:par>
                                <p:cTn id="72" presetID="1" presetClass="exit" presetSubtype="0" fill="hold" grpId="1" nodeType="withEffect">
                                  <p:stCondLst>
                                    <p:cond delay="0"/>
                                  </p:stCondLst>
                                  <p:childTnLst>
                                    <p:set>
                                      <p:cBhvr>
                                        <p:cTn id="73" dur="1" fill="hold">
                                          <p:stCondLst>
                                            <p:cond delay="0"/>
                                          </p:stCondLst>
                                        </p:cTn>
                                        <p:tgtEl>
                                          <p:spTgt spid="81"/>
                                        </p:tgtEl>
                                        <p:attrNameLst>
                                          <p:attrName>style.visibility</p:attrName>
                                        </p:attrNameLst>
                                      </p:cBhvr>
                                      <p:to>
                                        <p:strVal val="hidden"/>
                                      </p:to>
                                    </p:set>
                                  </p:childTnLst>
                                </p:cTn>
                              </p:par>
                              <p:par>
                                <p:cTn id="74" presetID="1" presetClass="entr" presetSubtype="0" fill="hold" grpId="0" nodeType="withEffect">
                                  <p:stCondLst>
                                    <p:cond delay="0"/>
                                  </p:stCondLst>
                                  <p:childTnLst>
                                    <p:set>
                                      <p:cBhvr>
                                        <p:cTn id="75" dur="1" fill="hold">
                                          <p:stCondLst>
                                            <p:cond delay="0"/>
                                          </p:stCondLst>
                                        </p:cTn>
                                        <p:tgtEl>
                                          <p:spTgt spid="78"/>
                                        </p:tgtEl>
                                        <p:attrNameLst>
                                          <p:attrName>style.visibility</p:attrName>
                                        </p:attrNameLst>
                                      </p:cBhvr>
                                      <p:to>
                                        <p:strVal val="visible"/>
                                      </p:to>
                                    </p:set>
                                  </p:childTnLst>
                                </p:cTn>
                              </p:par>
                            </p:childTnLst>
                          </p:cTn>
                        </p:par>
                      </p:childTnLst>
                    </p:cTn>
                  </p:par>
                  <p:par>
                    <p:cTn id="76" fill="hold">
                      <p:stCondLst>
                        <p:cond delay="indefinite"/>
                      </p:stCondLst>
                      <p:childTnLst>
                        <p:par>
                          <p:cTn id="77" fill="hold">
                            <p:stCondLst>
                              <p:cond delay="0"/>
                            </p:stCondLst>
                            <p:childTnLst>
                              <p:par>
                                <p:cTn id="78" presetID="57" presetClass="path" presetSubtype="0" accel="50000" decel="50000" fill="hold" nodeType="clickEffect">
                                  <p:stCondLst>
                                    <p:cond delay="0"/>
                                  </p:stCondLst>
                                  <p:childTnLst>
                                    <p:animMotion origin="layout" path="M 4.72222E-6 4.81481E-6 L 4.72222E-6 -0.15602 C 4.72222E-6 -0.22616 -0.06441 -0.31204 -0.11684 -0.31204 L -0.23351 -0.31204 " pathEditMode="relative" rAng="0" ptsTypes="AAAA">
                                      <p:cBhvr>
                                        <p:cTn id="79" dur="2000" fill="hold"/>
                                        <p:tgtEl>
                                          <p:spTgt spid="59"/>
                                        </p:tgtEl>
                                        <p:attrNameLst>
                                          <p:attrName>ppt_x</p:attrName>
                                          <p:attrName>ppt_y</p:attrName>
                                        </p:attrNameLst>
                                      </p:cBhvr>
                                      <p:rCtr x="-11684" y="-15602"/>
                                    </p:animMotion>
                                  </p:childTnLst>
                                </p:cTn>
                              </p:par>
                              <p:par>
                                <p:cTn id="80" presetID="57" presetClass="path" presetSubtype="0" accel="50000" decel="50000" fill="hold" nodeType="withEffect">
                                  <p:stCondLst>
                                    <p:cond delay="0"/>
                                  </p:stCondLst>
                                  <p:childTnLst>
                                    <p:animMotion origin="layout" path="M 1.94444E-6 4.44444E-6 L 1.94444E-6 -0.15 C 1.94444E-6 -0.21737 -0.08334 -0.3 -0.15104 -0.3 L -0.30191 -0.3 " pathEditMode="relative" rAng="0" ptsTypes="AAAA">
                                      <p:cBhvr>
                                        <p:cTn id="81" dur="2000" fill="hold"/>
                                        <p:tgtEl>
                                          <p:spTgt spid="60"/>
                                        </p:tgtEl>
                                        <p:attrNameLst>
                                          <p:attrName>ppt_x</p:attrName>
                                          <p:attrName>ppt_y</p:attrName>
                                        </p:attrNameLst>
                                      </p:cBhvr>
                                      <p:rCtr x="-15104" y="-15000"/>
                                    </p:animMotion>
                                  </p:childTnLst>
                                </p:cTn>
                              </p:par>
                            </p:childTnLst>
                          </p:cTn>
                        </p:par>
                        <p:par>
                          <p:cTn id="82" fill="hold">
                            <p:stCondLst>
                              <p:cond delay="2000"/>
                            </p:stCondLst>
                            <p:childTnLst>
                              <p:par>
                                <p:cTn id="83" presetID="1" presetClass="exit" presetSubtype="0" fill="hold" nodeType="afterEffect">
                                  <p:stCondLst>
                                    <p:cond delay="0"/>
                                  </p:stCondLst>
                                  <p:childTnLst>
                                    <p:set>
                                      <p:cBhvr>
                                        <p:cTn id="84" dur="1" fill="hold">
                                          <p:stCondLst>
                                            <p:cond delay="0"/>
                                          </p:stCondLst>
                                        </p:cTn>
                                        <p:tgtEl>
                                          <p:spTgt spid="59"/>
                                        </p:tgtEl>
                                        <p:attrNameLst>
                                          <p:attrName>style.visibility</p:attrName>
                                        </p:attrNameLst>
                                      </p:cBhvr>
                                      <p:to>
                                        <p:strVal val="hidden"/>
                                      </p:to>
                                    </p:set>
                                  </p:childTnLst>
                                </p:cTn>
                              </p:par>
                              <p:par>
                                <p:cTn id="85" presetID="1" presetClass="exit" presetSubtype="0" fill="hold" nodeType="withEffect">
                                  <p:stCondLst>
                                    <p:cond delay="0"/>
                                  </p:stCondLst>
                                  <p:childTnLst>
                                    <p:set>
                                      <p:cBhvr>
                                        <p:cTn id="86" dur="1" fill="hold">
                                          <p:stCondLst>
                                            <p:cond delay="0"/>
                                          </p:stCondLst>
                                        </p:cTn>
                                        <p:tgtEl>
                                          <p:spTgt spid="60"/>
                                        </p:tgtEl>
                                        <p:attrNameLst>
                                          <p:attrName>style.visibility</p:attrName>
                                        </p:attrNameLst>
                                      </p:cBhvr>
                                      <p:to>
                                        <p:strVal val="hidden"/>
                                      </p:to>
                                    </p:set>
                                  </p:childTnLst>
                                </p:cTn>
                              </p:par>
                              <p:par>
                                <p:cTn id="87" presetID="1" presetClass="exit" presetSubtype="0" fill="hold" grpId="1" nodeType="withEffect">
                                  <p:stCondLst>
                                    <p:cond delay="0"/>
                                  </p:stCondLst>
                                  <p:childTnLst>
                                    <p:set>
                                      <p:cBhvr>
                                        <p:cTn id="88" dur="1" fill="hold">
                                          <p:stCondLst>
                                            <p:cond delay="0"/>
                                          </p:stCondLst>
                                        </p:cTn>
                                        <p:tgtEl>
                                          <p:spTgt spid="68"/>
                                        </p:tgtEl>
                                        <p:attrNameLst>
                                          <p:attrName>style.visibility</p:attrName>
                                        </p:attrNameLst>
                                      </p:cBhvr>
                                      <p:to>
                                        <p:strVal val="hidden"/>
                                      </p:to>
                                    </p:set>
                                  </p:childTnLst>
                                </p:cTn>
                              </p:par>
                              <p:par>
                                <p:cTn id="89" presetID="1" presetClass="entr" presetSubtype="0" fill="hold" grpId="0" nodeType="withEffect">
                                  <p:stCondLst>
                                    <p:cond delay="0"/>
                                  </p:stCondLst>
                                  <p:childTnLst>
                                    <p:set>
                                      <p:cBhvr>
                                        <p:cTn id="90" dur="1" fill="hold">
                                          <p:stCondLst>
                                            <p:cond delay="0"/>
                                          </p:stCondLst>
                                        </p:cTn>
                                        <p:tgtEl>
                                          <p:spTgt spid="70"/>
                                        </p:tgtEl>
                                        <p:attrNameLst>
                                          <p:attrName>style.visibility</p:attrName>
                                        </p:attrNameLst>
                                      </p:cBhvr>
                                      <p:to>
                                        <p:strVal val="visible"/>
                                      </p:to>
                                    </p:set>
                                  </p:childTnLst>
                                </p:cTn>
                              </p:par>
                              <p:par>
                                <p:cTn id="91" presetID="1" presetClass="exit" presetSubtype="0" fill="hold" grpId="1" nodeType="withEffect">
                                  <p:stCondLst>
                                    <p:cond delay="0"/>
                                  </p:stCondLst>
                                  <p:childTnLst>
                                    <p:set>
                                      <p:cBhvr>
                                        <p:cTn id="92" dur="1" fill="hold">
                                          <p:stCondLst>
                                            <p:cond delay="0"/>
                                          </p:stCondLst>
                                        </p:cTn>
                                        <p:tgtEl>
                                          <p:spTgt spid="78"/>
                                        </p:tgtEl>
                                        <p:attrNameLst>
                                          <p:attrName>style.visibility</p:attrName>
                                        </p:attrNameLst>
                                      </p:cBhvr>
                                      <p:to>
                                        <p:strVal val="hidden"/>
                                      </p:to>
                                    </p:set>
                                  </p:childTnLst>
                                </p:cTn>
                              </p:par>
                              <p:par>
                                <p:cTn id="93" presetID="1" presetClass="entr" presetSubtype="0" fill="hold" grpId="0" nodeType="withEffect">
                                  <p:stCondLst>
                                    <p:cond delay="0"/>
                                  </p:stCondLst>
                                  <p:childTnLst>
                                    <p:set>
                                      <p:cBhvr>
                                        <p:cTn id="94" dur="1" fill="hold">
                                          <p:stCondLst>
                                            <p:cond delay="0"/>
                                          </p:stCondLst>
                                        </p:cTn>
                                        <p:tgtEl>
                                          <p:spTgt spid="83"/>
                                        </p:tgtEl>
                                        <p:attrNameLst>
                                          <p:attrName>style.visibility</p:attrName>
                                        </p:attrNameLst>
                                      </p:cBhvr>
                                      <p:to>
                                        <p:strVal val="visible"/>
                                      </p:to>
                                    </p:set>
                                  </p:childTnLst>
                                </p:cTn>
                              </p:par>
                              <p:par>
                                <p:cTn id="95" presetID="1" presetClass="exit" presetSubtype="0" fill="hold" grpId="1" nodeType="withEffect">
                                  <p:stCondLst>
                                    <p:cond delay="0"/>
                                  </p:stCondLst>
                                  <p:childTnLst>
                                    <p:set>
                                      <p:cBhvr>
                                        <p:cTn id="96" dur="1" fill="hold">
                                          <p:stCondLst>
                                            <p:cond delay="0"/>
                                          </p:stCondLst>
                                        </p:cTn>
                                        <p:tgtEl>
                                          <p:spTgt spid="80"/>
                                        </p:tgtEl>
                                        <p:attrNameLst>
                                          <p:attrName>style.visibility</p:attrName>
                                        </p:attrNameLst>
                                      </p:cBhvr>
                                      <p:to>
                                        <p:strVal val="hidden"/>
                                      </p:to>
                                    </p:set>
                                  </p:childTnLst>
                                </p:cTn>
                              </p:par>
                              <p:par>
                                <p:cTn id="97" presetID="1" presetClass="entr" presetSubtype="0" fill="hold" grpId="0" nodeType="withEffect">
                                  <p:stCondLst>
                                    <p:cond delay="0"/>
                                  </p:stCondLst>
                                  <p:childTnLst>
                                    <p:set>
                                      <p:cBhvr>
                                        <p:cTn id="98" dur="1" fill="hold">
                                          <p:stCondLst>
                                            <p:cond delay="0"/>
                                          </p:stCondLst>
                                        </p:cTn>
                                        <p:tgtEl>
                                          <p:spTgt spid="84"/>
                                        </p:tgtEl>
                                        <p:attrNameLst>
                                          <p:attrName>style.visibility</p:attrName>
                                        </p:attrNameLst>
                                      </p:cBhvr>
                                      <p:to>
                                        <p:strVal val="visible"/>
                                      </p:to>
                                    </p:set>
                                  </p:childTnLst>
                                </p:cTn>
                              </p:par>
                            </p:childTnLst>
                          </p:cTn>
                        </p:par>
                      </p:childTnLst>
                    </p:cTn>
                  </p:par>
                  <p:par>
                    <p:cTn id="99" fill="hold">
                      <p:stCondLst>
                        <p:cond delay="indefinite"/>
                      </p:stCondLst>
                      <p:childTnLst>
                        <p:par>
                          <p:cTn id="100" fill="hold">
                            <p:stCondLst>
                              <p:cond delay="0"/>
                            </p:stCondLst>
                            <p:childTnLst>
                              <p:par>
                                <p:cTn id="101" presetID="0" presetClass="path" presetSubtype="0" accel="50000" decel="50000" fill="hold" nodeType="clickEffect">
                                  <p:stCondLst>
                                    <p:cond delay="0"/>
                                  </p:stCondLst>
                                  <p:childTnLst>
                                    <p:animMotion origin="layout" path="M -0.00295 -0.00139 L 0.01944 -0.27686 L 0.00885 -0.31204 L -0.01875 -0.33125 L -0.04115 -0.35394 L -0.07934 -0.37686 L -0.13715 -0.38727 L -0.20434 -0.41181 L -0.25295 -0.41181 L -0.26753 -0.40834 L -0.30833 -0.40672 L -0.35295 -0.40325 L -0.42795 -0.39445 L -0.47396 -0.38033 C -0.47847 -0.37987 -0.48281 -0.3794 -0.48715 -0.37871 C -0.49826 -0.37686 -0.49201 -0.37686 -0.49635 -0.37686 L -0.53194 -0.36274 L -0.56875 -0.35047 L -0.60156 -0.31204 " pathEditMode="relative" ptsTypes="AAAAAAAAAAAAAAAAAAA">
                                      <p:cBhvr>
                                        <p:cTn id="102" dur="2000" fill="hold"/>
                                        <p:tgtEl>
                                          <p:spTgt spid="61"/>
                                        </p:tgtEl>
                                        <p:attrNameLst>
                                          <p:attrName>ppt_x</p:attrName>
                                          <p:attrName>ppt_y</p:attrName>
                                        </p:attrNameLst>
                                      </p:cBhvr>
                                    </p:animMotion>
                                  </p:childTnLst>
                                </p:cTn>
                              </p:par>
                            </p:childTnLst>
                          </p:cTn>
                        </p:par>
                        <p:par>
                          <p:cTn id="103" fill="hold">
                            <p:stCondLst>
                              <p:cond delay="2000"/>
                            </p:stCondLst>
                            <p:childTnLst>
                              <p:par>
                                <p:cTn id="104" presetID="1" presetClass="exit" presetSubtype="0" fill="hold" nodeType="afterEffect">
                                  <p:stCondLst>
                                    <p:cond delay="0"/>
                                  </p:stCondLst>
                                  <p:childTnLst>
                                    <p:set>
                                      <p:cBhvr>
                                        <p:cTn id="105" dur="1" fill="hold">
                                          <p:stCondLst>
                                            <p:cond delay="0"/>
                                          </p:stCondLst>
                                        </p:cTn>
                                        <p:tgtEl>
                                          <p:spTgt spid="61"/>
                                        </p:tgtEl>
                                        <p:attrNameLst>
                                          <p:attrName>style.visibility</p:attrName>
                                        </p:attrNameLst>
                                      </p:cBhvr>
                                      <p:to>
                                        <p:strVal val="hidden"/>
                                      </p:to>
                                    </p:set>
                                  </p:childTnLst>
                                </p:cTn>
                              </p:par>
                              <p:par>
                                <p:cTn id="106" presetID="1" presetClass="exit" presetSubtype="0" fill="hold" grpId="1" nodeType="withEffect">
                                  <p:stCondLst>
                                    <p:cond delay="0"/>
                                  </p:stCondLst>
                                  <p:childTnLst>
                                    <p:set>
                                      <p:cBhvr>
                                        <p:cTn id="107" dur="1" fill="hold">
                                          <p:stCondLst>
                                            <p:cond delay="0"/>
                                          </p:stCondLst>
                                        </p:cTn>
                                        <p:tgtEl>
                                          <p:spTgt spid="70"/>
                                        </p:tgtEl>
                                        <p:attrNameLst>
                                          <p:attrName>style.visibility</p:attrName>
                                        </p:attrNameLst>
                                      </p:cBhvr>
                                      <p:to>
                                        <p:strVal val="hidden"/>
                                      </p:to>
                                    </p:set>
                                  </p:childTnLst>
                                </p:cTn>
                              </p:par>
                              <p:par>
                                <p:cTn id="108" presetID="1" presetClass="entr" presetSubtype="0" fill="hold" grpId="0" nodeType="withEffect">
                                  <p:stCondLst>
                                    <p:cond delay="0"/>
                                  </p:stCondLst>
                                  <p:childTnLst>
                                    <p:set>
                                      <p:cBhvr>
                                        <p:cTn id="109" dur="1" fill="hold">
                                          <p:stCondLst>
                                            <p:cond delay="0"/>
                                          </p:stCondLst>
                                        </p:cTn>
                                        <p:tgtEl>
                                          <p:spTgt spid="69"/>
                                        </p:tgtEl>
                                        <p:attrNameLst>
                                          <p:attrName>style.visibility</p:attrName>
                                        </p:attrNameLst>
                                      </p:cBhvr>
                                      <p:to>
                                        <p:strVal val="visible"/>
                                      </p:to>
                                    </p:set>
                                  </p:childTnLst>
                                </p:cTn>
                              </p:par>
                              <p:par>
                                <p:cTn id="110" presetID="1" presetClass="exit" presetSubtype="0" fill="hold" grpId="1" nodeType="withEffect">
                                  <p:stCondLst>
                                    <p:cond delay="0"/>
                                  </p:stCondLst>
                                  <p:childTnLst>
                                    <p:set>
                                      <p:cBhvr>
                                        <p:cTn id="111" dur="1" fill="hold">
                                          <p:stCondLst>
                                            <p:cond delay="0"/>
                                          </p:stCondLst>
                                        </p:cTn>
                                        <p:tgtEl>
                                          <p:spTgt spid="83"/>
                                        </p:tgtEl>
                                        <p:attrNameLst>
                                          <p:attrName>style.visibility</p:attrName>
                                        </p:attrNameLst>
                                      </p:cBhvr>
                                      <p:to>
                                        <p:strVal val="hidden"/>
                                      </p:to>
                                    </p:set>
                                  </p:childTnLst>
                                </p:cTn>
                              </p:par>
                              <p:par>
                                <p:cTn id="112" presetID="1" presetClass="entr" presetSubtype="0" fill="hold" grpId="0" nodeType="withEffect">
                                  <p:stCondLst>
                                    <p:cond delay="0"/>
                                  </p:stCondLst>
                                  <p:childTnLst>
                                    <p:set>
                                      <p:cBhvr>
                                        <p:cTn id="113" dur="1" fill="hold">
                                          <p:stCondLst>
                                            <p:cond delay="0"/>
                                          </p:stCondLst>
                                        </p:cTn>
                                        <p:tgtEl>
                                          <p:spTgt spid="86"/>
                                        </p:tgtEl>
                                        <p:attrNameLst>
                                          <p:attrName>style.visibility</p:attrName>
                                        </p:attrNameLst>
                                      </p:cBhvr>
                                      <p:to>
                                        <p:strVal val="visible"/>
                                      </p:to>
                                    </p:set>
                                  </p:childTnLst>
                                </p:cTn>
                              </p:par>
                              <p:par>
                                <p:cTn id="114" presetID="1" presetClass="exit" presetSubtype="0" fill="hold" grpId="1" nodeType="withEffect">
                                  <p:stCondLst>
                                    <p:cond delay="0"/>
                                  </p:stCondLst>
                                  <p:childTnLst>
                                    <p:set>
                                      <p:cBhvr>
                                        <p:cTn id="115" dur="1" fill="hold">
                                          <p:stCondLst>
                                            <p:cond delay="0"/>
                                          </p:stCondLst>
                                        </p:cTn>
                                        <p:tgtEl>
                                          <p:spTgt spid="79"/>
                                        </p:tgtEl>
                                        <p:attrNameLst>
                                          <p:attrName>style.visibility</p:attrName>
                                        </p:attrNameLst>
                                      </p:cBhvr>
                                      <p:to>
                                        <p:strVal val="hidden"/>
                                      </p:to>
                                    </p:set>
                                  </p:childTnLst>
                                </p:cTn>
                              </p:par>
                              <p:par>
                                <p:cTn id="116" presetID="1" presetClass="entr" presetSubtype="0" fill="hold" grpId="0" nodeType="withEffect">
                                  <p:stCondLst>
                                    <p:cond delay="0"/>
                                  </p:stCondLst>
                                  <p:childTnLst>
                                    <p:set>
                                      <p:cBhvr>
                                        <p:cTn id="117" dur="1" fill="hold">
                                          <p:stCondLst>
                                            <p:cond delay="0"/>
                                          </p:stCondLst>
                                        </p:cTn>
                                        <p:tgtEl>
                                          <p:spTgt spid="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31" grpId="0"/>
      <p:bldP spid="4" grpId="0" animBg="1"/>
      <p:bldP spid="7" grpId="0" animBg="1"/>
      <p:bldP spid="7" grpId="1" animBg="1"/>
      <p:bldP spid="68" grpId="0" animBg="1"/>
      <p:bldP spid="68" grpId="1" animBg="1"/>
      <p:bldP spid="69" grpId="0" animBg="1"/>
      <p:bldP spid="70" grpId="0" animBg="1"/>
      <p:bldP spid="70" grpId="1" animBg="1"/>
      <p:bldP spid="71" grpId="0" animBg="1"/>
      <p:bldP spid="71" grpId="1" animBg="1"/>
      <p:bldP spid="78" grpId="0" animBg="1"/>
      <p:bldP spid="78" grpId="1" animBg="1"/>
      <p:bldP spid="79" grpId="0" animBg="1"/>
      <p:bldP spid="79" grpId="1" animBg="1"/>
      <p:bldP spid="80" grpId="0" animBg="1"/>
      <p:bldP spid="80" grpId="1" animBg="1"/>
      <p:bldP spid="81" grpId="0" animBg="1"/>
      <p:bldP spid="81" grpId="1" animBg="1"/>
      <p:bldP spid="83" grpId="0" animBg="1"/>
      <p:bldP spid="83" grpId="1" animBg="1"/>
      <p:bldP spid="84" grpId="0" animBg="1"/>
      <p:bldP spid="85" grpId="0" animBg="1"/>
      <p:bldP spid="86" grpId="0" animBg="1"/>
      <p:bldP spid="3" grpId="0"/>
      <p:bldP spid="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2">
            <a:extLst>
              <a:ext uri="{FF2B5EF4-FFF2-40B4-BE49-F238E27FC236}">
                <a16:creationId xmlns:a16="http://schemas.microsoft.com/office/drawing/2014/main" id="{B024A988-0020-4289-966A-3645C47D9FF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9761" y="74036"/>
            <a:ext cx="738131" cy="738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A6000D45-CB09-449D-8F2C-EE55C3412439}"/>
              </a:ext>
            </a:extLst>
          </p:cNvPr>
          <p:cNvSpPr txBox="1"/>
          <p:nvPr/>
        </p:nvSpPr>
        <p:spPr>
          <a:xfrm>
            <a:off x="137805" y="188649"/>
            <a:ext cx="4723562" cy="584775"/>
          </a:xfrm>
          <a:prstGeom prst="rect">
            <a:avLst/>
          </a:prstGeom>
          <a:noFill/>
        </p:spPr>
        <p:txBody>
          <a:bodyPr wrap="squar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cs typeface="Arial" pitchFamily="34" charset="0"/>
              </a:rPr>
              <a:t>Algorithm3: GSP-GRS</a:t>
            </a:r>
            <a:endParaRPr lang="zh-CN" altLang="en-US" sz="3200" b="1" dirty="0">
              <a:solidFill>
                <a:schemeClr val="bg1"/>
              </a:solidFill>
              <a:latin typeface="微软雅黑" panose="020B0503020204020204" pitchFamily="34" charset="-122"/>
              <a:ea typeface="微软雅黑" panose="020B0503020204020204" pitchFamily="34" charset="-122"/>
              <a:cs typeface="Arial" pitchFamily="34" charset="0"/>
            </a:endParaRPr>
          </a:p>
        </p:txBody>
      </p:sp>
      <p:sp>
        <p:nvSpPr>
          <p:cNvPr id="8" name="文本框 7">
            <a:extLst>
              <a:ext uri="{FF2B5EF4-FFF2-40B4-BE49-F238E27FC236}">
                <a16:creationId xmlns:a16="http://schemas.microsoft.com/office/drawing/2014/main" id="{F1C4F106-70A4-4F72-B75E-40F03D311B4F}"/>
              </a:ext>
            </a:extLst>
          </p:cNvPr>
          <p:cNvSpPr txBox="1"/>
          <p:nvPr/>
        </p:nvSpPr>
        <p:spPr>
          <a:xfrm>
            <a:off x="177339" y="1133125"/>
            <a:ext cx="9479667" cy="461665"/>
          </a:xfrm>
          <a:prstGeom prst="rect">
            <a:avLst/>
          </a:prstGeom>
          <a:noFill/>
        </p:spPr>
        <p:txBody>
          <a:bodyPr wrap="square" rtlCol="0">
            <a:spAutoFit/>
          </a:bodyPr>
          <a:lstStyle/>
          <a:p>
            <a:r>
              <a:rPr lang="en-US" altLang="zh-CN" sz="2400" b="1" dirty="0">
                <a:latin typeface="黑体" panose="02010609060101010101" pitchFamily="49" charset="-122"/>
                <a:ea typeface="黑体" panose="02010609060101010101" pitchFamily="49" charset="-122"/>
              </a:rPr>
              <a:t>GSP-GRS</a:t>
            </a:r>
            <a:r>
              <a:rPr lang="zh-CN" altLang="en-US" sz="2400" b="1" dirty="0">
                <a:latin typeface="黑体" panose="02010609060101010101" pitchFamily="49" charset="-122"/>
                <a:ea typeface="黑体" panose="02010609060101010101" pitchFamily="49" charset="-122"/>
              </a:rPr>
              <a:t>算法 </a:t>
            </a:r>
            <a:r>
              <a:rPr lang="en-US" altLang="zh-CN" dirty="0">
                <a:latin typeface="黑体" panose="02010609060101010101" pitchFamily="49" charset="-122"/>
                <a:ea typeface="黑体" panose="02010609060101010101" pitchFamily="49" charset="-122"/>
              </a:rPr>
              <a:t>(Greedy Service Placement with Optimal Request Scheduling</a:t>
            </a:r>
            <a:r>
              <a:rPr lang="zh-CN" altLang="en-US" dirty="0">
                <a:latin typeface="黑体" panose="02010609060101010101" pitchFamily="49" charset="-122"/>
                <a:ea typeface="黑体" panose="02010609060101010101" pitchFamily="49" charset="-122"/>
              </a:rPr>
              <a:t>）</a:t>
            </a: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C0FC3832-DB4C-45A9-B955-3217D29482C0}"/>
                  </a:ext>
                </a:extLst>
              </p:cNvPr>
              <p:cNvSpPr/>
              <p:nvPr/>
            </p:nvSpPr>
            <p:spPr>
              <a:xfrm>
                <a:off x="300797" y="2005344"/>
                <a:ext cx="3188758" cy="377667"/>
              </a:xfrm>
              <a:prstGeom prst="rect">
                <a:avLst/>
              </a:prstGeom>
            </p:spPr>
            <p:txBody>
              <a:bodyPr wrap="none">
                <a:spAutoFit/>
              </a:bodyPr>
              <a:lstStyle/>
              <a:p>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𝑊</m:t>
                            </m:r>
                          </m:e>
                          <m:sub>
                            <m:r>
                              <m:rPr>
                                <m:sty m:val="p"/>
                              </m:rPr>
                              <a:rPr lang="en-US" altLang="zh-CN" i="1">
                                <a:latin typeface="Cambria Math" panose="02040503050406030204" pitchFamily="18" charset="0"/>
                              </a:rPr>
                              <m:t>n</m:t>
                            </m:r>
                          </m:sub>
                        </m:sSub>
                      </m:e>
                    </m:acc>
                    <m:r>
                      <a:rPr lang="en-US" altLang="zh-CN" b="0" i="1" smtClean="0">
                        <a:latin typeface="Cambria Math" panose="02040503050406030204" pitchFamily="18" charset="0"/>
                      </a:rPr>
                      <m:t> </m:t>
                    </m:r>
                    <m:r>
                      <a:rPr lang="zh-CN" altLang="en-US" i="1">
                        <a:latin typeface="Cambria Math" panose="02040503050406030204" pitchFamily="18" charset="0"/>
                      </a:rPr>
                      <m:t>：</m:t>
                    </m:r>
                  </m:oMath>
                </a14:m>
                <a:r>
                  <a:rPr lang="zh-CN" altLang="en-US" dirty="0">
                    <a:latin typeface="黑体" panose="02010609060101010101" pitchFamily="49" charset="-122"/>
                    <a:ea typeface="黑体" panose="02010609060101010101" pitchFamily="49" charset="-122"/>
                  </a:rPr>
                  <a:t>边缘云</a:t>
                </a:r>
                <a:r>
                  <a:rPr lang="en-US" altLang="zh-CN" dirty="0">
                    <a:latin typeface="黑体" panose="02010609060101010101" pitchFamily="49" charset="-122"/>
                    <a:ea typeface="黑体" panose="02010609060101010101" pitchFamily="49" charset="-122"/>
                  </a:rPr>
                  <a:t>n</a:t>
                </a:r>
                <a:r>
                  <a:rPr lang="zh-CN" altLang="en-US" dirty="0">
                    <a:latin typeface="黑体" panose="02010609060101010101" pitchFamily="49" charset="-122"/>
                    <a:ea typeface="黑体" panose="02010609060101010101" pitchFamily="49" charset="-122"/>
                  </a:rPr>
                  <a:t>中剩余计算能力</a:t>
                </a:r>
              </a:p>
            </p:txBody>
          </p:sp>
        </mc:Choice>
        <mc:Fallback xmlns="">
          <p:sp>
            <p:nvSpPr>
              <p:cNvPr id="2" name="矩形 1">
                <a:extLst>
                  <a:ext uri="{FF2B5EF4-FFF2-40B4-BE49-F238E27FC236}">
                    <a16:creationId xmlns:a16="http://schemas.microsoft.com/office/drawing/2014/main" id="{C0FC3832-DB4C-45A9-B955-3217D29482C0}"/>
                  </a:ext>
                </a:extLst>
              </p:cNvPr>
              <p:cNvSpPr>
                <a:spLocks noRot="1" noChangeAspect="1" noMove="1" noResize="1" noEditPoints="1" noAdjustHandles="1" noChangeArrowheads="1" noChangeShapeType="1" noTextEdit="1"/>
              </p:cNvSpPr>
              <p:nvPr/>
            </p:nvSpPr>
            <p:spPr>
              <a:xfrm>
                <a:off x="300797" y="2005344"/>
                <a:ext cx="3188758" cy="377667"/>
              </a:xfrm>
              <a:prstGeom prst="rect">
                <a:avLst/>
              </a:prstGeom>
              <a:blipFill>
                <a:blip r:embed="rId4"/>
                <a:stretch>
                  <a:fillRect t="-11290" r="-382" b="-209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矩形 2">
                <a:extLst>
                  <a:ext uri="{FF2B5EF4-FFF2-40B4-BE49-F238E27FC236}">
                    <a16:creationId xmlns:a16="http://schemas.microsoft.com/office/drawing/2014/main" id="{B7B531E0-D888-48D9-975C-AFC2B0CA3E1F}"/>
                  </a:ext>
                </a:extLst>
              </p:cNvPr>
              <p:cNvSpPr/>
              <p:nvPr/>
            </p:nvSpPr>
            <p:spPr>
              <a:xfrm>
                <a:off x="315977" y="2819446"/>
                <a:ext cx="4664995" cy="377667"/>
              </a:xfrm>
              <a:prstGeom prst="rect">
                <a:avLst/>
              </a:prstGeom>
            </p:spPr>
            <p:txBody>
              <a:bodyPr wrap="none">
                <a:spAutoFit/>
              </a:bodyPr>
              <a:lstStyle/>
              <a:p>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𝑈</m:t>
                            </m:r>
                          </m:e>
                          <m:sub>
                            <m:r>
                              <a:rPr lang="en-US" altLang="zh-CN" b="0" i="1" smtClean="0">
                                <a:latin typeface="Cambria Math" panose="02040503050406030204" pitchFamily="18" charset="0"/>
                              </a:rPr>
                              <m:t>𝑙𝑛</m:t>
                            </m:r>
                          </m:sub>
                        </m:sSub>
                      </m:e>
                    </m:acc>
                    <m:r>
                      <a:rPr lang="zh-CN" altLang="en-US">
                        <a:latin typeface="Cambria Math" panose="02040503050406030204" pitchFamily="18" charset="0"/>
                        <a:ea typeface="黑体" panose="02010609060101010101" pitchFamily="49" charset="-122"/>
                      </a:rPr>
                      <m:t>：</m:t>
                    </m:r>
                  </m:oMath>
                </a14:m>
                <a:r>
                  <a:rPr lang="zh-CN" altLang="en-US" dirty="0">
                    <a:latin typeface="黑体" panose="02010609060101010101" pitchFamily="49" charset="-122"/>
                    <a:ea typeface="黑体" panose="02010609060101010101" pitchFamily="49" charset="-122"/>
                  </a:rPr>
                  <a:t>边缘云</a:t>
                </a:r>
                <a:r>
                  <a:rPr lang="en-US" altLang="zh-CN" dirty="0">
                    <a:latin typeface="黑体" panose="02010609060101010101" pitchFamily="49" charset="-122"/>
                    <a:ea typeface="黑体" panose="02010609060101010101" pitchFamily="49" charset="-122"/>
                  </a:rPr>
                  <a:t>n</a:t>
                </a:r>
                <a:r>
                  <a:rPr lang="zh-CN" altLang="en-US" dirty="0">
                    <a:latin typeface="黑体" panose="02010609060101010101" pitchFamily="49" charset="-122"/>
                    <a:ea typeface="黑体" panose="02010609060101010101" pitchFamily="49" charset="-122"/>
                  </a:rPr>
                  <a:t>中请求服务</a:t>
                </a:r>
                <a:r>
                  <a:rPr lang="en-US" altLang="zh-CN" dirty="0">
                    <a:latin typeface="黑体" panose="02010609060101010101" pitchFamily="49" charset="-122"/>
                    <a:ea typeface="黑体" panose="02010609060101010101" pitchFamily="49" charset="-122"/>
                  </a:rPr>
                  <a:t>l</a:t>
                </a:r>
                <a:r>
                  <a:rPr lang="zh-CN" altLang="en-US" dirty="0">
                    <a:latin typeface="黑体" panose="02010609060101010101" pitchFamily="49" charset="-122"/>
                    <a:ea typeface="黑体" panose="02010609060101010101" pitchFamily="49" charset="-122"/>
                  </a:rPr>
                  <a:t>的待处理任务集合</a:t>
                </a:r>
              </a:p>
            </p:txBody>
          </p:sp>
        </mc:Choice>
        <mc:Fallback xmlns="">
          <p:sp>
            <p:nvSpPr>
              <p:cNvPr id="3" name="矩形 2">
                <a:extLst>
                  <a:ext uri="{FF2B5EF4-FFF2-40B4-BE49-F238E27FC236}">
                    <a16:creationId xmlns:a16="http://schemas.microsoft.com/office/drawing/2014/main" id="{B7B531E0-D888-48D9-975C-AFC2B0CA3E1F}"/>
                  </a:ext>
                </a:extLst>
              </p:cNvPr>
              <p:cNvSpPr>
                <a:spLocks noRot="1" noChangeAspect="1" noMove="1" noResize="1" noEditPoints="1" noAdjustHandles="1" noChangeArrowheads="1" noChangeShapeType="1" noTextEdit="1"/>
              </p:cNvSpPr>
              <p:nvPr/>
            </p:nvSpPr>
            <p:spPr>
              <a:xfrm>
                <a:off x="315977" y="2819446"/>
                <a:ext cx="4664995" cy="377667"/>
              </a:xfrm>
              <a:prstGeom prst="rect">
                <a:avLst/>
              </a:prstGeom>
              <a:blipFill>
                <a:blip r:embed="rId5"/>
                <a:stretch>
                  <a:fillRect t="-11475" b="-2295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矩形 8">
                <a:extLst>
                  <a:ext uri="{FF2B5EF4-FFF2-40B4-BE49-F238E27FC236}">
                    <a16:creationId xmlns:a16="http://schemas.microsoft.com/office/drawing/2014/main" id="{63A9C82E-4E9B-4E22-A56A-A603C1D91B8F}"/>
                  </a:ext>
                </a:extLst>
              </p:cNvPr>
              <p:cNvSpPr/>
              <p:nvPr/>
            </p:nvSpPr>
            <p:spPr>
              <a:xfrm>
                <a:off x="315977" y="2412395"/>
                <a:ext cx="3162148" cy="377667"/>
              </a:xfrm>
              <a:prstGeom prst="rect">
                <a:avLst/>
              </a:prstGeom>
            </p:spPr>
            <p:txBody>
              <a:bodyPr wrap="none">
                <a:spAutoFit/>
              </a:bodyPr>
              <a:lstStyle/>
              <a:p>
                <a14:m>
                  <m:oMath xmlns:m="http://schemas.openxmlformats.org/officeDocument/2006/math">
                    <m:acc>
                      <m:accPr>
                        <m:chr m:val="̃"/>
                        <m:ctrlPr>
                          <a:rPr lang="zh-CN" altLang="en-US" i="1" smtClean="0">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i="1">
                                <a:latin typeface="Cambria Math" panose="02040503050406030204" pitchFamily="18" charset="0"/>
                              </a:rPr>
                              <m:t>𝐾</m:t>
                            </m:r>
                          </m:e>
                          <m:sub>
                            <m:r>
                              <m:rPr>
                                <m:sty m:val="p"/>
                              </m:rPr>
                              <a:rPr lang="en-US" altLang="zh-CN" i="1">
                                <a:latin typeface="Cambria Math" panose="02040503050406030204" pitchFamily="18" charset="0"/>
                              </a:rPr>
                              <m:t>n</m:t>
                            </m:r>
                          </m:sub>
                        </m:sSub>
                      </m:e>
                    </m:acc>
                    <m:r>
                      <a:rPr lang="en-US" altLang="zh-CN" b="0" i="1" smtClean="0">
                        <a:latin typeface="Cambria Math" panose="02040503050406030204" pitchFamily="18" charset="0"/>
                      </a:rPr>
                      <m:t> </m:t>
                    </m:r>
                    <m:r>
                      <a:rPr lang="zh-CN" altLang="en-US">
                        <a:latin typeface="Cambria Math" panose="02040503050406030204" pitchFamily="18" charset="0"/>
                        <a:ea typeface="黑体" panose="02010609060101010101" pitchFamily="49" charset="-122"/>
                      </a:rPr>
                      <m:t>：</m:t>
                    </m:r>
                  </m:oMath>
                </a14:m>
                <a:r>
                  <a:rPr lang="zh-CN" altLang="en-US" dirty="0">
                    <a:latin typeface="黑体" panose="02010609060101010101" pitchFamily="49" charset="-122"/>
                    <a:ea typeface="黑体" panose="02010609060101010101" pitchFamily="49" charset="-122"/>
                  </a:rPr>
                  <a:t>边缘云</a:t>
                </a:r>
                <a:r>
                  <a:rPr lang="en-US" altLang="zh-CN" dirty="0">
                    <a:latin typeface="黑体" panose="02010609060101010101" pitchFamily="49" charset="-122"/>
                    <a:ea typeface="黑体" panose="02010609060101010101" pitchFamily="49" charset="-122"/>
                  </a:rPr>
                  <a:t>n</a:t>
                </a:r>
                <a:r>
                  <a:rPr lang="zh-CN" altLang="en-US" dirty="0">
                    <a:latin typeface="黑体" panose="02010609060101010101" pitchFamily="49" charset="-122"/>
                    <a:ea typeface="黑体" panose="02010609060101010101" pitchFamily="49" charset="-122"/>
                  </a:rPr>
                  <a:t>中剩余通信能力</a:t>
                </a:r>
              </a:p>
            </p:txBody>
          </p:sp>
        </mc:Choice>
        <mc:Fallback xmlns="">
          <p:sp>
            <p:nvSpPr>
              <p:cNvPr id="9" name="矩形 8">
                <a:extLst>
                  <a:ext uri="{FF2B5EF4-FFF2-40B4-BE49-F238E27FC236}">
                    <a16:creationId xmlns:a16="http://schemas.microsoft.com/office/drawing/2014/main" id="{63A9C82E-4E9B-4E22-A56A-A603C1D91B8F}"/>
                  </a:ext>
                </a:extLst>
              </p:cNvPr>
              <p:cNvSpPr>
                <a:spLocks noRot="1" noChangeAspect="1" noMove="1" noResize="1" noEditPoints="1" noAdjustHandles="1" noChangeArrowheads="1" noChangeShapeType="1" noTextEdit="1"/>
              </p:cNvSpPr>
              <p:nvPr/>
            </p:nvSpPr>
            <p:spPr>
              <a:xfrm>
                <a:off x="315977" y="2412395"/>
                <a:ext cx="3162148" cy="377667"/>
              </a:xfrm>
              <a:prstGeom prst="rect">
                <a:avLst/>
              </a:prstGeom>
              <a:blipFill>
                <a:blip r:embed="rId6"/>
                <a:stretch>
                  <a:fillRect t="-11290" r="-193" b="-2096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8316E864-884A-4D1C-A544-A432DC419D2D}"/>
                  </a:ext>
                </a:extLst>
              </p:cNvPr>
              <p:cNvSpPr txBox="1"/>
              <p:nvPr/>
            </p:nvSpPr>
            <p:spPr>
              <a:xfrm>
                <a:off x="404141" y="3237927"/>
                <a:ext cx="4385816" cy="553998"/>
              </a:xfrm>
              <a:prstGeom prst="rect">
                <a:avLst/>
              </a:prstGeom>
              <a:noFill/>
            </p:spPr>
            <p:txBody>
              <a:bodyPr wrap="none" lIns="0" tIns="0" rIns="0" bIns="0" rtlCol="0">
                <a:spAutoFit/>
              </a:bodyPr>
              <a:lstStyle/>
              <a:p>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𝑈</m:t>
                        </m:r>
                      </m:e>
                      <m:sub>
                        <m:r>
                          <a:rPr lang="en-US" altLang="zh-CN" b="0" i="1" smtClean="0">
                            <a:latin typeface="Cambria Math" panose="02040503050406030204" pitchFamily="18" charset="0"/>
                          </a:rPr>
                          <m:t>𝑙</m:t>
                        </m:r>
                        <m:r>
                          <m:rPr>
                            <m:sty m:val="p"/>
                          </m:rPr>
                          <a:rPr lang="en-US" altLang="zh-CN" i="1">
                            <a:latin typeface="Cambria Math" panose="02040503050406030204" pitchFamily="18" charset="0"/>
                          </a:rPr>
                          <m:t>n</m:t>
                        </m:r>
                      </m:sub>
                    </m:sSub>
                    <m:r>
                      <a:rPr lang="en-US" altLang="zh-CN" i="1" smtClean="0">
                        <a:latin typeface="Cambria Math" panose="02040503050406030204" pitchFamily="18" charset="0"/>
                        <a:ea typeface="Cambria Math" panose="02040503050406030204" pitchFamily="18" charset="0"/>
                      </a:rPr>
                      <m:t>≜</m:t>
                    </m:r>
                    <m:d>
                      <m:dPr>
                        <m:begChr m:val="{"/>
                        <m:endChr m:val="}"/>
                        <m:ctrlPr>
                          <a:rPr lang="en-US" altLang="zh-CN" i="1" smtClean="0">
                            <a:latin typeface="Cambria Math" panose="02040503050406030204" pitchFamily="18" charset="0"/>
                            <a:ea typeface="Cambria Math" panose="02040503050406030204" pitchFamily="18" charset="0"/>
                          </a:rPr>
                        </m:ctrlPr>
                      </m:dPr>
                      <m:e>
                        <m:r>
                          <m:rPr>
                            <m:sty m:val="p"/>
                          </m:rPr>
                          <a:rPr lang="en-US" altLang="zh-CN" i="1">
                            <a:latin typeface="Cambria Math" panose="02040503050406030204" pitchFamily="18" charset="0"/>
                            <a:ea typeface="Cambria Math" panose="02040503050406030204" pitchFamily="18" charset="0"/>
                          </a:rPr>
                          <m:t>u</m:t>
                        </m:r>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𝑈</m:t>
                        </m:r>
                        <m:r>
                          <a:rPr lang="zh-CN" altLang="en-US" i="1">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n</m:t>
                            </m:r>
                          </m:e>
                          <m:sub>
                            <m:r>
                              <m:rPr>
                                <m:sty m:val="p"/>
                              </m:rPr>
                              <a:rPr lang="en-US" altLang="zh-CN" i="1">
                                <a:latin typeface="Cambria Math" panose="02040503050406030204" pitchFamily="18" charset="0"/>
                                <a:ea typeface="Cambria Math" panose="02040503050406030204" pitchFamily="18" charset="0"/>
                              </a:rPr>
                              <m:t>u</m:t>
                            </m:r>
                          </m:sub>
                        </m:sSub>
                        <m:r>
                          <a:rPr lang="en-US" altLang="zh-CN" i="1">
                            <a:latin typeface="Cambria Math" panose="02040503050406030204" pitchFamily="18" charset="0"/>
                            <a:ea typeface="Cambria Math" panose="02040503050406030204" pitchFamily="18" charset="0"/>
                          </a:rPr>
                          <m:t>=</m:t>
                        </m:r>
                        <m:r>
                          <m:rPr>
                            <m:sty m:val="p"/>
                          </m:rPr>
                          <a:rPr lang="en-US" altLang="zh-CN" i="1" smtClean="0">
                            <a:latin typeface="Cambria Math" panose="02040503050406030204" pitchFamily="18" charset="0"/>
                            <a:ea typeface="Cambria Math" panose="02040503050406030204" pitchFamily="18" charset="0"/>
                          </a:rPr>
                          <m:t>n</m:t>
                        </m:r>
                        <m:r>
                          <a:rPr lang="zh-CN" altLang="en-US" i="1">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𝑙</m:t>
                            </m:r>
                          </m:e>
                          <m:sub>
                            <m:r>
                              <m:rPr>
                                <m:sty m:val="p"/>
                              </m:rPr>
                              <a:rPr lang="en-US" altLang="zh-CN" i="1">
                                <a:latin typeface="Cambria Math" panose="02040503050406030204" pitchFamily="18" charset="0"/>
                                <a:ea typeface="Cambria Math" panose="02040503050406030204" pitchFamily="18" charset="0"/>
                              </a:rPr>
                              <m:t>u</m:t>
                            </m:r>
                          </m:sub>
                        </m:sSub>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𝑙</m:t>
                        </m:r>
                      </m:e>
                    </m:d>
                  </m:oMath>
                </a14:m>
                <a:r>
                  <a:rPr lang="zh-CN" altLang="en-US" dirty="0"/>
                  <a:t>：</a:t>
                </a:r>
                <a:endParaRPr lang="en-US" altLang="zh-CN" dirty="0"/>
              </a:p>
              <a:p>
                <a:r>
                  <a:rPr lang="zh-CN" altLang="en-US" dirty="0">
                    <a:latin typeface="黑体" panose="02010609060101010101" pitchFamily="49" charset="-122"/>
                    <a:ea typeface="黑体" panose="02010609060101010101" pitchFamily="49" charset="-122"/>
                  </a:rPr>
                  <a:t>被边缘云</a:t>
                </a:r>
                <a:r>
                  <a:rPr lang="en-US" altLang="zh-CN" dirty="0">
                    <a:latin typeface="黑体" panose="02010609060101010101" pitchFamily="49" charset="-122"/>
                    <a:ea typeface="黑体" panose="02010609060101010101" pitchFamily="49" charset="-122"/>
                  </a:rPr>
                  <a:t>n</a:t>
                </a:r>
                <a:r>
                  <a:rPr lang="zh-CN" altLang="en-US" dirty="0">
                    <a:latin typeface="黑体" panose="02010609060101010101" pitchFamily="49" charset="-122"/>
                    <a:ea typeface="黑体" panose="02010609060101010101" pitchFamily="49" charset="-122"/>
                  </a:rPr>
                  <a:t>覆盖的所有请求服务</a:t>
                </a:r>
                <a:r>
                  <a:rPr lang="en-US" altLang="zh-CN" dirty="0">
                    <a:latin typeface="黑体" panose="02010609060101010101" pitchFamily="49" charset="-122"/>
                    <a:ea typeface="黑体" panose="02010609060101010101" pitchFamily="49" charset="-122"/>
                  </a:rPr>
                  <a:t>l</a:t>
                </a:r>
                <a:r>
                  <a:rPr lang="zh-CN" altLang="en-US" dirty="0">
                    <a:latin typeface="黑体" panose="02010609060101010101" pitchFamily="49" charset="-122"/>
                    <a:ea typeface="黑体" panose="02010609060101010101" pitchFamily="49" charset="-122"/>
                  </a:rPr>
                  <a:t>的任务集合</a:t>
                </a:r>
              </a:p>
            </p:txBody>
          </p:sp>
        </mc:Choice>
        <mc:Fallback xmlns="">
          <p:sp>
            <p:nvSpPr>
              <p:cNvPr id="10" name="文本框 9">
                <a:extLst>
                  <a:ext uri="{FF2B5EF4-FFF2-40B4-BE49-F238E27FC236}">
                    <a16:creationId xmlns:a16="http://schemas.microsoft.com/office/drawing/2014/main" id="{8316E864-884A-4D1C-A544-A432DC419D2D}"/>
                  </a:ext>
                </a:extLst>
              </p:cNvPr>
              <p:cNvSpPr txBox="1">
                <a:spLocks noRot="1" noChangeAspect="1" noMove="1" noResize="1" noEditPoints="1" noAdjustHandles="1" noChangeArrowheads="1" noChangeShapeType="1" noTextEdit="1"/>
              </p:cNvSpPr>
              <p:nvPr/>
            </p:nvSpPr>
            <p:spPr>
              <a:xfrm>
                <a:off x="404141" y="3237927"/>
                <a:ext cx="4385816" cy="553998"/>
              </a:xfrm>
              <a:prstGeom prst="rect">
                <a:avLst/>
              </a:prstGeom>
              <a:blipFill>
                <a:blip r:embed="rId7"/>
                <a:stretch>
                  <a:fillRect l="-3194" t="-16484" r="-2222" b="-252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04CB0EAF-625B-46C8-8E36-1978BF5CE9C7}"/>
                  </a:ext>
                </a:extLst>
              </p:cNvPr>
              <p:cNvSpPr txBox="1"/>
              <p:nvPr/>
            </p:nvSpPr>
            <p:spPr>
              <a:xfrm>
                <a:off x="404141" y="3873876"/>
                <a:ext cx="3347070" cy="553998"/>
              </a:xfrm>
              <a:prstGeom prst="rect">
                <a:avLst/>
              </a:prstGeom>
              <a:noFill/>
            </p:spPr>
            <p:txBody>
              <a:bodyPr wrap="none" lIns="0" tIns="0" rIns="0" bIns="0" rtlCol="0">
                <a:spAutoFit/>
              </a:bodyPr>
              <a:lstStyle/>
              <a:p>
                <a:pPr/>
                <a14:m>
                  <m:oMathPara xmlns:m="http://schemas.openxmlformats.org/officeDocument/2006/math">
                    <m:oMathParaPr>
                      <m:jc m:val="left"/>
                    </m:oMathParaPr>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𝑉</m:t>
                          </m:r>
                        </m:e>
                        <m:sub>
                          <m:r>
                            <m:rPr>
                              <m:sty m:val="p"/>
                            </m:rPr>
                            <a:rPr lang="en-US" altLang="zh-CN" i="1">
                              <a:latin typeface="Cambria Math" panose="02040503050406030204" pitchFamily="18" charset="0"/>
                            </a:rPr>
                            <m:t>n</m:t>
                          </m:r>
                        </m:sub>
                      </m:sSub>
                      <m:r>
                        <a:rPr lang="en-US" altLang="zh-CN" i="1" smtClean="0">
                          <a:latin typeface="Cambria Math" panose="02040503050406030204" pitchFamily="18" charset="0"/>
                          <a:ea typeface="Cambria Math" panose="02040503050406030204" pitchFamily="18" charset="0"/>
                        </a:rPr>
                        <m:t>≜</m:t>
                      </m:r>
                      <m:d>
                        <m:dPr>
                          <m:begChr m:val="{"/>
                          <m:endChr m:val="}"/>
                          <m:ctrlPr>
                            <a:rPr lang="en-US" altLang="zh-CN" i="1" smtClean="0">
                              <a:latin typeface="Cambria Math" panose="02040503050406030204" pitchFamily="18" charset="0"/>
                              <a:ea typeface="Cambria Math" panose="02040503050406030204" pitchFamily="18" charset="0"/>
                            </a:rPr>
                          </m:ctrlPr>
                        </m:dPr>
                        <m:e>
                          <m:r>
                            <m:rPr>
                              <m:sty m:val="p"/>
                            </m:rPr>
                            <a:rPr lang="en-US" altLang="zh-CN" i="1">
                              <a:latin typeface="Cambria Math" panose="02040503050406030204" pitchFamily="18" charset="0"/>
                              <a:ea typeface="Cambria Math" panose="02040503050406030204" pitchFamily="18" charset="0"/>
                            </a:rPr>
                            <m:t>u</m:t>
                          </m:r>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𝑈</m:t>
                          </m:r>
                          <m:r>
                            <a:rPr lang="zh-CN" altLang="en-US" i="1">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m:rPr>
                                  <m:sty m:val="p"/>
                                </m:rPr>
                                <a:rPr lang="en-US" altLang="zh-CN" i="1">
                                  <a:latin typeface="Cambria Math" panose="02040503050406030204" pitchFamily="18" charset="0"/>
                                  <a:ea typeface="Cambria Math" panose="02040503050406030204" pitchFamily="18" charset="0"/>
                                </a:rPr>
                                <m:t>a</m:t>
                              </m:r>
                            </m:e>
                            <m:sub>
                              <m:r>
                                <m:rPr>
                                  <m:sty m:val="p"/>
                                </m:rPr>
                                <a:rPr lang="en-US" altLang="zh-CN" i="1">
                                  <a:latin typeface="Cambria Math" panose="02040503050406030204" pitchFamily="18" charset="0"/>
                                  <a:ea typeface="Cambria Math" panose="02040503050406030204" pitchFamily="18" charset="0"/>
                                </a:rPr>
                                <m:t>un</m:t>
                              </m:r>
                            </m:sub>
                          </m:sSub>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1</m:t>
                          </m:r>
                        </m:e>
                      </m:d>
                      <m:r>
                        <a:rPr lang="zh-CN" altLang="en-US" i="1">
                          <a:latin typeface="Cambria Math" panose="02040503050406030204" pitchFamily="18" charset="0"/>
                        </a:rPr>
                        <m:t>：</m:t>
                      </m:r>
                    </m:oMath>
                  </m:oMathPara>
                </a14:m>
                <a:endParaRPr lang="en-US" altLang="zh-CN" dirty="0"/>
              </a:p>
              <a:p>
                <a:r>
                  <a:rPr lang="zh-CN" altLang="en-US" dirty="0">
                    <a:latin typeface="黑体" panose="02010609060101010101" pitchFamily="49" charset="-122"/>
                    <a:ea typeface="黑体" panose="02010609060101010101" pitchFamily="49" charset="-122"/>
                  </a:rPr>
                  <a:t>所有能被边缘云</a:t>
                </a:r>
                <a:r>
                  <a:rPr lang="en-US" altLang="zh-CN" dirty="0">
                    <a:latin typeface="黑体" panose="02010609060101010101" pitchFamily="49" charset="-122"/>
                    <a:ea typeface="黑体" panose="02010609060101010101" pitchFamily="49" charset="-122"/>
                  </a:rPr>
                  <a:t>n</a:t>
                </a:r>
                <a:r>
                  <a:rPr lang="zh-CN" altLang="en-US" dirty="0">
                    <a:latin typeface="黑体" panose="02010609060101010101" pitchFamily="49" charset="-122"/>
                    <a:ea typeface="黑体" panose="02010609060101010101" pitchFamily="49" charset="-122"/>
                  </a:rPr>
                  <a:t>服务的任务集合</a:t>
                </a:r>
              </a:p>
            </p:txBody>
          </p:sp>
        </mc:Choice>
        <mc:Fallback xmlns="">
          <p:sp>
            <p:nvSpPr>
              <p:cNvPr id="11" name="文本框 10">
                <a:extLst>
                  <a:ext uri="{FF2B5EF4-FFF2-40B4-BE49-F238E27FC236}">
                    <a16:creationId xmlns:a16="http://schemas.microsoft.com/office/drawing/2014/main" id="{04CB0EAF-625B-46C8-8E36-1978BF5CE9C7}"/>
                  </a:ext>
                </a:extLst>
              </p:cNvPr>
              <p:cNvSpPr txBox="1">
                <a:spLocks noRot="1" noChangeAspect="1" noMove="1" noResize="1" noEditPoints="1" noAdjustHandles="1" noChangeArrowheads="1" noChangeShapeType="1" noTextEdit="1"/>
              </p:cNvSpPr>
              <p:nvPr/>
            </p:nvSpPr>
            <p:spPr>
              <a:xfrm>
                <a:off x="404141" y="3873876"/>
                <a:ext cx="3347070" cy="553998"/>
              </a:xfrm>
              <a:prstGeom prst="rect">
                <a:avLst/>
              </a:prstGeom>
              <a:blipFill>
                <a:blip r:embed="rId8"/>
                <a:stretch>
                  <a:fillRect l="-4189" r="-3461" b="-25275"/>
                </a:stretch>
              </a:blipFill>
            </p:spPr>
            <p:txBody>
              <a:bodyPr/>
              <a:lstStyle/>
              <a:p>
                <a:r>
                  <a:rPr lang="zh-CN" altLang="en-US">
                    <a:noFill/>
                  </a:rPr>
                  <a:t> </a:t>
                </a:r>
              </a:p>
            </p:txBody>
          </p:sp>
        </mc:Fallback>
      </mc:AlternateContent>
      <p:pic>
        <p:nvPicPr>
          <p:cNvPr id="13" name="图片 12">
            <a:extLst>
              <a:ext uri="{FF2B5EF4-FFF2-40B4-BE49-F238E27FC236}">
                <a16:creationId xmlns:a16="http://schemas.microsoft.com/office/drawing/2014/main" id="{EB1284BF-7761-4CF8-84F1-B33DBA3426C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61367" y="1589549"/>
            <a:ext cx="4276264" cy="5268451"/>
          </a:xfrm>
          <a:prstGeom prst="rect">
            <a:avLst/>
          </a:prstGeom>
        </p:spPr>
      </p:pic>
      <mc:AlternateContent xmlns:mc="http://schemas.openxmlformats.org/markup-compatibility/2006" xmlns:a14="http://schemas.microsoft.com/office/drawing/2010/main">
        <mc:Choice Requires="a14">
          <p:sp>
            <p:nvSpPr>
              <p:cNvPr id="15" name="矩形 14">
                <a:extLst>
                  <a:ext uri="{FF2B5EF4-FFF2-40B4-BE49-F238E27FC236}">
                    <a16:creationId xmlns:a16="http://schemas.microsoft.com/office/drawing/2014/main" id="{12B490EC-BC0E-4015-9DFB-12F144E6EE0B}"/>
                  </a:ext>
                </a:extLst>
              </p:cNvPr>
              <p:cNvSpPr/>
              <p:nvPr/>
            </p:nvSpPr>
            <p:spPr>
              <a:xfrm>
                <a:off x="0" y="6191764"/>
                <a:ext cx="4976106" cy="614079"/>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l-GR" altLang="zh-CN" i="1" smtClean="0">
                          <a:latin typeface="Cambria Math" panose="02040503050406030204" pitchFamily="18" charset="0"/>
                          <a:ea typeface="Cambria Math" panose="02040503050406030204" pitchFamily="18" charset="0"/>
                        </a:rPr>
                        <m:t>Φ</m:t>
                      </m:r>
                      <m:d>
                        <m:dPr>
                          <m:ctrlPr>
                            <a:rPr lang="el-GR" altLang="zh-CN" i="1" smtClean="0">
                              <a:latin typeface="Cambria Math" panose="02040503050406030204" pitchFamily="18" charset="0"/>
                              <a:ea typeface="Cambria Math" panose="02040503050406030204" pitchFamily="18" charset="0"/>
                            </a:rPr>
                          </m:ctrlPr>
                        </m:dPr>
                        <m:e>
                          <m:r>
                            <m:rPr>
                              <m:sty m:val="p"/>
                            </m:rPr>
                            <a:rPr lang="en-US" altLang="zh-CN" i="1">
                              <a:latin typeface="Cambria Math" panose="02040503050406030204" pitchFamily="18" charset="0"/>
                              <a:ea typeface="Cambria Math" panose="02040503050406030204" pitchFamily="18" charset="0"/>
                            </a:rPr>
                            <m:t>x</m:t>
                          </m:r>
                        </m:e>
                      </m:d>
                      <m:r>
                        <a:rPr lang="el-GR" altLang="zh-CN" i="1" smtClean="0">
                          <a:latin typeface="Cambria Math" panose="02040503050406030204" pitchFamily="18" charset="0"/>
                          <a:ea typeface="Cambria Math" panose="02040503050406030204" pitchFamily="18" charset="0"/>
                        </a:rPr>
                        <m:t>≜</m:t>
                      </m:r>
                      <m:d>
                        <m:dPr>
                          <m:begChr m:val="{"/>
                          <m:endChr m:val="}"/>
                          <m:ctrlPr>
                            <a:rPr lang="el-GR" altLang="zh-CN" i="1" smtClean="0">
                              <a:latin typeface="Cambria Math" panose="02040503050406030204" pitchFamily="18" charset="0"/>
                              <a:ea typeface="Cambria Math" panose="02040503050406030204" pitchFamily="18" charset="0"/>
                            </a:rPr>
                          </m:ctrlPr>
                        </m:dPr>
                        <m:e>
                          <m:d>
                            <m:dPr>
                              <m:ctrlPr>
                                <a:rPr lang="el-GR" altLang="zh-CN" i="1" smtClean="0">
                                  <a:latin typeface="Cambria Math" panose="02040503050406030204" pitchFamily="18" charset="0"/>
                                  <a:ea typeface="Cambria Math" panose="02040503050406030204" pitchFamily="18" charset="0"/>
                                </a:rPr>
                              </m:ctrlPr>
                            </m:dPr>
                            <m:e>
                              <m:r>
                                <a:rPr lang="en-US" altLang="zh-CN" b="0" i="1" smtClean="0">
                                  <a:latin typeface="Cambria Math" panose="02040503050406030204" pitchFamily="18" charset="0"/>
                                  <a:ea typeface="Cambria Math" panose="02040503050406030204" pitchFamily="18" charset="0"/>
                                </a:rPr>
                                <m:t>𝑙</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𝑛</m:t>
                              </m:r>
                            </m:e>
                          </m:d>
                          <m:r>
                            <a:rPr lang="el-GR"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𝐿</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𝑁</m:t>
                          </m:r>
                          <m:r>
                            <a:rPr lang="en-US" altLang="zh-CN" b="0" i="1" smtClean="0">
                              <a:latin typeface="Cambria Math" panose="02040503050406030204" pitchFamily="18" charset="0"/>
                              <a:ea typeface="Cambria Math" panose="02040503050406030204" pitchFamily="18" charset="0"/>
                            </a:rPr>
                            <m:t>:</m:t>
                          </m:r>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r>
                                <a:rPr lang="en-US" altLang="zh-CN" b="0" i="1" smtClean="0">
                                  <a:latin typeface="Cambria Math" panose="02040503050406030204" pitchFamily="18" charset="0"/>
                                  <a:ea typeface="Cambria Math" panose="02040503050406030204" pitchFamily="18" charset="0"/>
                                </a:rPr>
                                <m:t>𝑙𝑛</m:t>
                              </m:r>
                            </m:sub>
                          </m:sSub>
                          <m:r>
                            <a:rPr lang="en-US" altLang="zh-CN" b="0" i="1" smtClean="0">
                              <a:latin typeface="Cambria Math" panose="02040503050406030204" pitchFamily="18" charset="0"/>
                              <a:ea typeface="Cambria Math" panose="02040503050406030204" pitchFamily="18" charset="0"/>
                            </a:rPr>
                            <m:t>=0,</m:t>
                          </m:r>
                          <m:nary>
                            <m:naryPr>
                              <m:chr m:val="∑"/>
                              <m:limLoc m:val="subSup"/>
                              <m:supHide m:val="on"/>
                              <m:ctrlPr>
                                <a:rPr lang="en-US" altLang="zh-CN" b="0" i="1" smtClean="0">
                                  <a:latin typeface="Cambria Math" panose="02040503050406030204" pitchFamily="18" charset="0"/>
                                  <a:ea typeface="Cambria Math" panose="02040503050406030204" pitchFamily="18" charset="0"/>
                                </a:rPr>
                              </m:ctrlPr>
                            </m:naryPr>
                            <m:sub>
                              <m:r>
                                <m:rPr>
                                  <m:brk m:alnAt="9"/>
                                </m:rPr>
                                <a:rPr lang="en-US" altLang="zh-CN" b="0" i="1" smtClean="0">
                                  <a:latin typeface="Cambria Math" panose="02040503050406030204" pitchFamily="18" charset="0"/>
                                  <a:ea typeface="Cambria Math" panose="02040503050406030204" pitchFamily="18" charset="0"/>
                                </a:rPr>
                                <m:t>𝑙</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𝐿</m:t>
                              </m:r>
                            </m:sub>
                            <m:sup/>
                            <m:e>
                              <m:sSub>
                                <m:sSubPr>
                                  <m:ctrlPr>
                                    <a:rPr lang="en-US" altLang="zh-CN" b="0"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𝑥</m:t>
                                  </m:r>
                                </m:e>
                                <m:sub>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𝑙</m:t>
                                      </m:r>
                                    </m:e>
                                    <m:sup>
                                      <m:r>
                                        <a:rPr lang="en-US" altLang="zh-CN" b="0" i="1" smtClean="0">
                                          <a:latin typeface="Cambria Math" panose="02040503050406030204" pitchFamily="18" charset="0"/>
                                          <a:ea typeface="Cambria Math" panose="02040503050406030204" pitchFamily="18" charset="0"/>
                                        </a:rPr>
                                        <m:t>′</m:t>
                                      </m:r>
                                    </m:sup>
                                  </m:sSup>
                                  <m:r>
                                    <a:rPr lang="en-US" altLang="zh-CN" b="0" i="1" smtClean="0">
                                      <a:latin typeface="Cambria Math" panose="02040503050406030204" pitchFamily="18" charset="0"/>
                                      <a:ea typeface="Cambria Math" panose="02040503050406030204" pitchFamily="18" charset="0"/>
                                    </a:rPr>
                                    <m:t>𝑛</m:t>
                                  </m:r>
                                </m:sub>
                              </m:sSub>
                              <m:r>
                                <a:rPr lang="en-US" altLang="zh-CN" b="0" i="1" smtClean="0">
                                  <a:latin typeface="Cambria Math" panose="02040503050406030204" pitchFamily="18" charset="0"/>
                                  <a:ea typeface="Cambria Math" panose="02040503050406030204" pitchFamily="18" charset="0"/>
                                </a:rPr>
                                <m:t>&lt;</m:t>
                              </m:r>
                              <m:r>
                                <a:rPr lang="en-US" altLang="zh-CN" b="0" i="1" smtClean="0">
                                  <a:latin typeface="Cambria Math" panose="02040503050406030204" pitchFamily="18" charset="0"/>
                                  <a:ea typeface="Cambria Math" panose="02040503050406030204" pitchFamily="18" charset="0"/>
                                </a:rPr>
                                <m:t>𝑅</m:t>
                              </m:r>
                            </m:e>
                          </m:nary>
                          <m:r>
                            <a:rPr lang="en-US" altLang="zh-CN" b="0" i="1" smtClean="0">
                              <a:latin typeface="Cambria Math" panose="02040503050406030204" pitchFamily="18" charset="0"/>
                              <a:ea typeface="Cambria Math" panose="02040503050406030204" pitchFamily="18" charset="0"/>
                            </a:rPr>
                            <m:t> </m:t>
                          </m:r>
                        </m:e>
                      </m:d>
                    </m:oMath>
                  </m:oMathPara>
                </a14:m>
                <a:endParaRPr lang="zh-CN" altLang="en-US" dirty="0"/>
              </a:p>
            </p:txBody>
          </p:sp>
        </mc:Choice>
        <mc:Fallback xmlns="">
          <p:sp>
            <p:nvSpPr>
              <p:cNvPr id="15" name="矩形 14">
                <a:extLst>
                  <a:ext uri="{FF2B5EF4-FFF2-40B4-BE49-F238E27FC236}">
                    <a16:creationId xmlns:a16="http://schemas.microsoft.com/office/drawing/2014/main" id="{12B490EC-BC0E-4015-9DFB-12F144E6EE0B}"/>
                  </a:ext>
                </a:extLst>
              </p:cNvPr>
              <p:cNvSpPr>
                <a:spLocks noRot="1" noChangeAspect="1" noMove="1" noResize="1" noEditPoints="1" noAdjustHandles="1" noChangeArrowheads="1" noChangeShapeType="1" noTextEdit="1"/>
              </p:cNvSpPr>
              <p:nvPr/>
            </p:nvSpPr>
            <p:spPr>
              <a:xfrm>
                <a:off x="0" y="6191764"/>
                <a:ext cx="4976106" cy="614079"/>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矩形 15">
                <a:extLst>
                  <a:ext uri="{FF2B5EF4-FFF2-40B4-BE49-F238E27FC236}">
                    <a16:creationId xmlns:a16="http://schemas.microsoft.com/office/drawing/2014/main" id="{CFFE928D-BAEB-4E3D-BC35-3394A894DC1C}"/>
                  </a:ext>
                </a:extLst>
              </p:cNvPr>
              <p:cNvSpPr/>
              <p:nvPr/>
            </p:nvSpPr>
            <p:spPr>
              <a:xfrm>
                <a:off x="746023" y="5062225"/>
                <a:ext cx="3992953" cy="82734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en-US" altLang="zh-CN" i="1" smtClean="0">
                          <a:latin typeface="Cambria Math" panose="02040503050406030204" pitchFamily="18" charset="0"/>
                        </a:rPr>
                        <m:t>min</m:t>
                      </m:r>
                      <m:d>
                        <m:dPr>
                          <m:ctrlPr>
                            <a:rPr lang="en-US" altLang="zh-CN" i="1" smtClean="0">
                              <a:latin typeface="Cambria Math" panose="02040503050406030204" pitchFamily="18" charset="0"/>
                            </a:rPr>
                          </m:ctrlPr>
                        </m:dPr>
                        <m:e>
                          <m:acc>
                            <m:accPr>
                              <m:chr m:val="̃"/>
                              <m:ctrlPr>
                                <a:rPr lang="zh-CN" altLang="en-US"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i="1">
                                      <a:latin typeface="Cambria Math" panose="02040503050406030204" pitchFamily="18" charset="0"/>
                                    </a:rPr>
                                    <m:t>𝑊</m:t>
                                  </m:r>
                                </m:e>
                                <m:sub>
                                  <m:r>
                                    <m:rPr>
                                      <m:sty m:val="p"/>
                                    </m:rPr>
                                    <a:rPr lang="en-US" altLang="zh-CN" i="1">
                                      <a:latin typeface="Cambria Math" panose="02040503050406030204" pitchFamily="18" charset="0"/>
                                    </a:rPr>
                                    <m:t>n</m:t>
                                  </m:r>
                                </m:sub>
                              </m:sSub>
                            </m:e>
                          </m:acc>
                          <m:r>
                            <a:rPr lang="zh-CN" altLang="en-US" i="1">
                              <a:latin typeface="Cambria Math" panose="02040503050406030204" pitchFamily="18" charset="0"/>
                            </a:rPr>
                            <m:t>，</m:t>
                          </m:r>
                          <m:nary>
                            <m:naryPr>
                              <m:chr m:val="∑"/>
                              <m:supHide m:val="on"/>
                              <m:ctrlPr>
                                <a:rPr lang="zh-CN" altLang="en-US" i="1" smtClean="0">
                                  <a:latin typeface="Cambria Math" panose="02040503050406030204" pitchFamily="18" charset="0"/>
                                </a:rPr>
                              </m:ctrlPr>
                            </m:naryPr>
                            <m:sub>
                              <m:r>
                                <m:rPr>
                                  <m:sty m:val="p"/>
                                  <m:brk m:alnAt="7"/>
                                </m:rPr>
                                <a:rPr lang="en-US" altLang="zh-CN" i="1">
                                  <a:latin typeface="Cambria Math" panose="02040503050406030204" pitchFamily="18" charset="0"/>
                                </a:rPr>
                                <m:t>n</m:t>
                              </m:r>
                              <m:r>
                                <a:rPr lang="zh-CN" altLang="en-US" i="1">
                                  <a:latin typeface="Cambria Math" panose="02040503050406030204" pitchFamily="18" charset="0"/>
                                </a:rPr>
                                <m:t>’</m:t>
                              </m:r>
                              <m:r>
                                <a:rPr lang="zh-CN" altLang="en-US" i="1" smtClean="0">
                                  <a:latin typeface="Cambria Math" panose="02040503050406030204" pitchFamily="18" charset="0"/>
                                </a:rPr>
                                <m:t>∈</m:t>
                              </m:r>
                              <m:r>
                                <a:rPr lang="en-US" altLang="zh-CN" b="0" i="1" smtClean="0">
                                  <a:latin typeface="Cambria Math" panose="02040503050406030204" pitchFamily="18" charset="0"/>
                                </a:rPr>
                                <m:t>𝑁</m:t>
                              </m:r>
                            </m:sub>
                            <m:sup/>
                            <m:e>
                              <m:r>
                                <m:rPr>
                                  <m:sty m:val="p"/>
                                </m:rPr>
                                <a:rPr lang="en-US" altLang="zh-CN" i="1">
                                  <a:latin typeface="Cambria Math" panose="02040503050406030204" pitchFamily="18" charset="0"/>
                                </a:rPr>
                                <m:t>min</m:t>
                              </m:r>
                              <m:d>
                                <m:dPr>
                                  <m:ctrlPr>
                                    <a:rPr lang="en-US" altLang="zh-CN" i="1" smtClean="0">
                                      <a:latin typeface="Cambria Math" panose="02040503050406030204" pitchFamily="18" charset="0"/>
                                    </a:rPr>
                                  </m:ctrlPr>
                                </m:dPr>
                                <m:e>
                                  <m:r>
                                    <a:rPr lang="en-US" altLang="zh-CN" i="1">
                                      <a:latin typeface="Cambria Math" panose="02040503050406030204" pitchFamily="18" charset="0"/>
                                    </a:rPr>
                                    <m:t>|</m:t>
                                  </m:r>
                                  <m:acc>
                                    <m:accPr>
                                      <m:chr m:val="̃"/>
                                      <m:ctrlPr>
                                        <a:rPr lang="en-US" altLang="zh-CN" i="1" smtClean="0">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i="1">
                                              <a:latin typeface="Cambria Math" panose="02040503050406030204" pitchFamily="18" charset="0"/>
                                            </a:rPr>
                                            <m:t>𝑈</m:t>
                                          </m:r>
                                        </m:e>
                                        <m:sub>
                                          <m:r>
                                            <a:rPr lang="en-US" altLang="zh-CN" b="0" i="1" smtClean="0">
                                              <a:latin typeface="Cambria Math" panose="02040503050406030204" pitchFamily="18" charset="0"/>
                                            </a:rPr>
                                            <m:t>𝑙</m:t>
                                          </m:r>
                                          <m:r>
                                            <m:rPr>
                                              <m:sty m:val="p"/>
                                            </m:rPr>
                                            <a:rPr lang="en-US" altLang="zh-CN" i="1">
                                              <a:latin typeface="Cambria Math" panose="02040503050406030204" pitchFamily="18" charset="0"/>
                                            </a:rPr>
                                            <m:t>n</m:t>
                                          </m:r>
                                          <m:r>
                                            <a:rPr lang="zh-CN" altLang="en-US" i="1">
                                              <a:latin typeface="Cambria Math" panose="02040503050406030204" pitchFamily="18" charset="0"/>
                                            </a:rPr>
                                            <m:t>’</m:t>
                                          </m:r>
                                        </m:sub>
                                      </m:sSub>
                                    </m:e>
                                  </m:acc>
                                  <m:r>
                                    <a:rPr lang="en-US" altLang="zh-CN" i="1" smtClean="0">
                                      <a:latin typeface="Cambria Math" panose="02040503050406030204" pitchFamily="18" charset="0"/>
                                      <a:ea typeface="Cambria Math" panose="02040503050406030204" pitchFamily="18" charset="0"/>
                                    </a:rPr>
                                    <m:t>⋂</m:t>
                                  </m:r>
                                  <m:sSub>
                                    <m:sSubPr>
                                      <m:ctrlPr>
                                        <a:rPr lang="en-US" altLang="zh-CN" i="1" smtClean="0">
                                          <a:latin typeface="Cambria Math" panose="02040503050406030204" pitchFamily="18" charset="0"/>
                                          <a:ea typeface="Cambria Math" panose="02040503050406030204" pitchFamily="18" charset="0"/>
                                        </a:rPr>
                                      </m:ctrlPr>
                                    </m:sSubPr>
                                    <m:e>
                                      <m:r>
                                        <a:rPr lang="en-US" altLang="zh-CN" b="0" i="1" smtClean="0">
                                          <a:latin typeface="Cambria Math" panose="02040503050406030204" pitchFamily="18" charset="0"/>
                                          <a:ea typeface="Cambria Math" panose="02040503050406030204" pitchFamily="18" charset="0"/>
                                        </a:rPr>
                                        <m:t>𝑉</m:t>
                                      </m:r>
                                    </m:e>
                                    <m:sub>
                                      <m:r>
                                        <m:rPr>
                                          <m:sty m:val="p"/>
                                        </m:rPr>
                                        <a:rPr lang="en-US" altLang="zh-CN" i="1">
                                          <a:latin typeface="Cambria Math" panose="02040503050406030204" pitchFamily="18" charset="0"/>
                                          <a:ea typeface="Cambria Math" panose="02040503050406030204" pitchFamily="18" charset="0"/>
                                        </a:rPr>
                                        <m:t>n</m:t>
                                      </m:r>
                                    </m:sub>
                                  </m:sSub>
                                  <m:r>
                                    <a:rPr lang="en-US" altLang="zh-CN" i="1" smtClean="0">
                                      <a:latin typeface="Cambria Math" panose="02040503050406030204" pitchFamily="18" charset="0"/>
                                    </a:rPr>
                                    <m:t>|</m:t>
                                  </m:r>
                                  <m:r>
                                    <a:rPr lang="zh-CN" altLang="en-US" i="1">
                                      <a:latin typeface="Cambria Math" panose="02040503050406030204" pitchFamily="18" charset="0"/>
                                    </a:rPr>
                                    <m:t>，</m:t>
                                  </m:r>
                                  <m:acc>
                                    <m:accPr>
                                      <m:chr m:val="̃"/>
                                      <m:ctrlPr>
                                        <a:rPr lang="zh-CN" altLang="en-US" i="1">
                                          <a:latin typeface="Cambria Math" panose="02040503050406030204" pitchFamily="18" charset="0"/>
                                        </a:rPr>
                                      </m:ctrlPr>
                                    </m:accPr>
                                    <m:e>
                                      <m:sSub>
                                        <m:sSubPr>
                                          <m:ctrlPr>
                                            <a:rPr lang="en-US" altLang="zh-CN" i="1">
                                              <a:latin typeface="Cambria Math" panose="02040503050406030204" pitchFamily="18" charset="0"/>
                                            </a:rPr>
                                          </m:ctrlPr>
                                        </m:sSubPr>
                                        <m:e>
                                          <m:r>
                                            <a:rPr lang="en-US" altLang="zh-CN" i="1">
                                              <a:latin typeface="Cambria Math" panose="02040503050406030204" pitchFamily="18" charset="0"/>
                                            </a:rPr>
                                            <m:t>𝐾</m:t>
                                          </m:r>
                                        </m:e>
                                        <m:sub>
                                          <m:r>
                                            <m:rPr>
                                              <m:sty m:val="p"/>
                                            </m:rPr>
                                            <a:rPr lang="en-US" altLang="zh-CN" i="1">
                                              <a:latin typeface="Cambria Math" panose="02040503050406030204" pitchFamily="18" charset="0"/>
                                            </a:rPr>
                                            <m:t>n</m:t>
                                          </m:r>
                                          <m:r>
                                            <a:rPr lang="zh-CN" altLang="en-US" i="1">
                                              <a:latin typeface="Cambria Math" panose="02040503050406030204" pitchFamily="18" charset="0"/>
                                            </a:rPr>
                                            <m:t>’</m:t>
                                          </m:r>
                                        </m:sub>
                                      </m:sSub>
                                    </m:e>
                                  </m:acc>
                                </m:e>
                              </m:d>
                            </m:e>
                          </m:nary>
                        </m:e>
                      </m:d>
                    </m:oMath>
                  </m:oMathPara>
                </a14:m>
                <a:endParaRPr lang="zh-CN" altLang="en-US" dirty="0"/>
              </a:p>
            </p:txBody>
          </p:sp>
        </mc:Choice>
        <mc:Fallback xmlns="">
          <p:sp>
            <p:nvSpPr>
              <p:cNvPr id="16" name="矩形 15">
                <a:extLst>
                  <a:ext uri="{FF2B5EF4-FFF2-40B4-BE49-F238E27FC236}">
                    <a16:creationId xmlns:a16="http://schemas.microsoft.com/office/drawing/2014/main" id="{CFFE928D-BAEB-4E3D-BC35-3394A894DC1C}"/>
                  </a:ext>
                </a:extLst>
              </p:cNvPr>
              <p:cNvSpPr>
                <a:spLocks noRot="1" noChangeAspect="1" noMove="1" noResize="1" noEditPoints="1" noAdjustHandles="1" noChangeArrowheads="1" noChangeShapeType="1" noTextEdit="1"/>
              </p:cNvSpPr>
              <p:nvPr/>
            </p:nvSpPr>
            <p:spPr>
              <a:xfrm>
                <a:off x="746023" y="5062225"/>
                <a:ext cx="3992953" cy="827342"/>
              </a:xfrm>
              <a:prstGeom prst="rect">
                <a:avLst/>
              </a:prstGeom>
              <a:blipFill>
                <a:blip r:embed="rId11"/>
                <a:stretch>
                  <a:fillRect/>
                </a:stretch>
              </a:blipFill>
            </p:spPr>
            <p:txBody>
              <a:bodyPr/>
              <a:lstStyle/>
              <a:p>
                <a:r>
                  <a:rPr lang="zh-CN" altLang="en-US">
                    <a:noFill/>
                  </a:rPr>
                  <a:t> </a:t>
                </a:r>
              </a:p>
            </p:txBody>
          </p:sp>
        </mc:Fallback>
      </mc:AlternateContent>
      <p:sp>
        <p:nvSpPr>
          <p:cNvPr id="17" name="文本框 16">
            <a:extLst>
              <a:ext uri="{FF2B5EF4-FFF2-40B4-BE49-F238E27FC236}">
                <a16:creationId xmlns:a16="http://schemas.microsoft.com/office/drawing/2014/main" id="{FCCD83F9-FEE8-4668-A6CA-5879A58FE71A}"/>
              </a:ext>
            </a:extLst>
          </p:cNvPr>
          <p:cNvSpPr txBox="1"/>
          <p:nvPr/>
        </p:nvSpPr>
        <p:spPr>
          <a:xfrm>
            <a:off x="289682" y="4511095"/>
            <a:ext cx="3992952" cy="646331"/>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在边缘云</a:t>
            </a:r>
            <a:r>
              <a:rPr lang="en-US" altLang="zh-CN" dirty="0">
                <a:latin typeface="黑体" panose="02010609060101010101" pitchFamily="49" charset="-122"/>
                <a:ea typeface="黑体" panose="02010609060101010101" pitchFamily="49" charset="-122"/>
              </a:rPr>
              <a:t>n</a:t>
            </a:r>
            <a:r>
              <a:rPr lang="zh-CN" altLang="en-US" dirty="0">
                <a:latin typeface="黑体" panose="02010609060101010101" pitchFamily="49" charset="-122"/>
                <a:ea typeface="黑体" panose="02010609060101010101" pitchFamily="49" charset="-122"/>
              </a:rPr>
              <a:t>上每新放置一个服务</a:t>
            </a:r>
            <a:r>
              <a:rPr lang="en-US" altLang="zh-CN" dirty="0">
                <a:latin typeface="黑体" panose="02010609060101010101" pitchFamily="49" charset="-122"/>
                <a:ea typeface="黑体" panose="02010609060101010101" pitchFamily="49" charset="-122"/>
              </a:rPr>
              <a:t>l</a:t>
            </a:r>
            <a:r>
              <a:rPr lang="zh-CN" altLang="en-US" dirty="0">
                <a:latin typeface="黑体" panose="02010609060101010101" pitchFamily="49" charset="-122"/>
                <a:ea typeface="黑体" panose="02010609060101010101" pitchFamily="49" charset="-122"/>
              </a:rPr>
              <a:t>，最多可新增的服务任务数量：</a:t>
            </a:r>
          </a:p>
        </p:txBody>
      </p:sp>
      <p:sp>
        <p:nvSpPr>
          <p:cNvPr id="18" name="文本框 17">
            <a:extLst>
              <a:ext uri="{FF2B5EF4-FFF2-40B4-BE49-F238E27FC236}">
                <a16:creationId xmlns:a16="http://schemas.microsoft.com/office/drawing/2014/main" id="{5916CEC5-C04C-45ED-B158-81A2665A8399}"/>
              </a:ext>
            </a:extLst>
          </p:cNvPr>
          <p:cNvSpPr txBox="1"/>
          <p:nvPr/>
        </p:nvSpPr>
        <p:spPr>
          <a:xfrm>
            <a:off x="289366" y="5866353"/>
            <a:ext cx="2613853" cy="36933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还可放置的候选方案：</a:t>
            </a:r>
          </a:p>
        </p:txBody>
      </p:sp>
      <p:sp>
        <p:nvSpPr>
          <p:cNvPr id="19" name="文本框 18">
            <a:extLst>
              <a:ext uri="{FF2B5EF4-FFF2-40B4-BE49-F238E27FC236}">
                <a16:creationId xmlns:a16="http://schemas.microsoft.com/office/drawing/2014/main" id="{4D52B89D-611F-4DAF-ABAA-1873B8712949}"/>
              </a:ext>
            </a:extLst>
          </p:cNvPr>
          <p:cNvSpPr txBox="1"/>
          <p:nvPr/>
        </p:nvSpPr>
        <p:spPr>
          <a:xfrm>
            <a:off x="404141" y="1631597"/>
            <a:ext cx="2962349" cy="276999"/>
          </a:xfrm>
          <a:prstGeom prst="rect">
            <a:avLst/>
          </a:prstGeom>
          <a:noFill/>
        </p:spPr>
        <p:txBody>
          <a:bodyPr wrap="none" lIns="0" tIns="0" rIns="0" bIns="0" rtlCol="0">
            <a:spAutoFit/>
          </a:bodyPr>
          <a:lstStyle/>
          <a:p>
            <a:r>
              <a:rPr lang="en-US" altLang="zh-CN" dirty="0">
                <a:latin typeface="黑体" panose="02010609060101010101" pitchFamily="49" charset="-122"/>
                <a:ea typeface="黑体" panose="02010609060101010101" pitchFamily="49" charset="-122"/>
              </a:rPr>
              <a:t>o</a:t>
            </a:r>
            <a:r>
              <a:rPr lang="en-US" altLang="zh-CN" baseline="30000"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：表示新增的服务任务数量</a:t>
            </a:r>
          </a:p>
        </p:txBody>
      </p:sp>
    </p:spTree>
    <p:extLst>
      <p:ext uri="{BB962C8B-B14F-4D97-AF65-F5344CB8AC3E}">
        <p14:creationId xmlns:p14="http://schemas.microsoft.com/office/powerpoint/2010/main" val="286137867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2C84FA0-2C18-491D-8BB3-60E4E96AAE6F}"/>
              </a:ext>
            </a:extLst>
          </p:cNvPr>
          <p:cNvSpPr>
            <a:spLocks noGrp="1"/>
          </p:cNvSpPr>
          <p:nvPr>
            <p:ph type="title"/>
          </p:nvPr>
        </p:nvSpPr>
        <p:spPr>
          <a:xfrm>
            <a:off x="107504" y="116632"/>
            <a:ext cx="4464496" cy="709845"/>
          </a:xfrm>
        </p:spPr>
        <p:txBody>
          <a:bodyPr/>
          <a:lstStyle/>
          <a:p>
            <a:r>
              <a:rPr lang="en-US" altLang="zh-CN" sz="3200" b="1" dirty="0">
                <a:latin typeface="微软雅黑" panose="020B0503020204020204" pitchFamily="34" charset="-122"/>
                <a:ea typeface="微软雅黑" panose="020B0503020204020204" pitchFamily="34" charset="-122"/>
              </a:rPr>
              <a:t>GSP-GRS</a:t>
            </a:r>
            <a:r>
              <a:rPr lang="zh-CN" altLang="en-US" sz="3200" b="1" dirty="0">
                <a:latin typeface="微软雅黑" panose="020B0503020204020204" pitchFamily="34" charset="-122"/>
                <a:ea typeface="微软雅黑" panose="020B0503020204020204" pitchFamily="34" charset="-122"/>
              </a:rPr>
              <a:t>算法小结</a:t>
            </a:r>
          </a:p>
        </p:txBody>
      </p:sp>
      <p:pic>
        <p:nvPicPr>
          <p:cNvPr id="5" name="图片 2">
            <a:extLst>
              <a:ext uri="{FF2B5EF4-FFF2-40B4-BE49-F238E27FC236}">
                <a16:creationId xmlns:a16="http://schemas.microsoft.com/office/drawing/2014/main" id="{2E2DD5B0-1C25-4537-BCCD-B1294F3DF70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9761" y="74036"/>
            <a:ext cx="738131" cy="738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空心弧 10"/>
          <p:cNvSpPr>
            <a:spLocks noChangeArrowheads="1"/>
          </p:cNvSpPr>
          <p:nvPr/>
        </p:nvSpPr>
        <p:spPr bwMode="auto">
          <a:xfrm rot="16200000">
            <a:off x="1162047" y="2451756"/>
            <a:ext cx="2197100" cy="2200275"/>
          </a:xfrm>
          <a:custGeom>
            <a:avLst/>
            <a:gdLst>
              <a:gd name="G0" fmla="+- 9014 0 0"/>
              <a:gd name="G1" fmla="+- 9868328 0 0"/>
              <a:gd name="G2" fmla="+- 0 0 9868328"/>
              <a:gd name="T0" fmla="*/ 0 256 1"/>
              <a:gd name="T1" fmla="*/ 180 256 1"/>
              <a:gd name="G3" fmla="+- 9868328 T0 T1"/>
              <a:gd name="T2" fmla="*/ 0 256 1"/>
              <a:gd name="T3" fmla="*/ 90 256 1"/>
              <a:gd name="G4" fmla="+- 9868328 T2 T3"/>
              <a:gd name="G5" fmla="*/ G4 2 1"/>
              <a:gd name="T4" fmla="*/ 90 256 1"/>
              <a:gd name="T5" fmla="*/ 0 256 1"/>
              <a:gd name="G6" fmla="+- 9868328 T4 T5"/>
              <a:gd name="G7" fmla="*/ G6 2 1"/>
              <a:gd name="G8" fmla="abs 9868328"/>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014"/>
              <a:gd name="G18" fmla="*/ 9014 1 2"/>
              <a:gd name="G19" fmla="+- G18 5400 0"/>
              <a:gd name="G20" fmla="cos G19 9868328"/>
              <a:gd name="G21" fmla="sin G19 9868328"/>
              <a:gd name="G22" fmla="+- G20 10800 0"/>
              <a:gd name="G23" fmla="+- G21 10800 0"/>
              <a:gd name="G24" fmla="+- 10800 0 G20"/>
              <a:gd name="G25" fmla="+- 9014 10800 0"/>
              <a:gd name="G26" fmla="?: G9 G17 G25"/>
              <a:gd name="G27" fmla="?: G9 0 21600"/>
              <a:gd name="G28" fmla="cos 10800 9868328"/>
              <a:gd name="G29" fmla="sin 10800 9868328"/>
              <a:gd name="G30" fmla="sin 9014 9868328"/>
              <a:gd name="G31" fmla="+- G28 10800 0"/>
              <a:gd name="G32" fmla="+- G29 10800 0"/>
              <a:gd name="G33" fmla="+- G30 10800 0"/>
              <a:gd name="G34" fmla="?: G4 0 G31"/>
              <a:gd name="G35" fmla="?: 9868328 G34 0"/>
              <a:gd name="G36" fmla="?: G6 G35 G31"/>
              <a:gd name="G37" fmla="+- 21600 0 G36"/>
              <a:gd name="G38" fmla="?: G4 0 G33"/>
              <a:gd name="G39" fmla="?: 9868328 G38 G32"/>
              <a:gd name="G40" fmla="?: G6 G39 0"/>
              <a:gd name="G41" fmla="?: G4 G32 21600"/>
              <a:gd name="G42" fmla="?: G6 G41 G33"/>
              <a:gd name="T12" fmla="*/ 10800 w 21600"/>
              <a:gd name="T13" fmla="*/ 0 h 21600"/>
              <a:gd name="T14" fmla="*/ 2170 w 21600"/>
              <a:gd name="T15" fmla="*/ 15666 h 21600"/>
              <a:gd name="T16" fmla="*/ 10800 w 21600"/>
              <a:gd name="T17" fmla="*/ 1786 h 21600"/>
              <a:gd name="T18" fmla="*/ 19430 w 21600"/>
              <a:gd name="T19" fmla="*/ 15666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948" y="15227"/>
                </a:moveTo>
                <a:cubicBezTo>
                  <a:pt x="2186" y="13876"/>
                  <a:pt x="1786" y="12351"/>
                  <a:pt x="1786" y="10800"/>
                </a:cubicBezTo>
                <a:cubicBezTo>
                  <a:pt x="1786" y="5821"/>
                  <a:pt x="5821" y="1786"/>
                  <a:pt x="10800" y="1786"/>
                </a:cubicBezTo>
                <a:cubicBezTo>
                  <a:pt x="15778" y="1786"/>
                  <a:pt x="19814" y="5821"/>
                  <a:pt x="19814" y="10800"/>
                </a:cubicBezTo>
                <a:cubicBezTo>
                  <a:pt x="19813" y="12351"/>
                  <a:pt x="19413" y="13876"/>
                  <a:pt x="18651" y="15227"/>
                </a:cubicBezTo>
                <a:lnTo>
                  <a:pt x="20207" y="16105"/>
                </a:lnTo>
                <a:cubicBezTo>
                  <a:pt x="21120" y="14486"/>
                  <a:pt x="21600" y="12658"/>
                  <a:pt x="21600" y="10800"/>
                </a:cubicBezTo>
                <a:cubicBezTo>
                  <a:pt x="21600" y="4835"/>
                  <a:pt x="16764" y="0"/>
                  <a:pt x="10800" y="0"/>
                </a:cubicBezTo>
                <a:cubicBezTo>
                  <a:pt x="4835" y="0"/>
                  <a:pt x="0" y="4835"/>
                  <a:pt x="0" y="10800"/>
                </a:cubicBezTo>
                <a:cubicBezTo>
                  <a:pt x="0" y="12658"/>
                  <a:pt x="479" y="14486"/>
                  <a:pt x="1392" y="16105"/>
                </a:cubicBezTo>
                <a:close/>
              </a:path>
            </a:pathLst>
          </a:custGeom>
          <a:solidFill>
            <a:srgbClr val="003668"/>
          </a:solidFill>
          <a:ln>
            <a:noFill/>
          </a:ln>
        </p:spPr>
        <p:txBody>
          <a:bodyPr anchor="ctr"/>
          <a:lstStyle/>
          <a:p>
            <a:pPr algn="ctr"/>
            <a:endParaRPr lang="zh-CN" altLang="zh-CN">
              <a:latin typeface="宋体" panose="02010600030101010101" pitchFamily="2" charset="-122"/>
              <a:sym typeface="宋体" panose="02010600030101010101" pitchFamily="2" charset="-122"/>
            </a:endParaRPr>
          </a:p>
        </p:txBody>
      </p:sp>
      <p:sp>
        <p:nvSpPr>
          <p:cNvPr id="10" name="空心弧 11"/>
          <p:cNvSpPr>
            <a:spLocks noChangeArrowheads="1"/>
          </p:cNvSpPr>
          <p:nvPr/>
        </p:nvSpPr>
        <p:spPr bwMode="auto">
          <a:xfrm rot="16426183">
            <a:off x="1338261" y="2629557"/>
            <a:ext cx="1822450" cy="1825625"/>
          </a:xfrm>
          <a:custGeom>
            <a:avLst/>
            <a:gdLst>
              <a:gd name="G0" fmla="+- 8722 0 0"/>
              <a:gd name="G1" fmla="+- 13154032 0 0"/>
              <a:gd name="G2" fmla="+- 0 0 13154032"/>
              <a:gd name="T0" fmla="*/ 0 256 1"/>
              <a:gd name="T1" fmla="*/ 180 256 1"/>
              <a:gd name="G3" fmla="+- 13154032 T0 T1"/>
              <a:gd name="T2" fmla="*/ 0 256 1"/>
              <a:gd name="T3" fmla="*/ 90 256 1"/>
              <a:gd name="G4" fmla="+- 13154032 T2 T3"/>
              <a:gd name="G5" fmla="*/ G4 2 1"/>
              <a:gd name="T4" fmla="*/ 90 256 1"/>
              <a:gd name="T5" fmla="*/ 0 256 1"/>
              <a:gd name="G6" fmla="+- 13154032 T4 T5"/>
              <a:gd name="G7" fmla="*/ G6 2 1"/>
              <a:gd name="G8" fmla="abs 13154032"/>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8722"/>
              <a:gd name="G18" fmla="*/ 8722 1 2"/>
              <a:gd name="G19" fmla="+- G18 5400 0"/>
              <a:gd name="G20" fmla="cos G19 13154032"/>
              <a:gd name="G21" fmla="sin G19 13154032"/>
              <a:gd name="G22" fmla="+- G20 10800 0"/>
              <a:gd name="G23" fmla="+- G21 10800 0"/>
              <a:gd name="G24" fmla="+- 10800 0 G20"/>
              <a:gd name="G25" fmla="+- 8722 10800 0"/>
              <a:gd name="G26" fmla="?: G9 G17 G25"/>
              <a:gd name="G27" fmla="?: G9 0 21600"/>
              <a:gd name="G28" fmla="cos 10800 13154032"/>
              <a:gd name="G29" fmla="sin 10800 13154032"/>
              <a:gd name="G30" fmla="sin 8722 13154032"/>
              <a:gd name="G31" fmla="+- G28 10800 0"/>
              <a:gd name="G32" fmla="+- G29 10800 0"/>
              <a:gd name="G33" fmla="+- G30 10800 0"/>
              <a:gd name="G34" fmla="?: G4 0 G31"/>
              <a:gd name="G35" fmla="?: 13154032 G34 0"/>
              <a:gd name="G36" fmla="?: G6 G35 G31"/>
              <a:gd name="G37" fmla="+- 21600 0 G36"/>
              <a:gd name="G38" fmla="?: G4 0 G33"/>
              <a:gd name="G39" fmla="?: 13154032 G38 G32"/>
              <a:gd name="G40" fmla="?: G6 G39 0"/>
              <a:gd name="G41" fmla="?: G4 G32 21600"/>
              <a:gd name="G42" fmla="?: G6 G41 G33"/>
              <a:gd name="T12" fmla="*/ 10800 w 21600"/>
              <a:gd name="T13" fmla="*/ 0 h 21600"/>
              <a:gd name="T14" fmla="*/ 1670 w 21600"/>
              <a:gd name="T15" fmla="*/ 7347 h 21600"/>
              <a:gd name="T16" fmla="*/ 10800 w 21600"/>
              <a:gd name="T17" fmla="*/ 2078 h 21600"/>
              <a:gd name="T18" fmla="*/ 19930 w 21600"/>
              <a:gd name="T19" fmla="*/ 7347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2641" y="7714"/>
                </a:moveTo>
                <a:cubicBezTo>
                  <a:pt x="3924" y="4322"/>
                  <a:pt x="7173" y="2078"/>
                  <a:pt x="10799" y="2078"/>
                </a:cubicBezTo>
                <a:cubicBezTo>
                  <a:pt x="14426" y="2078"/>
                  <a:pt x="17675" y="4322"/>
                  <a:pt x="18958" y="7714"/>
                </a:cubicBezTo>
                <a:lnTo>
                  <a:pt x="20901" y="6979"/>
                </a:lnTo>
                <a:cubicBezTo>
                  <a:pt x="19313" y="2779"/>
                  <a:pt x="15290" y="0"/>
                  <a:pt x="10800" y="0"/>
                </a:cubicBezTo>
                <a:cubicBezTo>
                  <a:pt x="6309" y="0"/>
                  <a:pt x="2286" y="2779"/>
                  <a:pt x="698" y="6979"/>
                </a:cubicBezTo>
                <a:close/>
              </a:path>
            </a:pathLst>
          </a:custGeom>
          <a:solidFill>
            <a:srgbClr val="0078E6"/>
          </a:solidFill>
          <a:ln>
            <a:noFill/>
          </a:ln>
        </p:spPr>
        <p:txBody>
          <a:bodyPr anchor="ctr"/>
          <a:lstStyle/>
          <a:p>
            <a:pPr algn="ctr"/>
            <a:endParaRPr lang="zh-CN" altLang="zh-CN">
              <a:latin typeface="宋体" panose="02010600030101010101" pitchFamily="2" charset="-122"/>
              <a:sym typeface="宋体" panose="02010600030101010101" pitchFamily="2" charset="-122"/>
            </a:endParaRPr>
          </a:p>
        </p:txBody>
      </p:sp>
      <p:sp>
        <p:nvSpPr>
          <p:cNvPr id="11" name="空心弧 12"/>
          <p:cNvSpPr>
            <a:spLocks noChangeArrowheads="1"/>
          </p:cNvSpPr>
          <p:nvPr/>
        </p:nvSpPr>
        <p:spPr bwMode="auto">
          <a:xfrm rot="16200000">
            <a:off x="960434" y="2272368"/>
            <a:ext cx="2560638" cy="2560638"/>
          </a:xfrm>
          <a:custGeom>
            <a:avLst/>
            <a:gdLst>
              <a:gd name="G0" fmla="+- 9049 0 0"/>
              <a:gd name="G1" fmla="+- 7945690 0 0"/>
              <a:gd name="G2" fmla="+- 0 0 7945690"/>
              <a:gd name="T0" fmla="*/ 0 256 1"/>
              <a:gd name="T1" fmla="*/ 180 256 1"/>
              <a:gd name="G3" fmla="+- 7945690 T0 T1"/>
              <a:gd name="T2" fmla="*/ 0 256 1"/>
              <a:gd name="T3" fmla="*/ 90 256 1"/>
              <a:gd name="G4" fmla="+- 7945690 T2 T3"/>
              <a:gd name="G5" fmla="*/ G4 2 1"/>
              <a:gd name="T4" fmla="*/ 90 256 1"/>
              <a:gd name="T5" fmla="*/ 0 256 1"/>
              <a:gd name="G6" fmla="+- 7945690 T4 T5"/>
              <a:gd name="G7" fmla="*/ G6 2 1"/>
              <a:gd name="G8" fmla="abs 7945690"/>
              <a:gd name="T6" fmla="*/ 0 256 1"/>
              <a:gd name="T7" fmla="*/ 90 256 1"/>
              <a:gd name="G9" fmla="+- G8 T6 T7"/>
              <a:gd name="G10" fmla="?: G9 G7 G5"/>
              <a:gd name="T8" fmla="*/ 0 256 1"/>
              <a:gd name="T9" fmla="*/ 360 256 1"/>
              <a:gd name="G11" fmla="+- G10 T8 T9"/>
              <a:gd name="G12" fmla="?: G10 G11 G10"/>
              <a:gd name="T10" fmla="*/ 0 256 1"/>
              <a:gd name="T11" fmla="*/ 360 256 1"/>
              <a:gd name="G13" fmla="+- G12 T10 T11"/>
              <a:gd name="G14" fmla="?: G12 G13 G12"/>
              <a:gd name="G15" fmla="+- 0 0 G14"/>
              <a:gd name="G16" fmla="+- 10800 0 0"/>
              <a:gd name="G17" fmla="+- 10800 0 9049"/>
              <a:gd name="G18" fmla="*/ 9049 1 2"/>
              <a:gd name="G19" fmla="+- G18 5400 0"/>
              <a:gd name="G20" fmla="cos G19 7945690"/>
              <a:gd name="G21" fmla="sin G19 7945690"/>
              <a:gd name="G22" fmla="+- G20 10800 0"/>
              <a:gd name="G23" fmla="+- G21 10800 0"/>
              <a:gd name="G24" fmla="+- 10800 0 G20"/>
              <a:gd name="G25" fmla="+- 9049 10800 0"/>
              <a:gd name="G26" fmla="?: G9 G17 G25"/>
              <a:gd name="G27" fmla="?: G9 0 21600"/>
              <a:gd name="G28" fmla="cos 10800 7945690"/>
              <a:gd name="G29" fmla="sin 10800 7945690"/>
              <a:gd name="G30" fmla="sin 9049 7945690"/>
              <a:gd name="G31" fmla="+- G28 10800 0"/>
              <a:gd name="G32" fmla="+- G29 10800 0"/>
              <a:gd name="G33" fmla="+- G30 10800 0"/>
              <a:gd name="G34" fmla="?: G4 0 G31"/>
              <a:gd name="G35" fmla="?: 7945690 G34 0"/>
              <a:gd name="G36" fmla="?: G6 G35 G31"/>
              <a:gd name="G37" fmla="+- 21600 0 G36"/>
              <a:gd name="G38" fmla="?: G4 0 G33"/>
              <a:gd name="G39" fmla="?: 7945690 G38 G32"/>
              <a:gd name="G40" fmla="?: G6 G39 0"/>
              <a:gd name="G41" fmla="?: G4 G32 21600"/>
              <a:gd name="G42" fmla="?: G6 G41 G33"/>
              <a:gd name="T12" fmla="*/ 10800 w 21600"/>
              <a:gd name="T13" fmla="*/ 0 h 21600"/>
              <a:gd name="T14" fmla="*/ 5652 w 21600"/>
              <a:gd name="T15" fmla="*/ 19285 h 21600"/>
              <a:gd name="T16" fmla="*/ 10800 w 21600"/>
              <a:gd name="T17" fmla="*/ 1751 h 21600"/>
              <a:gd name="T18" fmla="*/ 15948 w 21600"/>
              <a:gd name="T19" fmla="*/ 19285 h 21600"/>
              <a:gd name="T20" fmla="*/ G36 w 21600"/>
              <a:gd name="T21" fmla="*/ G40 h 21600"/>
              <a:gd name="T22" fmla="*/ G37 w 21600"/>
              <a:gd name="T23" fmla="*/ G42 h 21600"/>
            </a:gdLst>
            <a:ahLst/>
            <a:cxnLst>
              <a:cxn ang="0">
                <a:pos x="T12" y="T13"/>
              </a:cxn>
              <a:cxn ang="0">
                <a:pos x="T14" y="T15"/>
              </a:cxn>
              <a:cxn ang="0">
                <a:pos x="T16" y="T17"/>
              </a:cxn>
              <a:cxn ang="0">
                <a:pos x="T18" y="T19"/>
              </a:cxn>
            </a:cxnLst>
            <a:rect l="T20" t="T21" r="T22" b="T23"/>
            <a:pathLst>
              <a:path w="21600" h="21600">
                <a:moveTo>
                  <a:pt x="6106" y="18536"/>
                </a:moveTo>
                <a:cubicBezTo>
                  <a:pt x="3402" y="16896"/>
                  <a:pt x="1751" y="13962"/>
                  <a:pt x="1751" y="10800"/>
                </a:cubicBezTo>
                <a:cubicBezTo>
                  <a:pt x="1751" y="5802"/>
                  <a:pt x="5802" y="1751"/>
                  <a:pt x="10800" y="1751"/>
                </a:cubicBezTo>
                <a:cubicBezTo>
                  <a:pt x="15797" y="1751"/>
                  <a:pt x="19849" y="5802"/>
                  <a:pt x="19849" y="10800"/>
                </a:cubicBezTo>
                <a:cubicBezTo>
                  <a:pt x="19848" y="13962"/>
                  <a:pt x="18197" y="16896"/>
                  <a:pt x="15493" y="18536"/>
                </a:cubicBezTo>
                <a:lnTo>
                  <a:pt x="16401" y="20033"/>
                </a:lnTo>
                <a:cubicBezTo>
                  <a:pt x="19628" y="18075"/>
                  <a:pt x="21600" y="14574"/>
                  <a:pt x="21600" y="10800"/>
                </a:cubicBezTo>
                <a:cubicBezTo>
                  <a:pt x="21600" y="4835"/>
                  <a:pt x="16764" y="0"/>
                  <a:pt x="10800" y="0"/>
                </a:cubicBezTo>
                <a:cubicBezTo>
                  <a:pt x="4835" y="0"/>
                  <a:pt x="0" y="4835"/>
                  <a:pt x="0" y="10800"/>
                </a:cubicBezTo>
                <a:cubicBezTo>
                  <a:pt x="0" y="14574"/>
                  <a:pt x="1971" y="18075"/>
                  <a:pt x="5198" y="20033"/>
                </a:cubicBezTo>
                <a:close/>
              </a:path>
            </a:pathLst>
          </a:custGeom>
          <a:solidFill>
            <a:srgbClr val="00B0F0"/>
          </a:solidFill>
          <a:ln>
            <a:noFill/>
          </a:ln>
        </p:spPr>
        <p:txBody>
          <a:bodyPr anchor="ctr"/>
          <a:lstStyle/>
          <a:p>
            <a:pPr algn="ctr"/>
            <a:endParaRPr lang="zh-CN" altLang="zh-CN">
              <a:latin typeface="宋体" panose="02010600030101010101" pitchFamily="2" charset="-122"/>
              <a:sym typeface="宋体" panose="02010600030101010101" pitchFamily="2" charset="-122"/>
            </a:endParaRPr>
          </a:p>
        </p:txBody>
      </p:sp>
      <p:sp>
        <p:nvSpPr>
          <p:cNvPr id="12" name="矩形 13"/>
          <p:cNvSpPr>
            <a:spLocks noChangeArrowheads="1"/>
          </p:cNvSpPr>
          <p:nvPr/>
        </p:nvSpPr>
        <p:spPr bwMode="auto">
          <a:xfrm>
            <a:off x="1655464" y="3367744"/>
            <a:ext cx="217261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sz="2400" b="1" dirty="0">
                <a:solidFill>
                  <a:srgbClr val="31859B"/>
                </a:solidFill>
                <a:latin typeface="黑体" pitchFamily="49" charset="-122"/>
                <a:ea typeface="黑体" pitchFamily="49" charset="-122"/>
                <a:sym typeface="微软雅黑" panose="020B0503020204020204" pitchFamily="34" charset="-122"/>
              </a:rPr>
              <a:t>算法小结</a:t>
            </a:r>
          </a:p>
        </p:txBody>
      </p:sp>
      <p:grpSp>
        <p:nvGrpSpPr>
          <p:cNvPr id="13" name="组合 14"/>
          <p:cNvGrpSpPr/>
          <p:nvPr/>
        </p:nvGrpSpPr>
        <p:grpSpPr bwMode="auto">
          <a:xfrm>
            <a:off x="4006928" y="1876185"/>
            <a:ext cx="4904602" cy="713200"/>
            <a:chOff x="0" y="0"/>
            <a:chExt cx="4368201" cy="712039"/>
          </a:xfrm>
        </p:grpSpPr>
        <p:sp>
          <p:nvSpPr>
            <p:cNvPr id="14" name="矩形 15"/>
            <p:cNvSpPr>
              <a:spLocks noChangeArrowheads="1"/>
            </p:cNvSpPr>
            <p:nvPr/>
          </p:nvSpPr>
          <p:spPr bwMode="auto">
            <a:xfrm>
              <a:off x="95245" y="72172"/>
              <a:ext cx="358757" cy="229911"/>
            </a:xfrm>
            <a:prstGeom prst="rect">
              <a:avLst/>
            </a:prstGeom>
            <a:solidFill>
              <a:srgbClr val="0078E6"/>
            </a:solidFill>
            <a:ln>
              <a:noFill/>
            </a:ln>
            <a:extLst>
              <a:ext uri="{91240B29-F687-4F45-9708-019B960494DF}">
                <a14:hiddenLine xmlns:a14="http://schemas.microsoft.com/office/drawing/2010/main" w="25400">
                  <a:solidFill>
                    <a:srgbClr val="395E8A"/>
                  </a:solidFill>
                  <a:bevel/>
                </a14:hiddenLine>
              </a:ext>
            </a:extLst>
          </p:spPr>
          <p:txBody>
            <a:bodyPr anchor="ctr"/>
            <a:lstStyle/>
            <a:p>
              <a:pPr algn="ctr"/>
              <a:endParaRPr lang="zh-CN" altLang="zh-CN" sz="1400">
                <a:solidFill>
                  <a:schemeClr val="tx1">
                    <a:lumMod val="50000"/>
                    <a:lumOff val="50000"/>
                  </a:schemeClr>
                </a:solidFill>
                <a:latin typeface="宋体" panose="02010600030101010101" pitchFamily="2" charset="-122"/>
                <a:sym typeface="宋体" panose="02010600030101010101" pitchFamily="2" charset="-122"/>
              </a:endParaRPr>
            </a:p>
          </p:txBody>
        </p:sp>
        <p:sp>
          <p:nvSpPr>
            <p:cNvPr id="15" name="TextBox 16"/>
            <p:cNvSpPr>
              <a:spLocks noChangeArrowheads="1"/>
            </p:cNvSpPr>
            <p:nvPr/>
          </p:nvSpPr>
          <p:spPr bwMode="auto">
            <a:xfrm>
              <a:off x="0" y="343308"/>
              <a:ext cx="4368201" cy="368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b="1" dirty="0">
                  <a:solidFill>
                    <a:srgbClr val="FF0000"/>
                  </a:solidFill>
                  <a:latin typeface="Century Gothic" panose="020B0502020202020204" pitchFamily="34" charset="0"/>
                  <a:ea typeface="黑体" panose="02010609060101010101" pitchFamily="49" charset="-122"/>
                </a:rPr>
                <a:t>启发式算法</a:t>
              </a:r>
              <a:r>
                <a:rPr lang="zh-CN" altLang="en-US" dirty="0">
                  <a:latin typeface="Century Gothic" panose="020B0502020202020204" pitchFamily="34" charset="0"/>
                  <a:ea typeface="黑体" panose="02010609060101010101" pitchFamily="49" charset="-122"/>
                </a:rPr>
                <a:t>，极大地缩短了得到较优解的时间</a:t>
              </a:r>
              <a:endParaRPr lang="zh-CN" altLang="en-US" dirty="0"/>
            </a:p>
          </p:txBody>
        </p:sp>
        <p:sp>
          <p:nvSpPr>
            <p:cNvPr id="16" name="矩形 17"/>
            <p:cNvSpPr>
              <a:spLocks noChangeArrowheads="1"/>
            </p:cNvSpPr>
            <p:nvPr/>
          </p:nvSpPr>
          <p:spPr bwMode="auto">
            <a:xfrm>
              <a:off x="558773" y="0"/>
              <a:ext cx="2020788" cy="368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dirty="0">
                  <a:solidFill>
                    <a:srgbClr val="31859B"/>
                  </a:solidFill>
                  <a:latin typeface="黑体" pitchFamily="49" charset="-122"/>
                  <a:ea typeface="黑体" pitchFamily="49" charset="-122"/>
                  <a:sym typeface="微软雅黑" panose="020B0503020204020204" pitchFamily="34" charset="-122"/>
                </a:rPr>
                <a:t>算法优点</a:t>
              </a:r>
            </a:p>
          </p:txBody>
        </p:sp>
      </p:grpSp>
      <p:grpSp>
        <p:nvGrpSpPr>
          <p:cNvPr id="17" name="组合 18"/>
          <p:cNvGrpSpPr/>
          <p:nvPr/>
        </p:nvGrpSpPr>
        <p:grpSpPr bwMode="auto">
          <a:xfrm>
            <a:off x="4006928" y="3004868"/>
            <a:ext cx="4904602" cy="1287878"/>
            <a:chOff x="0" y="0"/>
            <a:chExt cx="3811399" cy="1287852"/>
          </a:xfrm>
        </p:grpSpPr>
        <p:sp>
          <p:nvSpPr>
            <p:cNvPr id="18" name="矩形 19"/>
            <p:cNvSpPr>
              <a:spLocks noChangeArrowheads="1"/>
            </p:cNvSpPr>
            <p:nvPr/>
          </p:nvSpPr>
          <p:spPr bwMode="auto">
            <a:xfrm>
              <a:off x="95245" y="92989"/>
              <a:ext cx="358757" cy="230264"/>
            </a:xfrm>
            <a:prstGeom prst="rect">
              <a:avLst/>
            </a:prstGeom>
            <a:solidFill>
              <a:srgbClr val="004F96"/>
            </a:solidFill>
            <a:ln>
              <a:noFill/>
            </a:ln>
            <a:extLst>
              <a:ext uri="{91240B29-F687-4F45-9708-019B960494DF}">
                <a14:hiddenLine xmlns:a14="http://schemas.microsoft.com/office/drawing/2010/main" w="25400">
                  <a:solidFill>
                    <a:srgbClr val="395E8A"/>
                  </a:solidFill>
                  <a:bevel/>
                </a14:hiddenLine>
              </a:ext>
            </a:extLst>
          </p:spPr>
          <p:txBody>
            <a:bodyPr anchor="ctr"/>
            <a:lstStyle/>
            <a:p>
              <a:pPr algn="ctr"/>
              <a:endParaRPr lang="zh-CN" altLang="zh-CN" sz="1400">
                <a:solidFill>
                  <a:schemeClr val="tx1">
                    <a:lumMod val="50000"/>
                    <a:lumOff val="50000"/>
                  </a:schemeClr>
                </a:solidFill>
                <a:latin typeface="宋体" panose="02010600030101010101" pitchFamily="2" charset="-122"/>
                <a:sym typeface="宋体" panose="02010600030101010101" pitchFamily="2" charset="-122"/>
              </a:endParaRPr>
            </a:p>
          </p:txBody>
        </p:sp>
        <p:sp>
          <p:nvSpPr>
            <p:cNvPr id="19" name="TextBox 20"/>
            <p:cNvSpPr>
              <a:spLocks noChangeArrowheads="1"/>
            </p:cNvSpPr>
            <p:nvPr/>
          </p:nvSpPr>
          <p:spPr bwMode="auto">
            <a:xfrm>
              <a:off x="0" y="364541"/>
              <a:ext cx="3811399" cy="9233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dirty="0">
                  <a:latin typeface="黑体" panose="02010609060101010101" pitchFamily="49" charset="-122"/>
                  <a:ea typeface="黑体" panose="02010609060101010101" pitchFamily="49" charset="-122"/>
                </a:rPr>
                <a:t>每次选择下一个放置的服务只会根据剩余的容量指标最大化新增的服务任务数量，而</a:t>
              </a:r>
              <a:r>
                <a:rPr lang="zh-CN" altLang="en-US" b="1" dirty="0">
                  <a:solidFill>
                    <a:srgbClr val="FF0000"/>
                  </a:solidFill>
                  <a:latin typeface="黑体" panose="02010609060101010101" pitchFamily="49" charset="-122"/>
                  <a:ea typeface="黑体" panose="02010609060101010101" pitchFamily="49" charset="-122"/>
                </a:rPr>
                <a:t>不会影响到之前已经做出放置决策的服务</a:t>
              </a:r>
              <a:endParaRPr lang="en-US" altLang="zh-CN" b="1" dirty="0">
                <a:solidFill>
                  <a:srgbClr val="FF0000"/>
                </a:solidFill>
                <a:latin typeface="黑体" panose="02010609060101010101" pitchFamily="49" charset="-122"/>
                <a:ea typeface="黑体" panose="02010609060101010101" pitchFamily="49" charset="-122"/>
              </a:endParaRPr>
            </a:p>
          </p:txBody>
        </p:sp>
        <p:sp>
          <p:nvSpPr>
            <p:cNvPr id="20" name="矩形 21"/>
            <p:cNvSpPr>
              <a:spLocks noChangeArrowheads="1"/>
            </p:cNvSpPr>
            <p:nvPr/>
          </p:nvSpPr>
          <p:spPr bwMode="auto">
            <a:xfrm>
              <a:off x="487548" y="0"/>
              <a:ext cx="2020787" cy="369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dirty="0">
                  <a:solidFill>
                    <a:srgbClr val="31859B"/>
                  </a:solidFill>
                  <a:latin typeface="黑体" pitchFamily="49" charset="-122"/>
                  <a:ea typeface="黑体" pitchFamily="49" charset="-122"/>
                  <a:sym typeface="微软雅黑" panose="020B0503020204020204" pitchFamily="34" charset="-122"/>
                </a:rPr>
                <a:t>服务放置</a:t>
              </a:r>
              <a:endParaRPr lang="zh-CN" altLang="en-US" b="1" dirty="0">
                <a:solidFill>
                  <a:srgbClr val="31859B"/>
                </a:solidFill>
                <a:latin typeface="黑体" pitchFamily="49" charset="-122"/>
                <a:ea typeface="黑体" pitchFamily="49" charset="-122"/>
                <a:sym typeface="宋体" panose="02010600030101010101" pitchFamily="2" charset="-122"/>
              </a:endParaRPr>
            </a:p>
          </p:txBody>
        </p:sp>
      </p:grpSp>
      <p:grpSp>
        <p:nvGrpSpPr>
          <p:cNvPr id="21" name="组合 22"/>
          <p:cNvGrpSpPr/>
          <p:nvPr/>
        </p:nvGrpSpPr>
        <p:grpSpPr bwMode="auto">
          <a:xfrm>
            <a:off x="4006928" y="4603505"/>
            <a:ext cx="4904602" cy="1015664"/>
            <a:chOff x="0" y="-38375"/>
            <a:chExt cx="4099353" cy="1015192"/>
          </a:xfrm>
        </p:grpSpPr>
        <p:sp>
          <p:nvSpPr>
            <p:cNvPr id="22" name="矩形 23"/>
            <p:cNvSpPr>
              <a:spLocks noChangeArrowheads="1"/>
            </p:cNvSpPr>
            <p:nvPr/>
          </p:nvSpPr>
          <p:spPr bwMode="auto">
            <a:xfrm>
              <a:off x="95245" y="59234"/>
              <a:ext cx="358757" cy="230264"/>
            </a:xfrm>
            <a:prstGeom prst="rect">
              <a:avLst/>
            </a:prstGeom>
            <a:solidFill>
              <a:srgbClr val="003668"/>
            </a:solidFill>
            <a:ln>
              <a:noFill/>
            </a:ln>
            <a:extLst>
              <a:ext uri="{91240B29-F687-4F45-9708-019B960494DF}">
                <a14:hiddenLine xmlns:a14="http://schemas.microsoft.com/office/drawing/2010/main" w="25400">
                  <a:solidFill>
                    <a:srgbClr val="395E8A"/>
                  </a:solidFill>
                  <a:bevel/>
                </a14:hiddenLine>
              </a:ext>
            </a:extLst>
          </p:spPr>
          <p:txBody>
            <a:bodyPr anchor="ctr"/>
            <a:lstStyle/>
            <a:p>
              <a:pPr algn="ctr"/>
              <a:endParaRPr lang="zh-CN" altLang="zh-CN" sz="1400">
                <a:solidFill>
                  <a:schemeClr val="tx1">
                    <a:lumMod val="50000"/>
                    <a:lumOff val="50000"/>
                  </a:schemeClr>
                </a:solidFill>
                <a:latin typeface="宋体" panose="02010600030101010101" pitchFamily="2" charset="-122"/>
                <a:sym typeface="宋体" panose="02010600030101010101" pitchFamily="2" charset="-122"/>
              </a:endParaRPr>
            </a:p>
          </p:txBody>
        </p:sp>
        <p:sp>
          <p:nvSpPr>
            <p:cNvPr id="23" name="TextBox 24"/>
            <p:cNvSpPr>
              <a:spLocks noChangeArrowheads="1"/>
            </p:cNvSpPr>
            <p:nvPr/>
          </p:nvSpPr>
          <p:spPr bwMode="auto">
            <a:xfrm>
              <a:off x="0" y="330786"/>
              <a:ext cx="4099353" cy="6460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latin typeface="Century Gothic" panose="020B0502020202020204" pitchFamily="34" charset="0"/>
                  <a:ea typeface="黑体" panose="02010609060101010101" pitchFamily="49" charset="-122"/>
                </a:rPr>
                <a:t>依次遍历边缘云来调度符合条件的未服务用户并更新剩余容量</a:t>
              </a:r>
            </a:p>
          </p:txBody>
        </p:sp>
        <p:sp>
          <p:nvSpPr>
            <p:cNvPr id="24" name="矩形 25"/>
            <p:cNvSpPr>
              <a:spLocks noChangeArrowheads="1"/>
            </p:cNvSpPr>
            <p:nvPr/>
          </p:nvSpPr>
          <p:spPr bwMode="auto">
            <a:xfrm>
              <a:off x="524383" y="-38375"/>
              <a:ext cx="2020787" cy="3691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zh-CN" altLang="en-US" b="1" dirty="0">
                  <a:solidFill>
                    <a:srgbClr val="31859B"/>
                  </a:solidFill>
                  <a:latin typeface="黑体" pitchFamily="49" charset="-122"/>
                  <a:ea typeface="黑体" pitchFamily="49" charset="-122"/>
                  <a:sym typeface="微软雅黑" panose="020B0503020204020204" pitchFamily="34" charset="-122"/>
                </a:rPr>
                <a:t>请求调度</a:t>
              </a:r>
              <a:endParaRPr lang="zh-CN" altLang="en-US" b="1" dirty="0">
                <a:solidFill>
                  <a:srgbClr val="31859B"/>
                </a:solidFill>
                <a:latin typeface="黑体" pitchFamily="49" charset="-122"/>
                <a:ea typeface="黑体" pitchFamily="49" charset="-122"/>
              </a:endParaRPr>
            </a:p>
          </p:txBody>
        </p:sp>
      </p:grpSp>
    </p:spTree>
    <p:extLst>
      <p:ext uri="{BB962C8B-B14F-4D97-AF65-F5344CB8AC3E}">
        <p14:creationId xmlns:p14="http://schemas.microsoft.com/office/powerpoint/2010/main" val="31495868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300" fill="hold"/>
                                        <p:tgtEl>
                                          <p:spTgt spid="10"/>
                                        </p:tgtEl>
                                        <p:attrNameLst>
                                          <p:attrName>ppt_w</p:attrName>
                                        </p:attrNameLst>
                                      </p:cBhvr>
                                      <p:tavLst>
                                        <p:tav tm="0">
                                          <p:val>
                                            <p:fltVal val="0"/>
                                          </p:val>
                                        </p:tav>
                                        <p:tav tm="100000">
                                          <p:val>
                                            <p:strVal val="#ppt_w"/>
                                          </p:val>
                                        </p:tav>
                                      </p:tavLst>
                                    </p:anim>
                                    <p:anim calcmode="lin" valueType="num">
                                      <p:cBhvr>
                                        <p:cTn id="8" dur="300" fill="hold"/>
                                        <p:tgtEl>
                                          <p:spTgt spid="10"/>
                                        </p:tgtEl>
                                        <p:attrNameLst>
                                          <p:attrName>ppt_h</p:attrName>
                                        </p:attrNameLst>
                                      </p:cBhvr>
                                      <p:tavLst>
                                        <p:tav tm="0">
                                          <p:val>
                                            <p:fltVal val="0"/>
                                          </p:val>
                                        </p:tav>
                                        <p:tav tm="100000">
                                          <p:val>
                                            <p:strVal val="#ppt_h"/>
                                          </p:val>
                                        </p:tav>
                                      </p:tavLst>
                                    </p:anim>
                                    <p:animEffect transition="in" filter="fade">
                                      <p:cBhvr>
                                        <p:cTn id="9" dur="300"/>
                                        <p:tgtEl>
                                          <p:spTgt spid="10"/>
                                        </p:tgtEl>
                                      </p:cBhvr>
                                    </p:animEffect>
                                  </p:childTnLst>
                                </p:cTn>
                              </p:par>
                            </p:childTnLst>
                          </p:cTn>
                        </p:par>
                        <p:par>
                          <p:cTn id="10" fill="hold">
                            <p:stCondLst>
                              <p:cond delay="300"/>
                            </p:stCondLst>
                            <p:childTnLst>
                              <p:par>
                                <p:cTn id="11" presetID="53" presetClass="entr" presetSubtype="16" fill="hold" grpId="0" nodeType="after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p:cTn id="13" dur="300" fill="hold"/>
                                        <p:tgtEl>
                                          <p:spTgt spid="9"/>
                                        </p:tgtEl>
                                        <p:attrNameLst>
                                          <p:attrName>ppt_w</p:attrName>
                                        </p:attrNameLst>
                                      </p:cBhvr>
                                      <p:tavLst>
                                        <p:tav tm="0">
                                          <p:val>
                                            <p:fltVal val="0"/>
                                          </p:val>
                                        </p:tav>
                                        <p:tav tm="100000">
                                          <p:val>
                                            <p:strVal val="#ppt_w"/>
                                          </p:val>
                                        </p:tav>
                                      </p:tavLst>
                                    </p:anim>
                                    <p:anim calcmode="lin" valueType="num">
                                      <p:cBhvr>
                                        <p:cTn id="14" dur="300" fill="hold"/>
                                        <p:tgtEl>
                                          <p:spTgt spid="9"/>
                                        </p:tgtEl>
                                        <p:attrNameLst>
                                          <p:attrName>ppt_h</p:attrName>
                                        </p:attrNameLst>
                                      </p:cBhvr>
                                      <p:tavLst>
                                        <p:tav tm="0">
                                          <p:val>
                                            <p:fltVal val="0"/>
                                          </p:val>
                                        </p:tav>
                                        <p:tav tm="100000">
                                          <p:val>
                                            <p:strVal val="#ppt_h"/>
                                          </p:val>
                                        </p:tav>
                                      </p:tavLst>
                                    </p:anim>
                                    <p:animEffect transition="in" filter="fade">
                                      <p:cBhvr>
                                        <p:cTn id="15" dur="300"/>
                                        <p:tgtEl>
                                          <p:spTgt spid="9"/>
                                        </p:tgtEl>
                                      </p:cBhvr>
                                    </p:animEffect>
                                  </p:childTnLst>
                                </p:cTn>
                              </p:par>
                            </p:childTnLst>
                          </p:cTn>
                        </p:par>
                        <p:par>
                          <p:cTn id="16" fill="hold">
                            <p:stCondLst>
                              <p:cond delay="600"/>
                            </p:stCondLst>
                            <p:childTnLst>
                              <p:par>
                                <p:cTn id="17" presetID="53" presetClass="entr" presetSubtype="16"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p:cTn id="19" dur="300" fill="hold"/>
                                        <p:tgtEl>
                                          <p:spTgt spid="11"/>
                                        </p:tgtEl>
                                        <p:attrNameLst>
                                          <p:attrName>ppt_w</p:attrName>
                                        </p:attrNameLst>
                                      </p:cBhvr>
                                      <p:tavLst>
                                        <p:tav tm="0">
                                          <p:val>
                                            <p:fltVal val="0"/>
                                          </p:val>
                                        </p:tav>
                                        <p:tav tm="100000">
                                          <p:val>
                                            <p:strVal val="#ppt_w"/>
                                          </p:val>
                                        </p:tav>
                                      </p:tavLst>
                                    </p:anim>
                                    <p:anim calcmode="lin" valueType="num">
                                      <p:cBhvr>
                                        <p:cTn id="20" dur="300" fill="hold"/>
                                        <p:tgtEl>
                                          <p:spTgt spid="11"/>
                                        </p:tgtEl>
                                        <p:attrNameLst>
                                          <p:attrName>ppt_h</p:attrName>
                                        </p:attrNameLst>
                                      </p:cBhvr>
                                      <p:tavLst>
                                        <p:tav tm="0">
                                          <p:val>
                                            <p:fltVal val="0"/>
                                          </p:val>
                                        </p:tav>
                                        <p:tav tm="100000">
                                          <p:val>
                                            <p:strVal val="#ppt_h"/>
                                          </p:val>
                                        </p:tav>
                                      </p:tavLst>
                                    </p:anim>
                                    <p:animEffect transition="in" filter="fade">
                                      <p:cBhvr>
                                        <p:cTn id="21" dur="300"/>
                                        <p:tgtEl>
                                          <p:spTgt spid="11"/>
                                        </p:tgtEl>
                                      </p:cBhvr>
                                    </p:animEffect>
                                  </p:childTnLst>
                                </p:cTn>
                              </p:par>
                            </p:childTnLst>
                          </p:cTn>
                        </p:par>
                        <p:par>
                          <p:cTn id="22" fill="hold">
                            <p:stCondLst>
                              <p:cond delay="900"/>
                            </p:stCondLst>
                            <p:childTnLst>
                              <p:par>
                                <p:cTn id="23" presetID="9" presetClass="entr" presetSubtype="0" fill="hold" grpId="0" nodeType="afterEffect">
                                  <p:stCondLst>
                                    <p:cond delay="0"/>
                                  </p:stCondLst>
                                  <p:childTnLst>
                                    <p:set>
                                      <p:cBhvr>
                                        <p:cTn id="24" dur="1" fill="hold">
                                          <p:stCondLst>
                                            <p:cond delay="0"/>
                                          </p:stCondLst>
                                        </p:cTn>
                                        <p:tgtEl>
                                          <p:spTgt spid="12"/>
                                        </p:tgtEl>
                                        <p:attrNameLst>
                                          <p:attrName>style.visibility</p:attrName>
                                        </p:attrNameLst>
                                      </p:cBhvr>
                                      <p:to>
                                        <p:strVal val="visible"/>
                                      </p:to>
                                    </p:set>
                                    <p:animEffect>
                                      <p:cBhvr>
                                        <p:cTn id="25" dur="500"/>
                                        <p:tgtEl>
                                          <p:spTgt spid="12"/>
                                        </p:tgtEl>
                                      </p:cBhvr>
                                    </p:animEffect>
                                  </p:childTnLst>
                                </p:cTn>
                              </p:par>
                            </p:childTnLst>
                          </p:cTn>
                        </p:par>
                        <p:par>
                          <p:cTn id="26" fill="hold">
                            <p:stCondLst>
                              <p:cond delay="1400"/>
                            </p:stCondLst>
                            <p:childTnLst>
                              <p:par>
                                <p:cTn id="27" presetID="42" presetClass="entr" presetSubtype="0"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p:cBhvr>
                                        <p:cTn id="29" dur="750"/>
                                        <p:tgtEl>
                                          <p:spTgt spid="13"/>
                                        </p:tgtEl>
                                      </p:cBhvr>
                                    </p:animEffect>
                                    <p:anim calcmode="lin" valueType="num">
                                      <p:cBhvr>
                                        <p:cTn id="30" dur="750" fill="hold"/>
                                        <p:tgtEl>
                                          <p:spTgt spid="13"/>
                                        </p:tgtEl>
                                        <p:attrNameLst>
                                          <p:attrName>ppt_x</p:attrName>
                                        </p:attrNameLst>
                                      </p:cBhvr>
                                      <p:tavLst>
                                        <p:tav tm="0">
                                          <p:val>
                                            <p:strVal val="#ppt_x"/>
                                          </p:val>
                                        </p:tav>
                                        <p:tav tm="100000">
                                          <p:val>
                                            <p:strVal val="#ppt_x"/>
                                          </p:val>
                                        </p:tav>
                                      </p:tavLst>
                                    </p:anim>
                                    <p:anim calcmode="lin" valueType="num">
                                      <p:cBhvr>
                                        <p:cTn id="31" dur="750" fill="hold"/>
                                        <p:tgtEl>
                                          <p:spTgt spid="13"/>
                                        </p:tgtEl>
                                        <p:attrNameLst>
                                          <p:attrName>ppt_y</p:attrName>
                                        </p:attrNameLst>
                                      </p:cBhvr>
                                      <p:tavLst>
                                        <p:tav tm="0">
                                          <p:val>
                                            <p:strVal val="#ppt_y+.1"/>
                                          </p:val>
                                        </p:tav>
                                        <p:tav tm="100000">
                                          <p:val>
                                            <p:strVal val="#ppt_y"/>
                                          </p:val>
                                        </p:tav>
                                      </p:tavLst>
                                    </p:anim>
                                  </p:childTnLst>
                                </p:cTn>
                              </p:par>
                            </p:childTnLst>
                          </p:cTn>
                        </p:par>
                        <p:par>
                          <p:cTn id="32" fill="hold">
                            <p:stCondLst>
                              <p:cond delay="2150"/>
                            </p:stCondLst>
                            <p:childTnLst>
                              <p:par>
                                <p:cTn id="33" presetID="42" presetClass="entr" presetSubtype="0" fill="hold"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p:cBhvr>
                                        <p:cTn id="35" dur="750"/>
                                        <p:tgtEl>
                                          <p:spTgt spid="17"/>
                                        </p:tgtEl>
                                      </p:cBhvr>
                                    </p:animEffect>
                                    <p:anim calcmode="lin" valueType="num">
                                      <p:cBhvr>
                                        <p:cTn id="36" dur="750" fill="hold"/>
                                        <p:tgtEl>
                                          <p:spTgt spid="17"/>
                                        </p:tgtEl>
                                        <p:attrNameLst>
                                          <p:attrName>ppt_x</p:attrName>
                                        </p:attrNameLst>
                                      </p:cBhvr>
                                      <p:tavLst>
                                        <p:tav tm="0">
                                          <p:val>
                                            <p:strVal val="#ppt_x"/>
                                          </p:val>
                                        </p:tav>
                                        <p:tav tm="100000">
                                          <p:val>
                                            <p:strVal val="#ppt_x"/>
                                          </p:val>
                                        </p:tav>
                                      </p:tavLst>
                                    </p:anim>
                                    <p:anim calcmode="lin" valueType="num">
                                      <p:cBhvr>
                                        <p:cTn id="37" dur="750" fill="hold"/>
                                        <p:tgtEl>
                                          <p:spTgt spid="17"/>
                                        </p:tgtEl>
                                        <p:attrNameLst>
                                          <p:attrName>ppt_y</p:attrName>
                                        </p:attrNameLst>
                                      </p:cBhvr>
                                      <p:tavLst>
                                        <p:tav tm="0">
                                          <p:val>
                                            <p:strVal val="#ppt_y+.1"/>
                                          </p:val>
                                        </p:tav>
                                        <p:tav tm="100000">
                                          <p:val>
                                            <p:strVal val="#ppt_y"/>
                                          </p:val>
                                        </p:tav>
                                      </p:tavLst>
                                    </p:anim>
                                  </p:childTnLst>
                                </p:cTn>
                              </p:par>
                            </p:childTnLst>
                          </p:cTn>
                        </p:par>
                        <p:par>
                          <p:cTn id="38" fill="hold">
                            <p:stCondLst>
                              <p:cond delay="2900"/>
                            </p:stCondLst>
                            <p:childTnLst>
                              <p:par>
                                <p:cTn id="39" presetID="42" presetClass="entr" presetSubtype="0" fill="hold" nodeType="afterEffect">
                                  <p:stCondLst>
                                    <p:cond delay="0"/>
                                  </p:stCondLst>
                                  <p:childTnLst>
                                    <p:set>
                                      <p:cBhvr>
                                        <p:cTn id="40" dur="1" fill="hold">
                                          <p:stCondLst>
                                            <p:cond delay="0"/>
                                          </p:stCondLst>
                                        </p:cTn>
                                        <p:tgtEl>
                                          <p:spTgt spid="21"/>
                                        </p:tgtEl>
                                        <p:attrNameLst>
                                          <p:attrName>style.visibility</p:attrName>
                                        </p:attrNameLst>
                                      </p:cBhvr>
                                      <p:to>
                                        <p:strVal val="visible"/>
                                      </p:to>
                                    </p:set>
                                    <p:animEffect>
                                      <p:cBhvr>
                                        <p:cTn id="41" dur="750"/>
                                        <p:tgtEl>
                                          <p:spTgt spid="21"/>
                                        </p:tgtEl>
                                      </p:cBhvr>
                                    </p:animEffect>
                                    <p:anim calcmode="lin" valueType="num">
                                      <p:cBhvr>
                                        <p:cTn id="42" dur="750" fill="hold"/>
                                        <p:tgtEl>
                                          <p:spTgt spid="21"/>
                                        </p:tgtEl>
                                        <p:attrNameLst>
                                          <p:attrName>ppt_x</p:attrName>
                                        </p:attrNameLst>
                                      </p:cBhvr>
                                      <p:tavLst>
                                        <p:tav tm="0">
                                          <p:val>
                                            <p:strVal val="#ppt_x"/>
                                          </p:val>
                                        </p:tav>
                                        <p:tav tm="100000">
                                          <p:val>
                                            <p:strVal val="#ppt_x"/>
                                          </p:val>
                                        </p:tav>
                                      </p:tavLst>
                                    </p:anim>
                                    <p:anim calcmode="lin" valueType="num">
                                      <p:cBhvr>
                                        <p:cTn id="43" dur="75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bldLvl="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2">
            <a:extLst>
              <a:ext uri="{FF2B5EF4-FFF2-40B4-BE49-F238E27FC236}">
                <a16:creationId xmlns:a16="http://schemas.microsoft.com/office/drawing/2014/main" id="{B024A988-0020-4289-966A-3645C47D9FF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9761" y="74036"/>
            <a:ext cx="738131" cy="738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DB952AEC-75D5-454D-9C81-ACFF8EFDE5D9}"/>
              </a:ext>
            </a:extLst>
          </p:cNvPr>
          <p:cNvSpPr txBox="1"/>
          <p:nvPr/>
        </p:nvSpPr>
        <p:spPr>
          <a:xfrm>
            <a:off x="137804" y="188649"/>
            <a:ext cx="6205845" cy="584775"/>
          </a:xfrm>
          <a:prstGeom prst="rect">
            <a:avLst/>
          </a:prstGeom>
          <a:noFill/>
        </p:spPr>
        <p:txBody>
          <a:bodyPr wrap="square" rtlCol="0">
            <a:spAutoFit/>
          </a:bodyPr>
          <a:lstStyle/>
          <a:p>
            <a:r>
              <a:rPr lang="en-US" altLang="zh-CN" sz="3200" b="1" dirty="0">
                <a:solidFill>
                  <a:schemeClr val="bg1"/>
                </a:solidFill>
                <a:latin typeface="微软雅黑" panose="020B0503020204020204" pitchFamily="34" charset="-122"/>
                <a:ea typeface="微软雅黑" panose="020B0503020204020204" pitchFamily="34" charset="-122"/>
                <a:cs typeface="Arial" pitchFamily="34" charset="0"/>
              </a:rPr>
              <a:t>Algorithm4: LP Relaxation</a:t>
            </a:r>
            <a:endParaRPr lang="zh-CN" altLang="en-US" sz="3200" b="1" dirty="0">
              <a:solidFill>
                <a:schemeClr val="bg1"/>
              </a:solidFill>
              <a:latin typeface="微软雅黑" panose="020B0503020204020204" pitchFamily="34" charset="-122"/>
              <a:ea typeface="微软雅黑" panose="020B0503020204020204" pitchFamily="34" charset="-122"/>
              <a:cs typeface="Arial" pitchFamily="34" charset="0"/>
            </a:endParaRPr>
          </a:p>
        </p:txBody>
      </p:sp>
      <p:sp>
        <p:nvSpPr>
          <p:cNvPr id="7" name="文本框 6">
            <a:extLst>
              <a:ext uri="{FF2B5EF4-FFF2-40B4-BE49-F238E27FC236}">
                <a16:creationId xmlns:a16="http://schemas.microsoft.com/office/drawing/2014/main" id="{354BE901-6CD4-412C-8FE9-FFFFFC90E574}"/>
              </a:ext>
            </a:extLst>
          </p:cNvPr>
          <p:cNvSpPr txBox="1"/>
          <p:nvPr/>
        </p:nvSpPr>
        <p:spPr>
          <a:xfrm>
            <a:off x="289367" y="1296567"/>
            <a:ext cx="7300153" cy="461665"/>
          </a:xfrm>
          <a:prstGeom prst="rect">
            <a:avLst/>
          </a:prstGeom>
          <a:noFill/>
        </p:spPr>
        <p:txBody>
          <a:bodyPr wrap="square" rtlCol="0">
            <a:spAutoFit/>
          </a:bodyPr>
          <a:lstStyle/>
          <a:p>
            <a:r>
              <a:rPr lang="en-US" altLang="zh-CN" sz="2400" b="1" dirty="0">
                <a:latin typeface="黑体" panose="02010609060101010101" pitchFamily="49" charset="-122"/>
                <a:ea typeface="黑体" panose="02010609060101010101" pitchFamily="49" charset="-122"/>
              </a:rPr>
              <a:t>LP Relaxation</a:t>
            </a:r>
            <a:r>
              <a:rPr lang="zh-CN" altLang="en-US" sz="2400" b="1" dirty="0">
                <a:latin typeface="黑体" panose="02010609060101010101" pitchFamily="49" charset="-122"/>
                <a:ea typeface="黑体" panose="02010609060101010101" pitchFamily="49" charset="-122"/>
              </a:rPr>
              <a:t>算法 </a:t>
            </a:r>
            <a:r>
              <a:rPr lang="en-US" altLang="zh-CN" dirty="0">
                <a:latin typeface="黑体" panose="02010609060101010101" pitchFamily="49" charset="-122"/>
                <a:ea typeface="黑体" panose="02010609060101010101" pitchFamily="49" charset="-122"/>
              </a:rPr>
              <a:t>(LP Relaxation with Rounding</a:t>
            </a:r>
            <a:r>
              <a:rPr lang="zh-CN" altLang="en-US" dirty="0">
                <a:latin typeface="黑体" panose="02010609060101010101" pitchFamily="49" charset="-122"/>
                <a:ea typeface="黑体" panose="02010609060101010101" pitchFamily="49" charset="-122"/>
              </a:rPr>
              <a:t>）</a:t>
            </a: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A1A19801-117B-4869-81BB-281C8030D26E}"/>
                  </a:ext>
                </a:extLst>
              </p:cNvPr>
              <p:cNvSpPr txBox="1"/>
              <p:nvPr/>
            </p:nvSpPr>
            <p:spPr>
              <a:xfrm>
                <a:off x="422048" y="2120142"/>
                <a:ext cx="8465844" cy="276999"/>
              </a:xfrm>
              <a:prstGeom prst="rect">
                <a:avLst/>
              </a:prstGeom>
              <a:noFill/>
            </p:spPr>
            <p:txBody>
              <a:bodyPr wrap="none" lIns="0" tIns="0" rIns="0" bIns="0" rtlCol="0">
                <a:spAutoFit/>
              </a:bodyPr>
              <a:lstStyle/>
              <a:p>
                <a14:m>
                  <m:oMath xmlns:m="http://schemas.openxmlformats.org/officeDocument/2006/math">
                    <m:sSub>
                      <m:sSubPr>
                        <m:ctrlPr>
                          <a:rPr lang="en-US" altLang="zh-CN" i="1">
                            <a:latin typeface="Cambria Math" panose="02040503050406030204" pitchFamily="18" charset="0"/>
                            <a:ea typeface="黑体" panose="02010609060101010101" pitchFamily="49" charset="-122"/>
                          </a:rPr>
                        </m:ctrlPr>
                      </m:sSubPr>
                      <m:e>
                        <m:r>
                          <a:rPr lang="en-US" altLang="zh-CN">
                            <a:latin typeface="Cambria Math" panose="02040503050406030204" pitchFamily="18" charset="0"/>
                            <a:ea typeface="黑体" panose="02010609060101010101" pitchFamily="49" charset="-122"/>
                          </a:rPr>
                          <m:t>1</m:t>
                        </m:r>
                        <m:r>
                          <a:rPr lang="zh-CN" altLang="en-US">
                            <a:latin typeface="Cambria Math" panose="02040503050406030204" pitchFamily="18" charset="0"/>
                            <a:ea typeface="黑体" panose="02010609060101010101" pitchFamily="49" charset="-122"/>
                          </a:rPr>
                          <m:t>、将</m:t>
                        </m:r>
                        <m:r>
                          <a:rPr lang="en-US" altLang="zh-CN">
                            <a:latin typeface="Cambria Math" panose="02040503050406030204" pitchFamily="18" charset="0"/>
                            <a:ea typeface="黑体" panose="02010609060101010101" pitchFamily="49" charset="-122"/>
                          </a:rPr>
                          <m:t>𝑥</m:t>
                        </m:r>
                      </m:e>
                      <m:sub>
                        <m:r>
                          <a:rPr lang="en-US" altLang="zh-CN">
                            <a:latin typeface="Cambria Math" panose="02040503050406030204" pitchFamily="18" charset="0"/>
                            <a:ea typeface="黑体" panose="02010609060101010101" pitchFamily="49" charset="-122"/>
                          </a:rPr>
                          <m:t>𝑙𝑛</m:t>
                        </m:r>
                      </m:sub>
                    </m:sSub>
                    <m:r>
                      <a:rPr lang="en-US" altLang="zh-CN">
                        <a:latin typeface="Cambria Math" panose="02040503050406030204" pitchFamily="18" charset="0"/>
                        <a:ea typeface="微软雅黑" panose="020B0503020204020204" pitchFamily="34" charset="-122"/>
                      </a:rPr>
                      <m:t>,</m:t>
                    </m:r>
                    <m:sSub>
                      <m:sSubPr>
                        <m:ctrlPr>
                          <a:rPr lang="en-US" altLang="zh-CN" i="1">
                            <a:latin typeface="Cambria Math" panose="02040503050406030204" pitchFamily="18" charset="0"/>
                            <a:ea typeface="微软雅黑" panose="020B0503020204020204" pitchFamily="34" charset="-122"/>
                          </a:rPr>
                        </m:ctrlPr>
                      </m:sSubPr>
                      <m:e>
                        <m:r>
                          <a:rPr lang="en-US" altLang="zh-CN">
                            <a:latin typeface="Cambria Math" panose="02040503050406030204" pitchFamily="18" charset="0"/>
                            <a:ea typeface="微软雅黑" panose="020B0503020204020204" pitchFamily="34" charset="-122"/>
                          </a:rPr>
                          <m:t>𝑦</m:t>
                        </m:r>
                      </m:e>
                      <m:sub>
                        <m:r>
                          <a:rPr lang="en-US" altLang="zh-CN">
                            <a:latin typeface="Cambria Math" panose="02040503050406030204" pitchFamily="18" charset="0"/>
                            <a:ea typeface="微软雅黑" panose="020B0503020204020204" pitchFamily="34" charset="-122"/>
                          </a:rPr>
                          <m:t>𝑙𝑛</m:t>
                        </m:r>
                      </m:sub>
                    </m:sSub>
                    <m:r>
                      <a:rPr lang="en-US" altLang="zh-CN">
                        <a:latin typeface="Cambria Math" panose="02040503050406030204" pitchFamily="18" charset="0"/>
                        <a:ea typeface="微软雅黑" panose="020B0503020204020204" pitchFamily="34" charset="-122"/>
                      </a:rPr>
                      <m:t>∈</m:t>
                    </m:r>
                    <m:d>
                      <m:dPr>
                        <m:begChr m:val="{"/>
                        <m:endChr m:val="}"/>
                        <m:ctrlPr>
                          <a:rPr lang="en-US" altLang="zh-CN" i="1">
                            <a:latin typeface="Cambria Math" panose="02040503050406030204" pitchFamily="18" charset="0"/>
                            <a:ea typeface="微软雅黑" panose="020B0503020204020204" pitchFamily="34" charset="-122"/>
                          </a:rPr>
                        </m:ctrlPr>
                      </m:dPr>
                      <m:e>
                        <m:r>
                          <a:rPr lang="en-US" altLang="zh-CN">
                            <a:latin typeface="Cambria Math" panose="02040503050406030204" pitchFamily="18" charset="0"/>
                            <a:ea typeface="微软雅黑" panose="020B0503020204020204" pitchFamily="34" charset="-122"/>
                          </a:rPr>
                          <m:t>0,1</m:t>
                        </m:r>
                      </m:e>
                    </m:d>
                    <m:r>
                      <a:rPr lang="en-US" altLang="zh-CN">
                        <a:latin typeface="Cambria Math" panose="02040503050406030204" pitchFamily="18" charset="0"/>
                        <a:ea typeface="微软雅黑" panose="020B0503020204020204" pitchFamily="34" charset="-122"/>
                      </a:rPr>
                      <m:t>, ∀</m:t>
                    </m:r>
                    <m:r>
                      <a:rPr lang="en-US" altLang="zh-CN">
                        <a:latin typeface="Cambria Math" panose="02040503050406030204" pitchFamily="18" charset="0"/>
                        <a:ea typeface="微软雅黑" panose="020B0503020204020204" pitchFamily="34" charset="-122"/>
                      </a:rPr>
                      <m:t>𝑙</m:t>
                    </m:r>
                    <m:r>
                      <a:rPr lang="en-US" altLang="zh-CN">
                        <a:latin typeface="Cambria Math" panose="02040503050406030204" pitchFamily="18" charset="0"/>
                        <a:ea typeface="微软雅黑" panose="020B0503020204020204" pitchFamily="34" charset="-122"/>
                      </a:rPr>
                      <m:t>∈</m:t>
                    </m:r>
                    <m:r>
                      <a:rPr lang="en-US" altLang="zh-CN">
                        <a:latin typeface="Cambria Math" panose="02040503050406030204" pitchFamily="18" charset="0"/>
                        <a:ea typeface="微软雅黑" panose="020B0503020204020204" pitchFamily="34" charset="-122"/>
                      </a:rPr>
                      <m:t>𝐿</m:t>
                    </m:r>
                    <m:r>
                      <a:rPr lang="en-US" altLang="zh-CN">
                        <a:latin typeface="Cambria Math" panose="02040503050406030204" pitchFamily="18" charset="0"/>
                        <a:ea typeface="微软雅黑" panose="020B0503020204020204" pitchFamily="34" charset="-122"/>
                      </a:rPr>
                      <m:t>,</m:t>
                    </m:r>
                    <m:r>
                      <a:rPr lang="en-US" altLang="zh-CN">
                        <a:latin typeface="Cambria Math" panose="02040503050406030204" pitchFamily="18" charset="0"/>
                        <a:ea typeface="微软雅黑" panose="020B0503020204020204" pitchFamily="34" charset="-122"/>
                      </a:rPr>
                      <m:t>𝑢</m:t>
                    </m:r>
                    <m:r>
                      <a:rPr lang="en-US" altLang="zh-CN">
                        <a:latin typeface="Cambria Math" panose="02040503050406030204" pitchFamily="18" charset="0"/>
                        <a:ea typeface="微软雅黑" panose="020B0503020204020204" pitchFamily="34" charset="-122"/>
                      </a:rPr>
                      <m:t>∈</m:t>
                    </m:r>
                    <m:r>
                      <a:rPr lang="en-US" altLang="zh-CN">
                        <a:latin typeface="Cambria Math" panose="02040503050406030204" pitchFamily="18" charset="0"/>
                        <a:ea typeface="微软雅黑" panose="020B0503020204020204" pitchFamily="34" charset="-122"/>
                      </a:rPr>
                      <m:t>𝑈</m:t>
                    </m:r>
                    <m:r>
                      <a:rPr lang="en-US" altLang="zh-CN">
                        <a:latin typeface="Cambria Math" panose="02040503050406030204" pitchFamily="18" charset="0"/>
                        <a:ea typeface="微软雅黑" panose="020B0503020204020204" pitchFamily="34" charset="-122"/>
                      </a:rPr>
                      <m:t>,</m:t>
                    </m:r>
                    <m:r>
                      <a:rPr lang="en-US" altLang="zh-CN">
                        <a:latin typeface="Cambria Math" panose="02040503050406030204" pitchFamily="18" charset="0"/>
                        <a:ea typeface="微软雅黑" panose="020B0503020204020204" pitchFamily="34" charset="-122"/>
                      </a:rPr>
                      <m:t>𝑛</m:t>
                    </m:r>
                    <m:r>
                      <a:rPr lang="en-US" altLang="zh-CN">
                        <a:latin typeface="Cambria Math" panose="02040503050406030204" pitchFamily="18" charset="0"/>
                        <a:ea typeface="微软雅黑" panose="020B0503020204020204" pitchFamily="34" charset="-122"/>
                      </a:rPr>
                      <m:t>∈</m:t>
                    </m:r>
                    <m:r>
                      <a:rPr lang="en-US" altLang="zh-CN">
                        <a:latin typeface="Cambria Math" panose="02040503050406030204" pitchFamily="18" charset="0"/>
                        <a:ea typeface="微软雅黑" panose="020B0503020204020204" pitchFamily="34" charset="-122"/>
                      </a:rPr>
                      <m:t>𝑁</m:t>
                    </m:r>
                  </m:oMath>
                </a14:m>
                <a:r>
                  <a:rPr lang="zh-CN" altLang="en-US" dirty="0">
                    <a:latin typeface="黑体" panose="02010609060101010101" pitchFamily="49" charset="-122"/>
                    <a:ea typeface="黑体" panose="02010609060101010101" pitchFamily="49" charset="-122"/>
                  </a:rPr>
                  <a:t>约束条件松弛后求得一个线性规划的分数解</a:t>
                </a:r>
              </a:p>
            </p:txBody>
          </p:sp>
        </mc:Choice>
        <mc:Fallback xmlns="">
          <p:sp>
            <p:nvSpPr>
              <p:cNvPr id="8" name="文本框 7">
                <a:extLst>
                  <a:ext uri="{FF2B5EF4-FFF2-40B4-BE49-F238E27FC236}">
                    <a16:creationId xmlns:a16="http://schemas.microsoft.com/office/drawing/2014/main" id="{A1A19801-117B-4869-81BB-281C8030D26E}"/>
                  </a:ext>
                </a:extLst>
              </p:cNvPr>
              <p:cNvSpPr txBox="1">
                <a:spLocks noRot="1" noChangeAspect="1" noMove="1" noResize="1" noEditPoints="1" noAdjustHandles="1" noChangeArrowheads="1" noChangeShapeType="1" noTextEdit="1"/>
              </p:cNvSpPr>
              <p:nvPr/>
            </p:nvSpPr>
            <p:spPr>
              <a:xfrm>
                <a:off x="422048" y="2120142"/>
                <a:ext cx="8465844" cy="276999"/>
              </a:xfrm>
              <a:prstGeom prst="rect">
                <a:avLst/>
              </a:prstGeom>
              <a:blipFill>
                <a:blip r:embed="rId4"/>
                <a:stretch>
                  <a:fillRect l="-936" t="-33333" r="-504" b="-46667"/>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5CA1608A-F3A4-4B53-856D-927718267194}"/>
              </a:ext>
            </a:extLst>
          </p:cNvPr>
          <p:cNvSpPr txBox="1"/>
          <p:nvPr/>
        </p:nvSpPr>
        <p:spPr>
          <a:xfrm>
            <a:off x="289367" y="2769283"/>
            <a:ext cx="5069711" cy="369332"/>
          </a:xfrm>
          <a:prstGeom prst="rect">
            <a:avLst/>
          </a:prstGeom>
          <a:noFill/>
        </p:spPr>
        <p:txBody>
          <a:bodyPr wrap="square" rtlCol="0">
            <a:spAutoFit/>
          </a:bodyPr>
          <a:lstStyle/>
          <a:p>
            <a:r>
              <a:rPr lang="en-US" altLang="zh-CN" dirty="0">
                <a:latin typeface="黑体" panose="02010609060101010101" pitchFamily="49" charset="-122"/>
                <a:ea typeface="黑体" panose="02010609060101010101" pitchFamily="49" charset="-122"/>
              </a:rPr>
              <a:t>2</a:t>
            </a:r>
            <a:r>
              <a:rPr lang="zh-CN" altLang="en-US" dirty="0">
                <a:latin typeface="黑体" panose="02010609060101010101" pitchFamily="49" charset="-122"/>
                <a:ea typeface="黑体" panose="02010609060101010101" pitchFamily="49" charset="-122"/>
              </a:rPr>
              <a:t>、将求得的分数解舍入后得到整数解</a:t>
            </a:r>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DF63914F-EB47-4A89-80ED-1B7D49651A78}"/>
                  </a:ext>
                </a:extLst>
              </p:cNvPr>
              <p:cNvSpPr txBox="1"/>
              <p:nvPr/>
            </p:nvSpPr>
            <p:spPr>
              <a:xfrm>
                <a:off x="2691162" y="3232852"/>
                <a:ext cx="6109938" cy="647293"/>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对于每个边缘服务器</a:t>
                </a:r>
                <a:r>
                  <a:rPr lang="en-US" altLang="zh-CN" dirty="0">
                    <a:latin typeface="黑体" panose="02010609060101010101" pitchFamily="49" charset="-122"/>
                    <a:ea typeface="黑体" panose="02010609060101010101" pitchFamily="49" charset="-122"/>
                  </a:rPr>
                  <a:t>n</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14:m>
                  <m:oMath xmlns:m="http://schemas.openxmlformats.org/officeDocument/2006/math">
                    <m:sSub>
                      <m:sSubPr>
                        <m:ctrlPr>
                          <a:rPr lang="en-US" altLang="zh-CN" i="1">
                            <a:latin typeface="Cambria Math" panose="02040503050406030204" pitchFamily="18" charset="0"/>
                            <a:ea typeface="黑体" panose="02010609060101010101" pitchFamily="49" charset="-122"/>
                          </a:rPr>
                        </m:ctrlPr>
                      </m:sSubPr>
                      <m:e>
                        <m:r>
                          <a:rPr lang="zh-CN" altLang="en-US">
                            <a:latin typeface="Cambria Math" panose="02040503050406030204" pitchFamily="18" charset="0"/>
                            <a:ea typeface="黑体" panose="02010609060101010101" pitchFamily="49" charset="-122"/>
                          </a:rPr>
                          <m:t>将</m:t>
                        </m:r>
                        <m:r>
                          <a:rPr lang="en-US" altLang="zh-CN">
                            <a:latin typeface="Cambria Math" panose="02040503050406030204" pitchFamily="18" charset="0"/>
                            <a:ea typeface="黑体" panose="02010609060101010101" pitchFamily="49" charset="-122"/>
                          </a:rPr>
                          <m:t>𝑥</m:t>
                        </m:r>
                      </m:e>
                      <m:sub>
                        <m:r>
                          <a:rPr lang="en-US" altLang="zh-CN">
                            <a:latin typeface="Cambria Math" panose="02040503050406030204" pitchFamily="18" charset="0"/>
                            <a:ea typeface="黑体" panose="02010609060101010101" pitchFamily="49" charset="-122"/>
                          </a:rPr>
                          <m:t>𝑙𝑛</m:t>
                        </m:r>
                      </m:sub>
                    </m:sSub>
                    <m:r>
                      <a:rPr lang="zh-CN" altLang="en-US">
                        <a:latin typeface="Cambria Math" panose="02040503050406030204" pitchFamily="18" charset="0"/>
                        <a:ea typeface="黑体" panose="02010609060101010101" pitchFamily="49" charset="-122"/>
                      </a:rPr>
                      <m:t>的</m:t>
                    </m:r>
                  </m:oMath>
                </a14:m>
                <a:r>
                  <a:rPr lang="zh-CN" altLang="en-US" dirty="0">
                    <a:latin typeface="黑体" panose="02010609060101010101" pitchFamily="49" charset="-122"/>
                    <a:ea typeface="黑体" panose="02010609060101010101" pitchFamily="49" charset="-122"/>
                  </a:rPr>
                  <a:t>值降序排序后选取最大的</a:t>
                </a:r>
                <a:r>
                  <a:rPr lang="en-US" altLang="zh-CN" dirty="0">
                    <a:latin typeface="黑体" panose="02010609060101010101" pitchFamily="49" charset="-122"/>
                    <a:ea typeface="黑体" panose="02010609060101010101" pitchFamily="49" charset="-122"/>
                  </a:rPr>
                  <a:t>R</a:t>
                </a:r>
                <a:r>
                  <a:rPr lang="zh-CN" altLang="en-US" dirty="0">
                    <a:latin typeface="黑体" panose="02010609060101010101" pitchFamily="49" charset="-122"/>
                    <a:ea typeface="黑体" panose="02010609060101010101" pitchFamily="49" charset="-122"/>
                  </a:rPr>
                  <a:t>个服务进行服务放置</a:t>
                </a:r>
              </a:p>
            </p:txBody>
          </p:sp>
        </mc:Choice>
        <mc:Fallback xmlns="">
          <p:sp>
            <p:nvSpPr>
              <p:cNvPr id="10" name="文本框 9">
                <a:extLst>
                  <a:ext uri="{FF2B5EF4-FFF2-40B4-BE49-F238E27FC236}">
                    <a16:creationId xmlns:a16="http://schemas.microsoft.com/office/drawing/2014/main" id="{DF63914F-EB47-4A89-80ED-1B7D49651A78}"/>
                  </a:ext>
                </a:extLst>
              </p:cNvPr>
              <p:cNvSpPr txBox="1">
                <a:spLocks noRot="1" noChangeAspect="1" noMove="1" noResize="1" noEditPoints="1" noAdjustHandles="1" noChangeArrowheads="1" noChangeShapeType="1" noTextEdit="1"/>
              </p:cNvSpPr>
              <p:nvPr/>
            </p:nvSpPr>
            <p:spPr>
              <a:xfrm>
                <a:off x="2691162" y="3232852"/>
                <a:ext cx="6109938" cy="647293"/>
              </a:xfrm>
              <a:prstGeom prst="rect">
                <a:avLst/>
              </a:prstGeom>
              <a:blipFill>
                <a:blip r:embed="rId5"/>
                <a:stretch>
                  <a:fillRect l="-798" t="-4673" b="-1121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89703D99-D814-4618-9721-CDD5ED82C18D}"/>
                  </a:ext>
                </a:extLst>
              </p:cNvPr>
              <p:cNvSpPr txBox="1"/>
              <p:nvPr/>
            </p:nvSpPr>
            <p:spPr>
              <a:xfrm>
                <a:off x="2691162" y="4336340"/>
                <a:ext cx="5949918" cy="647293"/>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对于每个用户请求</a:t>
                </a:r>
                <a:r>
                  <a:rPr lang="en-US" altLang="zh-CN" dirty="0">
                    <a:latin typeface="黑体" panose="02010609060101010101" pitchFamily="49" charset="-122"/>
                    <a:ea typeface="黑体" panose="02010609060101010101" pitchFamily="49" charset="-122"/>
                  </a:rPr>
                  <a:t>u</a:t>
                </a:r>
                <a:r>
                  <a:rPr lang="zh-CN" altLang="en-US" dirty="0">
                    <a:latin typeface="黑体" panose="02010609060101010101" pitchFamily="49" charset="-122"/>
                    <a:ea typeface="黑体" panose="02010609060101010101" pitchFamily="49" charset="-122"/>
                  </a:rPr>
                  <a:t>：</a:t>
                </a:r>
                <a:endParaRPr lang="en-US" altLang="zh-CN" dirty="0">
                  <a:latin typeface="黑体" panose="02010609060101010101" pitchFamily="49" charset="-122"/>
                  <a:ea typeface="黑体" panose="02010609060101010101" pitchFamily="49" charset="-122"/>
                </a:endParaRPr>
              </a:p>
              <a:p>
                <a14:m>
                  <m:oMath xmlns:m="http://schemas.openxmlformats.org/officeDocument/2006/math">
                    <m:sSub>
                      <m:sSubPr>
                        <m:ctrlPr>
                          <a:rPr lang="en-US" altLang="zh-CN" i="1">
                            <a:latin typeface="Cambria Math" panose="02040503050406030204" pitchFamily="18" charset="0"/>
                            <a:ea typeface="黑体" panose="02010609060101010101" pitchFamily="49" charset="-122"/>
                          </a:rPr>
                        </m:ctrlPr>
                      </m:sSubPr>
                      <m:e>
                        <m:r>
                          <a:rPr lang="zh-CN" altLang="en-US">
                            <a:latin typeface="Cambria Math" panose="02040503050406030204" pitchFamily="18" charset="0"/>
                            <a:ea typeface="黑体" panose="02010609060101010101" pitchFamily="49" charset="-122"/>
                          </a:rPr>
                          <m:t>将</m:t>
                        </m:r>
                        <m:r>
                          <m:rPr>
                            <m:sty m:val="p"/>
                          </m:rPr>
                          <a:rPr lang="en-US" altLang="zh-CN">
                            <a:latin typeface="Cambria Math" panose="02040503050406030204" pitchFamily="18" charset="0"/>
                            <a:ea typeface="黑体" panose="02010609060101010101" pitchFamily="49" charset="-122"/>
                          </a:rPr>
                          <m:t>y</m:t>
                        </m:r>
                      </m:e>
                      <m:sub>
                        <m:r>
                          <m:rPr>
                            <m:sty m:val="p"/>
                          </m:rPr>
                          <a:rPr lang="en-US" altLang="zh-CN">
                            <a:latin typeface="Cambria Math" panose="02040503050406030204" pitchFamily="18" charset="0"/>
                            <a:ea typeface="黑体" panose="02010609060101010101" pitchFamily="49" charset="-122"/>
                          </a:rPr>
                          <m:t>u</m:t>
                        </m:r>
                        <m:r>
                          <a:rPr lang="en-US" altLang="zh-CN">
                            <a:latin typeface="Cambria Math" panose="02040503050406030204" pitchFamily="18" charset="0"/>
                            <a:ea typeface="黑体" panose="02010609060101010101" pitchFamily="49" charset="-122"/>
                          </a:rPr>
                          <m:t>𝑛</m:t>
                        </m:r>
                      </m:sub>
                    </m:sSub>
                    <m:r>
                      <a:rPr lang="zh-CN" altLang="en-US">
                        <a:latin typeface="Cambria Math" panose="02040503050406030204" pitchFamily="18" charset="0"/>
                        <a:ea typeface="黑体" panose="02010609060101010101" pitchFamily="49" charset="-122"/>
                      </a:rPr>
                      <m:t>的</m:t>
                    </m:r>
                  </m:oMath>
                </a14:m>
                <a:r>
                  <a:rPr lang="zh-CN" altLang="en-US" dirty="0">
                    <a:latin typeface="黑体" panose="02010609060101010101" pitchFamily="49" charset="-122"/>
                    <a:ea typeface="黑体" panose="02010609060101010101" pitchFamily="49" charset="-122"/>
                  </a:rPr>
                  <a:t>值降序排序后将任务</a:t>
                </a:r>
                <a:r>
                  <a:rPr lang="en-US" altLang="zh-CN" dirty="0">
                    <a:latin typeface="黑体" panose="02010609060101010101" pitchFamily="49" charset="-122"/>
                    <a:ea typeface="黑体" panose="02010609060101010101" pitchFamily="49" charset="-122"/>
                  </a:rPr>
                  <a:t>u</a:t>
                </a:r>
                <a:r>
                  <a:rPr lang="zh-CN" altLang="en-US" dirty="0">
                    <a:latin typeface="黑体" panose="02010609060101010101" pitchFamily="49" charset="-122"/>
                    <a:ea typeface="黑体" panose="02010609060101010101" pitchFamily="49" charset="-122"/>
                  </a:rPr>
                  <a:t>调度到值最大的边缘服务器</a:t>
                </a:r>
              </a:p>
            </p:txBody>
          </p:sp>
        </mc:Choice>
        <mc:Fallback xmlns="">
          <p:sp>
            <p:nvSpPr>
              <p:cNvPr id="11" name="文本框 10">
                <a:extLst>
                  <a:ext uri="{FF2B5EF4-FFF2-40B4-BE49-F238E27FC236}">
                    <a16:creationId xmlns:a16="http://schemas.microsoft.com/office/drawing/2014/main" id="{89703D99-D814-4618-9721-CDD5ED82C18D}"/>
                  </a:ext>
                </a:extLst>
              </p:cNvPr>
              <p:cNvSpPr txBox="1">
                <a:spLocks noRot="1" noChangeAspect="1" noMove="1" noResize="1" noEditPoints="1" noAdjustHandles="1" noChangeArrowheads="1" noChangeShapeType="1" noTextEdit="1"/>
              </p:cNvSpPr>
              <p:nvPr/>
            </p:nvSpPr>
            <p:spPr>
              <a:xfrm>
                <a:off x="2691162" y="4336340"/>
                <a:ext cx="5949918" cy="647293"/>
              </a:xfrm>
              <a:prstGeom prst="rect">
                <a:avLst/>
              </a:prstGeom>
              <a:blipFill>
                <a:blip r:embed="rId6"/>
                <a:stretch>
                  <a:fillRect l="-819" t="-4673" b="-11215"/>
                </a:stretch>
              </a:blipFill>
            </p:spPr>
            <p:txBody>
              <a:bodyPr/>
              <a:lstStyle/>
              <a:p>
                <a:r>
                  <a:rPr lang="zh-CN" altLang="en-US">
                    <a:noFill/>
                  </a:rPr>
                  <a:t> </a:t>
                </a:r>
              </a:p>
            </p:txBody>
          </p:sp>
        </mc:Fallback>
      </mc:AlternateContent>
      <p:sp>
        <p:nvSpPr>
          <p:cNvPr id="3" name="矩形 2">
            <a:extLst>
              <a:ext uri="{FF2B5EF4-FFF2-40B4-BE49-F238E27FC236}">
                <a16:creationId xmlns:a16="http://schemas.microsoft.com/office/drawing/2014/main" id="{275135BB-8899-436C-B678-5C8FCBFF5908}"/>
              </a:ext>
            </a:extLst>
          </p:cNvPr>
          <p:cNvSpPr/>
          <p:nvPr/>
        </p:nvSpPr>
        <p:spPr>
          <a:xfrm>
            <a:off x="792897" y="4336340"/>
            <a:ext cx="2031325" cy="369332"/>
          </a:xfrm>
          <a:prstGeom prst="rect">
            <a:avLst/>
          </a:prstGeom>
        </p:spPr>
        <p:txBody>
          <a:bodyPr wrap="none">
            <a:spAutoFit/>
          </a:bodyPr>
          <a:lstStyle/>
          <a:p>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请求调度问题</a:t>
            </a:r>
            <a:r>
              <a:rPr lang="en-US" altLang="zh-CN" dirty="0">
                <a:latin typeface="黑体" panose="02010609060101010101" pitchFamily="49" charset="-122"/>
                <a:ea typeface="黑体" panose="02010609060101010101" pitchFamily="49" charset="-122"/>
              </a:rPr>
              <a:t>】</a:t>
            </a:r>
            <a:endParaRPr lang="zh-CN" altLang="en-US" dirty="0"/>
          </a:p>
        </p:txBody>
      </p:sp>
      <p:sp>
        <p:nvSpPr>
          <p:cNvPr id="12" name="矩形 11">
            <a:extLst>
              <a:ext uri="{FF2B5EF4-FFF2-40B4-BE49-F238E27FC236}">
                <a16:creationId xmlns:a16="http://schemas.microsoft.com/office/drawing/2014/main" id="{2C49B75C-76A0-4DD6-B372-03C98004D155}"/>
              </a:ext>
            </a:extLst>
          </p:cNvPr>
          <p:cNvSpPr/>
          <p:nvPr/>
        </p:nvSpPr>
        <p:spPr>
          <a:xfrm>
            <a:off x="792897" y="3232852"/>
            <a:ext cx="2031325" cy="369332"/>
          </a:xfrm>
          <a:prstGeom prst="rect">
            <a:avLst/>
          </a:prstGeom>
        </p:spPr>
        <p:txBody>
          <a:bodyPr wrap="none">
            <a:spAutoFit/>
          </a:bodyPr>
          <a:lstStyle/>
          <a:p>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服务放置问题</a:t>
            </a:r>
            <a:r>
              <a:rPr lang="en-US" altLang="zh-CN" dirty="0">
                <a:latin typeface="黑体" panose="02010609060101010101" pitchFamily="49" charset="-122"/>
                <a:ea typeface="黑体" panose="02010609060101010101" pitchFamily="49" charset="-122"/>
              </a:rPr>
              <a:t>】</a:t>
            </a:r>
            <a:endParaRPr lang="zh-CN" altLang="en-US" dirty="0"/>
          </a:p>
        </p:txBody>
      </p:sp>
    </p:spTree>
    <p:extLst>
      <p:ext uri="{BB962C8B-B14F-4D97-AF65-F5344CB8AC3E}">
        <p14:creationId xmlns:p14="http://schemas.microsoft.com/office/powerpoint/2010/main" val="19310380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FD51D35-CBBD-44FA-B0F6-32784C35F28F}"/>
              </a:ext>
            </a:extLst>
          </p:cNvPr>
          <p:cNvSpPr txBox="1"/>
          <p:nvPr/>
        </p:nvSpPr>
        <p:spPr>
          <a:xfrm>
            <a:off x="241672" y="1193584"/>
            <a:ext cx="2128995"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应用场景举例</a:t>
            </a:r>
          </a:p>
        </p:txBody>
      </p:sp>
      <p:sp>
        <p:nvSpPr>
          <p:cNvPr id="3" name="矩形 2">
            <a:extLst>
              <a:ext uri="{FF2B5EF4-FFF2-40B4-BE49-F238E27FC236}">
                <a16:creationId xmlns:a16="http://schemas.microsoft.com/office/drawing/2014/main" id="{CC0B7EDF-7755-4779-9265-BBC9B67BDD77}"/>
              </a:ext>
            </a:extLst>
          </p:cNvPr>
          <p:cNvSpPr/>
          <p:nvPr/>
        </p:nvSpPr>
        <p:spPr>
          <a:xfrm>
            <a:off x="6064452" y="3567494"/>
            <a:ext cx="1659429"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沉浸式</a:t>
            </a:r>
            <a:r>
              <a:rPr lang="en-US" altLang="zh-CN" dirty="0">
                <a:latin typeface="微软雅黑" panose="020B0503020204020204" pitchFamily="34" charset="-122"/>
                <a:ea typeface="微软雅黑" panose="020B0503020204020204" pitchFamily="34" charset="-122"/>
              </a:rPr>
              <a:t>VR</a:t>
            </a:r>
            <a:r>
              <a:rPr lang="zh-CN" altLang="en-US" dirty="0">
                <a:latin typeface="微软雅黑" panose="020B0503020204020204" pitchFamily="34" charset="-122"/>
                <a:ea typeface="微软雅黑" panose="020B0503020204020204" pitchFamily="34" charset="-122"/>
              </a:rPr>
              <a:t>游戏</a:t>
            </a:r>
            <a:endParaRPr lang="zh-CN" altLang="zh-CN" dirty="0">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6C8D41A5-5E17-4FD3-8E77-6845D20AD4FE}"/>
              </a:ext>
            </a:extLst>
          </p:cNvPr>
          <p:cNvSpPr/>
          <p:nvPr/>
        </p:nvSpPr>
        <p:spPr>
          <a:xfrm>
            <a:off x="2160186" y="5922218"/>
            <a:ext cx="1107996"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医疗保健</a:t>
            </a:r>
            <a:endParaRPr lang="zh-CN" altLang="zh-CN" dirty="0">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7A562ACD-B47F-4CB4-AD5B-DF2CF0405C8D}"/>
              </a:ext>
            </a:extLst>
          </p:cNvPr>
          <p:cNvSpPr/>
          <p:nvPr/>
        </p:nvSpPr>
        <p:spPr>
          <a:xfrm>
            <a:off x="6336837" y="5922218"/>
            <a:ext cx="1107996"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智能消防</a:t>
            </a:r>
            <a:endParaRPr lang="zh-CN" altLang="zh-CN" dirty="0">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6FB2115D-5F8B-47F8-A199-C5A8D87C4EE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21184" y="1721961"/>
            <a:ext cx="3079607" cy="1845533"/>
          </a:xfrm>
          <a:prstGeom prst="rect">
            <a:avLst/>
          </a:prstGeom>
        </p:spPr>
      </p:pic>
      <p:pic>
        <p:nvPicPr>
          <p:cNvPr id="13" name="图片 12">
            <a:extLst>
              <a:ext uri="{FF2B5EF4-FFF2-40B4-BE49-F238E27FC236}">
                <a16:creationId xmlns:a16="http://schemas.microsoft.com/office/drawing/2014/main" id="{607D508B-8FB0-4908-BDA3-438824E0382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75837" y="1739853"/>
            <a:ext cx="3175025" cy="1827641"/>
          </a:xfrm>
          <a:prstGeom prst="rect">
            <a:avLst/>
          </a:prstGeom>
        </p:spPr>
      </p:pic>
      <p:sp>
        <p:nvSpPr>
          <p:cNvPr id="14" name="矩形 13">
            <a:extLst>
              <a:ext uri="{FF2B5EF4-FFF2-40B4-BE49-F238E27FC236}">
                <a16:creationId xmlns:a16="http://schemas.microsoft.com/office/drawing/2014/main" id="{B36577B1-02E6-4CE4-A114-C30C06C70C5F}"/>
              </a:ext>
            </a:extLst>
          </p:cNvPr>
          <p:cNvSpPr/>
          <p:nvPr/>
        </p:nvSpPr>
        <p:spPr>
          <a:xfrm>
            <a:off x="2160186" y="3530586"/>
            <a:ext cx="1107996"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无人驾驶</a:t>
            </a:r>
            <a:endParaRPr lang="zh-CN" altLang="zh-CN" dirty="0">
              <a:latin typeface="微软雅黑" panose="020B0503020204020204" pitchFamily="34" charset="-122"/>
              <a:ea typeface="微软雅黑" panose="020B0503020204020204" pitchFamily="34" charset="-122"/>
            </a:endParaRPr>
          </a:p>
        </p:txBody>
      </p:sp>
      <p:pic>
        <p:nvPicPr>
          <p:cNvPr id="16" name="图片 15">
            <a:extLst>
              <a:ext uri="{FF2B5EF4-FFF2-40B4-BE49-F238E27FC236}">
                <a16:creationId xmlns:a16="http://schemas.microsoft.com/office/drawing/2014/main" id="{BA40DFC1-17F0-4959-B70A-AA20F92662F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21184" y="4142147"/>
            <a:ext cx="3079607" cy="1744157"/>
          </a:xfrm>
          <a:prstGeom prst="rect">
            <a:avLst/>
          </a:prstGeom>
        </p:spPr>
      </p:pic>
      <p:pic>
        <p:nvPicPr>
          <p:cNvPr id="18" name="图片 17">
            <a:extLst>
              <a:ext uri="{FF2B5EF4-FFF2-40B4-BE49-F238E27FC236}">
                <a16:creationId xmlns:a16="http://schemas.microsoft.com/office/drawing/2014/main" id="{A369CD95-945B-4487-AFD0-B9C277E6B87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375838" y="4142148"/>
            <a:ext cx="3175025" cy="1744157"/>
          </a:xfrm>
          <a:prstGeom prst="rect">
            <a:avLst/>
          </a:prstGeom>
        </p:spPr>
      </p:pic>
      <p:pic>
        <p:nvPicPr>
          <p:cNvPr id="19" name="图片 2">
            <a:extLst>
              <a:ext uri="{FF2B5EF4-FFF2-40B4-BE49-F238E27FC236}">
                <a16:creationId xmlns:a16="http://schemas.microsoft.com/office/drawing/2014/main" id="{DEE177FF-4950-4BF9-BD8B-4D021D80F1CC}"/>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8149761" y="74036"/>
            <a:ext cx="738131" cy="738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文本框 22">
            <a:extLst>
              <a:ext uri="{FF2B5EF4-FFF2-40B4-BE49-F238E27FC236}">
                <a16:creationId xmlns:a16="http://schemas.microsoft.com/office/drawing/2014/main" id="{DD3B8445-A7BE-45B0-B1A1-2B1449B25645}"/>
              </a:ext>
            </a:extLst>
          </p:cNvPr>
          <p:cNvSpPr txBox="1"/>
          <p:nvPr/>
        </p:nvSpPr>
        <p:spPr>
          <a:xfrm>
            <a:off x="137804" y="188649"/>
            <a:ext cx="4434195"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cs typeface="Arial" pitchFamily="34" charset="0"/>
              </a:rPr>
              <a:t>什么是边缘计算</a:t>
            </a:r>
          </a:p>
        </p:txBody>
      </p:sp>
      <p:sp>
        <p:nvSpPr>
          <p:cNvPr id="2" name="矩形 1">
            <a:extLst>
              <a:ext uri="{FF2B5EF4-FFF2-40B4-BE49-F238E27FC236}">
                <a16:creationId xmlns:a16="http://schemas.microsoft.com/office/drawing/2014/main" id="{9D1F5E5F-175C-4D7F-A253-FF599A671BBA}"/>
              </a:ext>
            </a:extLst>
          </p:cNvPr>
          <p:cNvSpPr/>
          <p:nvPr/>
        </p:nvSpPr>
        <p:spPr>
          <a:xfrm>
            <a:off x="0" y="-23514"/>
            <a:ext cx="9144000" cy="6905028"/>
          </a:xfrm>
          <a:prstGeom prst="rect">
            <a:avLst/>
          </a:prstGeom>
          <a:solidFill>
            <a:schemeClr val="bg1">
              <a:alpha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圆角 16">
            <a:extLst>
              <a:ext uri="{FF2B5EF4-FFF2-40B4-BE49-F238E27FC236}">
                <a16:creationId xmlns:a16="http://schemas.microsoft.com/office/drawing/2014/main" id="{8BC30DDD-12CC-438C-9B2F-CEA37A4439A9}"/>
              </a:ext>
            </a:extLst>
          </p:cNvPr>
          <p:cNvSpPr/>
          <p:nvPr/>
        </p:nvSpPr>
        <p:spPr>
          <a:xfrm>
            <a:off x="1306169" y="3144660"/>
            <a:ext cx="7030198" cy="1215000"/>
          </a:xfrm>
          <a:prstGeom prst="roundRect">
            <a:avLst/>
          </a:prstGeom>
          <a:solidFill>
            <a:srgbClr val="02409A"/>
          </a:solidFill>
          <a:ln w="28575">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lnSpc>
                <a:spcPct val="150000"/>
              </a:lnSpc>
            </a:pPr>
            <a:r>
              <a:rPr lang="zh-CN" altLang="en-US" sz="2400" dirty="0">
                <a:ln w="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边缘计算在各领域都呈现着其重要性</a:t>
            </a:r>
            <a:endParaRPr lang="en-US" altLang="zh-CN" sz="2400" dirty="0">
              <a:ln w="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ct val="150000"/>
              </a:lnSpc>
            </a:pPr>
            <a:r>
              <a:rPr lang="zh-CN" altLang="en-US" sz="2400" dirty="0">
                <a:ln w="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是未来发展的趋势</a:t>
            </a:r>
            <a:endParaRPr lang="en-US" altLang="zh-CN" sz="2400" dirty="0">
              <a:ln w="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335439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7"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7145C94-C345-4335-A5FD-5C5A874C7240}"/>
              </a:ext>
            </a:extLst>
          </p:cNvPr>
          <p:cNvSpPr txBox="1"/>
          <p:nvPr/>
        </p:nvSpPr>
        <p:spPr>
          <a:xfrm>
            <a:off x="137805" y="188649"/>
            <a:ext cx="4052910"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cs typeface="Arial" pitchFamily="34" charset="0"/>
              </a:rPr>
              <a:t>仿真实验</a:t>
            </a:r>
          </a:p>
        </p:txBody>
      </p:sp>
      <p:pic>
        <p:nvPicPr>
          <p:cNvPr id="5" name="图片 2">
            <a:extLst>
              <a:ext uri="{FF2B5EF4-FFF2-40B4-BE49-F238E27FC236}">
                <a16:creationId xmlns:a16="http://schemas.microsoft.com/office/drawing/2014/main" id="{B024A988-0020-4289-966A-3645C47D9FF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9761" y="74036"/>
            <a:ext cx="738131" cy="738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750D4712-36CF-4B45-B729-CF3B4A9580B7}"/>
              </a:ext>
            </a:extLst>
          </p:cNvPr>
          <p:cNvSpPr txBox="1"/>
          <p:nvPr/>
        </p:nvSpPr>
        <p:spPr>
          <a:xfrm>
            <a:off x="300253" y="1260683"/>
            <a:ext cx="1626518"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实验环境</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A6A98484-4A61-42EB-9242-01B61AB7912D}"/>
              </a:ext>
            </a:extLst>
          </p:cNvPr>
          <p:cNvSpPr txBox="1"/>
          <p:nvPr/>
        </p:nvSpPr>
        <p:spPr>
          <a:xfrm>
            <a:off x="1726060" y="2259953"/>
            <a:ext cx="5069711" cy="400110"/>
          </a:xfrm>
          <a:prstGeom prst="rect">
            <a:avLst/>
          </a:prstGeom>
          <a:noFill/>
        </p:spPr>
        <p:txBody>
          <a:bodyPr wrap="square" rtlCol="0">
            <a:spAutoFit/>
          </a:bodyPr>
          <a:lstStyle/>
          <a:p>
            <a:r>
              <a:rPr lang="en-US" altLang="zh-CN" sz="2000" dirty="0">
                <a:latin typeface="黑体" panose="02010609060101010101" pitchFamily="49" charset="-122"/>
                <a:ea typeface="黑体" panose="02010609060101010101" pitchFamily="49" charset="-122"/>
              </a:rPr>
              <a:t>8GB 1600MHz DDR3 memory</a:t>
            </a:r>
            <a:endParaRPr lang="zh-CN" altLang="en-US" sz="2000" dirty="0">
              <a:latin typeface="黑体" panose="02010609060101010101" pitchFamily="49" charset="-122"/>
              <a:ea typeface="黑体" panose="02010609060101010101" pitchFamily="49" charset="-122"/>
            </a:endParaRPr>
          </a:p>
        </p:txBody>
      </p:sp>
      <p:sp>
        <p:nvSpPr>
          <p:cNvPr id="8" name="文本框 7">
            <a:extLst>
              <a:ext uri="{FF2B5EF4-FFF2-40B4-BE49-F238E27FC236}">
                <a16:creationId xmlns:a16="http://schemas.microsoft.com/office/drawing/2014/main" id="{2B4E3555-F379-4491-943D-281EF79FE450}"/>
              </a:ext>
            </a:extLst>
          </p:cNvPr>
          <p:cNvSpPr txBox="1"/>
          <p:nvPr/>
        </p:nvSpPr>
        <p:spPr>
          <a:xfrm>
            <a:off x="1726060" y="2759588"/>
            <a:ext cx="5069711" cy="400110"/>
          </a:xfrm>
          <a:prstGeom prst="rect">
            <a:avLst/>
          </a:prstGeom>
          <a:noFill/>
        </p:spPr>
        <p:txBody>
          <a:bodyPr wrap="square" rtlCol="0">
            <a:spAutoFit/>
          </a:bodyPr>
          <a:lstStyle/>
          <a:p>
            <a:r>
              <a:rPr lang="en-US" altLang="zh-CN" sz="2000" dirty="0">
                <a:latin typeface="黑体" panose="02010609060101010101" pitchFamily="49" charset="-122"/>
                <a:ea typeface="黑体" panose="02010609060101010101" pitchFamily="49" charset="-122"/>
              </a:rPr>
              <a:t>MATLAB R-2017a</a:t>
            </a:r>
          </a:p>
        </p:txBody>
      </p:sp>
      <p:sp>
        <p:nvSpPr>
          <p:cNvPr id="9" name="文本框 8">
            <a:extLst>
              <a:ext uri="{FF2B5EF4-FFF2-40B4-BE49-F238E27FC236}">
                <a16:creationId xmlns:a16="http://schemas.microsoft.com/office/drawing/2014/main" id="{B072F9AF-07A7-4CF5-B4AC-7301ED563745}"/>
              </a:ext>
            </a:extLst>
          </p:cNvPr>
          <p:cNvSpPr txBox="1"/>
          <p:nvPr/>
        </p:nvSpPr>
        <p:spPr>
          <a:xfrm>
            <a:off x="300253" y="3729081"/>
            <a:ext cx="1626518"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参数设置</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9E7C9732-1B19-400C-9138-F7D7901EB2BB}"/>
              </a:ext>
            </a:extLst>
          </p:cNvPr>
          <p:cNvSpPr txBox="1"/>
          <p:nvPr/>
        </p:nvSpPr>
        <p:spPr>
          <a:xfrm>
            <a:off x="1726060" y="1760318"/>
            <a:ext cx="5708662" cy="400110"/>
          </a:xfrm>
          <a:prstGeom prst="rect">
            <a:avLst/>
          </a:prstGeom>
          <a:noFill/>
        </p:spPr>
        <p:txBody>
          <a:bodyPr wrap="square" rtlCol="0">
            <a:spAutoFit/>
          </a:bodyPr>
          <a:lstStyle/>
          <a:p>
            <a:r>
              <a:rPr lang="en-US" altLang="zh-CN" sz="2000" dirty="0">
                <a:latin typeface="黑体" panose="02010609060101010101" pitchFamily="49" charset="-122"/>
                <a:ea typeface="黑体" panose="02010609060101010101" pitchFamily="49" charset="-122"/>
              </a:rPr>
              <a:t>2.8GHz Intel Core i5 Processor</a:t>
            </a:r>
            <a:endParaRPr lang="zh-CN" altLang="en-US" sz="2000" dirty="0">
              <a:latin typeface="黑体" panose="02010609060101010101" pitchFamily="49" charset="-122"/>
              <a:ea typeface="黑体" panose="02010609060101010101" pitchFamily="49" charset="-122"/>
            </a:endParaRPr>
          </a:p>
        </p:txBody>
      </p:sp>
      <p:sp>
        <p:nvSpPr>
          <p:cNvPr id="2" name="矩形 1">
            <a:extLst>
              <a:ext uri="{FF2B5EF4-FFF2-40B4-BE49-F238E27FC236}">
                <a16:creationId xmlns:a16="http://schemas.microsoft.com/office/drawing/2014/main" id="{A8693955-4B1B-40B5-97C2-E1174B175CCF}"/>
              </a:ext>
            </a:extLst>
          </p:cNvPr>
          <p:cNvSpPr/>
          <p:nvPr/>
        </p:nvSpPr>
        <p:spPr>
          <a:xfrm>
            <a:off x="1726060" y="1260683"/>
            <a:ext cx="1980029" cy="400110"/>
          </a:xfrm>
          <a:prstGeom prst="rect">
            <a:avLst/>
          </a:prstGeom>
        </p:spPr>
        <p:txBody>
          <a:bodyPr wrap="none">
            <a:spAutoFit/>
          </a:bodyPr>
          <a:lstStyle/>
          <a:p>
            <a:r>
              <a:rPr lang="en-US" altLang="zh-CN" sz="2000" dirty="0">
                <a:latin typeface="黑体" panose="02010609060101010101" pitchFamily="49" charset="-122"/>
                <a:ea typeface="黑体" panose="02010609060101010101" pitchFamily="49" charset="-122"/>
              </a:rPr>
              <a:t>Mac OS 64 bits</a:t>
            </a:r>
            <a:endParaRPr lang="zh-CN" altLang="en-US" sz="2000" dirty="0">
              <a:latin typeface="黑体" panose="02010609060101010101" pitchFamily="49" charset="-122"/>
              <a:ea typeface="黑体" panose="02010609060101010101" pitchFamily="49" charset="-122"/>
            </a:endParaRPr>
          </a:p>
        </p:txBody>
      </p:sp>
      <p:sp>
        <p:nvSpPr>
          <p:cNvPr id="11" name="文本框 10">
            <a:extLst>
              <a:ext uri="{FF2B5EF4-FFF2-40B4-BE49-F238E27FC236}">
                <a16:creationId xmlns:a16="http://schemas.microsoft.com/office/drawing/2014/main" id="{AB14B502-2A8A-480F-966B-1AECFDD4A956}"/>
              </a:ext>
            </a:extLst>
          </p:cNvPr>
          <p:cNvSpPr txBox="1"/>
          <p:nvPr/>
        </p:nvSpPr>
        <p:spPr>
          <a:xfrm>
            <a:off x="1726060" y="3729081"/>
            <a:ext cx="6966119" cy="36933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边缘服务器数量 </a:t>
            </a:r>
            <a:r>
              <a:rPr lang="en-US" altLang="zh-CN" dirty="0">
                <a:latin typeface="黑体" panose="02010609060101010101" pitchFamily="49" charset="-122"/>
                <a:ea typeface="黑体" panose="02010609060101010101" pitchFamily="49" charset="-122"/>
              </a:rPr>
              <a:t>|N|=6</a:t>
            </a:r>
            <a:r>
              <a:rPr lang="zh-CN" altLang="en-US" dirty="0">
                <a:latin typeface="黑体" panose="02010609060101010101" pitchFamily="49" charset="-122"/>
                <a:ea typeface="黑体" panose="02010609060101010101" pitchFamily="49" charset="-122"/>
              </a:rPr>
              <a:t>，服务量</a:t>
            </a:r>
            <a:r>
              <a:rPr lang="en-US" altLang="zh-CN" dirty="0">
                <a:latin typeface="黑体" panose="02010609060101010101" pitchFamily="49" charset="-122"/>
                <a:ea typeface="黑体" panose="02010609060101010101" pitchFamily="49" charset="-122"/>
              </a:rPr>
              <a:t>|L|=1000</a:t>
            </a:r>
            <a:r>
              <a:rPr lang="zh-CN" altLang="en-US" dirty="0">
                <a:latin typeface="黑体" panose="02010609060101010101" pitchFamily="49" charset="-122"/>
                <a:ea typeface="黑体" panose="02010609060101010101" pitchFamily="49" charset="-122"/>
              </a:rPr>
              <a:t>，用户数量</a:t>
            </a:r>
            <a:r>
              <a:rPr lang="en-US" altLang="zh-CN" dirty="0">
                <a:latin typeface="黑体" panose="02010609060101010101" pitchFamily="49" charset="-122"/>
                <a:ea typeface="黑体" panose="02010609060101010101" pitchFamily="49" charset="-122"/>
              </a:rPr>
              <a:t>|U|=280</a:t>
            </a:r>
            <a:endParaRPr lang="zh-CN" altLang="en-US" dirty="0">
              <a:latin typeface="黑体" panose="02010609060101010101" pitchFamily="49" charset="-122"/>
              <a:ea typeface="黑体" panose="02010609060101010101" pitchFamily="49" charset="-122"/>
            </a:endParaRPr>
          </a:p>
        </p:txBody>
      </p:sp>
      <p:sp>
        <p:nvSpPr>
          <p:cNvPr id="12" name="文本框 11">
            <a:extLst>
              <a:ext uri="{FF2B5EF4-FFF2-40B4-BE49-F238E27FC236}">
                <a16:creationId xmlns:a16="http://schemas.microsoft.com/office/drawing/2014/main" id="{2D555052-A17E-466D-957D-3583DF9BB6B0}"/>
              </a:ext>
            </a:extLst>
          </p:cNvPr>
          <p:cNvSpPr txBox="1"/>
          <p:nvPr/>
        </p:nvSpPr>
        <p:spPr>
          <a:xfrm>
            <a:off x="1726060" y="5013543"/>
            <a:ext cx="4418113" cy="36933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同构：</a:t>
            </a:r>
            <a:r>
              <a:rPr lang="en-US" altLang="zh-CN" dirty="0">
                <a:latin typeface="黑体" panose="02010609060101010101" pitchFamily="49" charset="-122"/>
                <a:ea typeface="黑体" panose="02010609060101010101" pitchFamily="49" charset="-122"/>
              </a:rPr>
              <a:t>K=15, R=5, W=10</a:t>
            </a:r>
            <a:endParaRPr lang="zh-CN" altLang="en-US"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E37C9E26-1EBC-4CAB-9E21-F923868C43C9}"/>
                  </a:ext>
                </a:extLst>
              </p:cNvPr>
              <p:cNvSpPr txBox="1"/>
              <p:nvPr/>
            </p:nvSpPr>
            <p:spPr>
              <a:xfrm>
                <a:off x="1726061" y="5458827"/>
                <a:ext cx="6080629" cy="64883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异构：</a:t>
                </a:r>
                <a:r>
                  <a:rPr lang="en-US" altLang="zh-CN" dirty="0" err="1">
                    <a:latin typeface="黑体" panose="02010609060101010101" pitchFamily="49" charset="-122"/>
                    <a:ea typeface="黑体" panose="02010609060101010101" pitchFamily="49" charset="-122"/>
                  </a:rPr>
                  <a:t>Kn</a:t>
                </a:r>
                <a:r>
                  <a:rPr lang="en-US" altLang="zh-CN" dirty="0">
                    <a:latin typeface="黑体" panose="02010609060101010101" pitchFamily="49" charset="-122"/>
                    <a:ea typeface="黑体" panose="02010609060101010101" pitchFamily="49" charset="-122"/>
                  </a:rPr>
                  <a:t>∈[10,15], Rn∈[1,5], </a:t>
                </a:r>
                <a:r>
                  <a:rPr lang="en-US" altLang="zh-CN" dirty="0" err="1">
                    <a:latin typeface="黑体" panose="02010609060101010101" pitchFamily="49" charset="-122"/>
                    <a:ea typeface="黑体" panose="02010609060101010101" pitchFamily="49" charset="-122"/>
                  </a:rPr>
                  <a:t>Wn</a:t>
                </a:r>
                <a:r>
                  <a:rPr lang="en-US" altLang="zh-CN" dirty="0">
                    <a:latin typeface="黑体" panose="02010609060101010101" pitchFamily="49" charset="-122"/>
                    <a:ea typeface="黑体" panose="02010609060101010101" pitchFamily="49" charset="-122"/>
                  </a:rPr>
                  <a:t>∈[5,10]</a:t>
                </a:r>
              </a:p>
              <a:p>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对</a:t>
                </a:r>
                <a14:m>
                  <m:oMath xmlns:m="http://schemas.openxmlformats.org/officeDocument/2006/math">
                    <m:r>
                      <a:rPr lang="zh-CN" altLang="en-US" dirty="0">
                        <a:latin typeface="Cambria Math" panose="02040503050406030204" pitchFamily="18" charset="0"/>
                        <a:ea typeface="黑体" panose="02010609060101010101" pitchFamily="49" charset="-122"/>
                      </a:rPr>
                      <m:t>每个边缘云中的每个任务</m:t>
                    </m:r>
                    <m:r>
                      <m:rPr>
                        <m:sty m:val="p"/>
                      </m:rPr>
                      <a:rPr lang="en-US" altLang="zh-CN" dirty="0">
                        <a:latin typeface="Cambria Math" panose="02040503050406030204" pitchFamily="18" charset="0"/>
                        <a:ea typeface="黑体" panose="02010609060101010101" pitchFamily="49" charset="-122"/>
                      </a:rPr>
                      <m:t>l</m:t>
                    </m:r>
                    <m:r>
                      <a:rPr lang="zh-CN" altLang="en-US" dirty="0">
                        <a:latin typeface="Cambria Math" panose="02040503050406030204" pitchFamily="18" charset="0"/>
                        <a:ea typeface="黑体" panose="02010609060101010101" pitchFamily="49" charset="-122"/>
                      </a:rPr>
                      <m:t>：</m:t>
                    </m:r>
                    <m:sSub>
                      <m:sSubPr>
                        <m:ctrlPr>
                          <a:rPr lang="en-US" altLang="zh-CN" i="1">
                            <a:latin typeface="Cambria Math" panose="02040503050406030204" pitchFamily="18" charset="0"/>
                          </a:rPr>
                        </m:ctrlPr>
                      </m:sSubPr>
                      <m:e>
                        <m:r>
                          <a:rPr lang="zh-CN" altLang="en-US">
                            <a:latin typeface="Cambria Math" panose="02040503050406030204" pitchFamily="18" charset="0"/>
                          </a:rPr>
                          <m:t>𝜅</m:t>
                        </m:r>
                      </m:e>
                      <m:sub>
                        <m:r>
                          <a:rPr lang="en-US" altLang="zh-CN">
                            <a:latin typeface="Cambria Math" panose="02040503050406030204" pitchFamily="18" charset="0"/>
                          </a:rPr>
                          <m:t>𝑙</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en-US" altLang="zh-CN">
                            <a:latin typeface="Cambria Math" panose="02040503050406030204" pitchFamily="18" charset="0"/>
                          </a:rPr>
                          <m:t>𝑟</m:t>
                        </m:r>
                      </m:e>
                      <m:sub>
                        <m:r>
                          <a:rPr lang="en-US" altLang="zh-CN">
                            <a:latin typeface="Cambria Math" panose="02040503050406030204" pitchFamily="18" charset="0"/>
                          </a:rPr>
                          <m:t>𝑙</m:t>
                        </m:r>
                      </m:sub>
                    </m:sSub>
                    <m:r>
                      <a:rPr lang="en-US" altLang="zh-CN">
                        <a:latin typeface="Cambria Math" panose="02040503050406030204" pitchFamily="18" charset="0"/>
                      </a:rPr>
                      <m:t>,</m:t>
                    </m:r>
                    <m:sSub>
                      <m:sSubPr>
                        <m:ctrlPr>
                          <a:rPr lang="en-US" altLang="zh-CN" i="1">
                            <a:latin typeface="Cambria Math" panose="02040503050406030204" pitchFamily="18" charset="0"/>
                          </a:rPr>
                        </m:ctrlPr>
                      </m:sSubPr>
                      <m:e>
                        <m:r>
                          <a:rPr lang="zh-CN" altLang="en-US">
                            <a:latin typeface="Cambria Math" panose="02040503050406030204" pitchFamily="18" charset="0"/>
                          </a:rPr>
                          <m:t>𝜔</m:t>
                        </m:r>
                      </m:e>
                      <m:sub>
                        <m:r>
                          <a:rPr lang="en-US" altLang="zh-CN">
                            <a:latin typeface="Cambria Math" panose="02040503050406030204" pitchFamily="18" charset="0"/>
                          </a:rPr>
                          <m:t>𝑙</m:t>
                        </m:r>
                      </m:sub>
                    </m:sSub>
                    <m:r>
                      <a:rPr lang="en-US" altLang="zh-CN">
                        <a:latin typeface="Cambria Math" panose="02040503050406030204" pitchFamily="18" charset="0"/>
                      </a:rPr>
                      <m:t> ∈</m:t>
                    </m:r>
                    <m:d>
                      <m:dPr>
                        <m:begChr m:val="["/>
                        <m:endChr m:val="]"/>
                        <m:ctrlPr>
                          <a:rPr lang="en-US" altLang="zh-CN" i="1">
                            <a:latin typeface="Cambria Math" panose="02040503050406030204" pitchFamily="18" charset="0"/>
                          </a:rPr>
                        </m:ctrlPr>
                      </m:dPr>
                      <m:e>
                        <m:r>
                          <a:rPr lang="en-US" altLang="zh-CN">
                            <a:latin typeface="Cambria Math" panose="02040503050406030204" pitchFamily="18" charset="0"/>
                          </a:rPr>
                          <m:t>0.1,1</m:t>
                        </m:r>
                      </m:e>
                    </m:d>
                  </m:oMath>
                </a14:m>
                <a:endParaRPr lang="zh-CN" altLang="en-US" dirty="0">
                  <a:latin typeface="黑体" panose="02010609060101010101" pitchFamily="49" charset="-122"/>
                  <a:ea typeface="黑体" panose="02010609060101010101" pitchFamily="49" charset="-122"/>
                </a:endParaRPr>
              </a:p>
            </p:txBody>
          </p:sp>
        </mc:Choice>
        <mc:Fallback xmlns="">
          <p:sp>
            <p:nvSpPr>
              <p:cNvPr id="13" name="文本框 12">
                <a:extLst>
                  <a:ext uri="{FF2B5EF4-FFF2-40B4-BE49-F238E27FC236}">
                    <a16:creationId xmlns:a16="http://schemas.microsoft.com/office/drawing/2014/main" id="{E37C9E26-1EBC-4CAB-9E21-F923868C43C9}"/>
                  </a:ext>
                </a:extLst>
              </p:cNvPr>
              <p:cNvSpPr txBox="1">
                <a:spLocks noRot="1" noChangeAspect="1" noMove="1" noResize="1" noEditPoints="1" noAdjustHandles="1" noChangeArrowheads="1" noChangeShapeType="1" noTextEdit="1"/>
              </p:cNvSpPr>
              <p:nvPr/>
            </p:nvSpPr>
            <p:spPr>
              <a:xfrm>
                <a:off x="1726061" y="5458827"/>
                <a:ext cx="6080629" cy="648832"/>
              </a:xfrm>
              <a:prstGeom prst="rect">
                <a:avLst/>
              </a:prstGeom>
              <a:blipFill>
                <a:blip r:embed="rId4"/>
                <a:stretch>
                  <a:fillRect l="-802" t="-4673" b="-11215"/>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F1570DE6-809F-4B87-BBE5-B27B681251F6}"/>
              </a:ext>
            </a:extLst>
          </p:cNvPr>
          <p:cNvSpPr txBox="1"/>
          <p:nvPr/>
        </p:nvSpPr>
        <p:spPr>
          <a:xfrm>
            <a:off x="1726061" y="4154975"/>
            <a:ext cx="4152226" cy="646331"/>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在每一个时间间隔中都为每个用户产生一个请求（以指数</a:t>
            </a:r>
            <a:r>
              <a:rPr lang="el-GR" altLang="zh-CN" dirty="0">
                <a:latin typeface="黑体" panose="02010609060101010101" pitchFamily="49" charset="-122"/>
                <a:ea typeface="黑体" panose="02010609060101010101" pitchFamily="49" charset="-122"/>
              </a:rPr>
              <a:t>α</a:t>
            </a:r>
            <a:r>
              <a:rPr lang="en-US" altLang="zh-CN" dirty="0">
                <a:latin typeface="黑体" panose="02010609060101010101" pitchFamily="49" charset="-122"/>
                <a:ea typeface="黑体" panose="02010609060101010101" pitchFamily="49" charset="-122"/>
              </a:rPr>
              <a:t>=0.6</a:t>
            </a:r>
            <a:r>
              <a:rPr lang="zh-CN" altLang="en-US" dirty="0">
                <a:latin typeface="黑体" panose="02010609060101010101" pitchFamily="49" charset="-122"/>
                <a:ea typeface="黑体" panose="02010609060101010101" pitchFamily="49" charset="-122"/>
              </a:rPr>
              <a:t>的</a:t>
            </a:r>
            <a:r>
              <a:rPr lang="en-US" altLang="zh-CN" dirty="0" err="1">
                <a:latin typeface="黑体" panose="02010609060101010101" pitchFamily="49" charset="-122"/>
                <a:ea typeface="黑体" panose="02010609060101010101" pitchFamily="49" charset="-122"/>
              </a:rPr>
              <a:t>Zipf</a:t>
            </a:r>
            <a:r>
              <a:rPr lang="zh-CN" altLang="en-US" dirty="0">
                <a:latin typeface="黑体" panose="02010609060101010101" pitchFamily="49" charset="-122"/>
                <a:ea typeface="黑体" panose="02010609060101010101" pitchFamily="49" charset="-122"/>
              </a:rPr>
              <a:t>分布）</a:t>
            </a:r>
          </a:p>
        </p:txBody>
      </p:sp>
    </p:spTree>
    <p:extLst>
      <p:ext uri="{BB962C8B-B14F-4D97-AF65-F5344CB8AC3E}">
        <p14:creationId xmlns:p14="http://schemas.microsoft.com/office/powerpoint/2010/main" val="34198461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7145C94-C345-4335-A5FD-5C5A874C7240}"/>
              </a:ext>
            </a:extLst>
          </p:cNvPr>
          <p:cNvSpPr txBox="1"/>
          <p:nvPr/>
        </p:nvSpPr>
        <p:spPr>
          <a:xfrm>
            <a:off x="137805" y="188649"/>
            <a:ext cx="4052910"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cs typeface="Arial" pitchFamily="34" charset="0"/>
              </a:rPr>
              <a:t>基线方案</a:t>
            </a:r>
          </a:p>
        </p:txBody>
      </p:sp>
      <p:pic>
        <p:nvPicPr>
          <p:cNvPr id="5" name="图片 2">
            <a:extLst>
              <a:ext uri="{FF2B5EF4-FFF2-40B4-BE49-F238E27FC236}">
                <a16:creationId xmlns:a16="http://schemas.microsoft.com/office/drawing/2014/main" id="{B024A988-0020-4289-966A-3645C47D9FF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9761" y="74036"/>
            <a:ext cx="738131" cy="738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6E0B5A5D-A7E4-4402-97D0-6081941F191B}"/>
              </a:ext>
            </a:extLst>
          </p:cNvPr>
          <p:cNvSpPr txBox="1"/>
          <p:nvPr/>
        </p:nvSpPr>
        <p:spPr>
          <a:xfrm>
            <a:off x="355519" y="2198664"/>
            <a:ext cx="1811797" cy="369332"/>
          </a:xfrm>
          <a:prstGeom prst="rect">
            <a:avLst/>
          </a:prstGeom>
          <a:noFill/>
        </p:spPr>
        <p:txBody>
          <a:bodyPr wrap="square" rtlCol="0">
            <a:spAutoFit/>
          </a:bodyPr>
          <a:lstStyle/>
          <a:p>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基线方案</a:t>
            </a:r>
            <a:r>
              <a:rPr lang="en-US" altLang="zh-CN" dirty="0">
                <a:latin typeface="黑体" panose="02010609060101010101" pitchFamily="49" charset="-122"/>
                <a:ea typeface="黑体" panose="02010609060101010101" pitchFamily="49" charset="-122"/>
              </a:rPr>
              <a:t>】</a:t>
            </a:r>
            <a:endParaRPr lang="zh-CN" altLang="en-US" dirty="0">
              <a:latin typeface="黑体" panose="02010609060101010101" pitchFamily="49" charset="-122"/>
              <a:ea typeface="黑体" panose="02010609060101010101" pitchFamily="49" charset="-122"/>
            </a:endParaRPr>
          </a:p>
        </p:txBody>
      </p:sp>
      <p:sp>
        <p:nvSpPr>
          <p:cNvPr id="7" name="文本框 6">
            <a:extLst>
              <a:ext uri="{FF2B5EF4-FFF2-40B4-BE49-F238E27FC236}">
                <a16:creationId xmlns:a16="http://schemas.microsoft.com/office/drawing/2014/main" id="{6004E2D3-73AA-4C1D-9558-ECD5D72E90A9}"/>
              </a:ext>
            </a:extLst>
          </p:cNvPr>
          <p:cNvSpPr txBox="1"/>
          <p:nvPr/>
        </p:nvSpPr>
        <p:spPr>
          <a:xfrm>
            <a:off x="712400" y="3044428"/>
            <a:ext cx="7125314" cy="369332"/>
          </a:xfrm>
          <a:prstGeom prst="rect">
            <a:avLst/>
          </a:prstGeom>
          <a:noFill/>
        </p:spPr>
        <p:txBody>
          <a:bodyPr wrap="square" rtlCol="0">
            <a:spAutoFit/>
          </a:bodyPr>
          <a:lstStyle/>
          <a:p>
            <a:r>
              <a:rPr lang="zh-CN" altLang="en-US" dirty="0">
                <a:latin typeface="Century Gothic" panose="020B0502020202020204" pitchFamily="34" charset="0"/>
                <a:ea typeface="微软雅黑" panose="020B0503020204020204" pitchFamily="34" charset="-122"/>
              </a:rPr>
              <a:t>● </a:t>
            </a:r>
            <a:r>
              <a:rPr lang="zh-CN" altLang="en-US" dirty="0">
                <a:latin typeface="黑体" panose="02010609060101010101" pitchFamily="49" charset="-122"/>
                <a:ea typeface="黑体" panose="02010609060101010101" pitchFamily="49" charset="-122"/>
              </a:rPr>
              <a:t>服务放置问题：每个边缘服务器中流行度最高的</a:t>
            </a:r>
            <a:r>
              <a:rPr lang="en-US" altLang="zh-CN" dirty="0">
                <a:latin typeface="黑体" panose="02010609060101010101" pitchFamily="49" charset="-122"/>
                <a:ea typeface="黑体" panose="02010609060101010101" pitchFamily="49" charset="-122"/>
              </a:rPr>
              <a:t>R</a:t>
            </a:r>
            <a:r>
              <a:rPr lang="zh-CN" altLang="en-US" dirty="0">
                <a:latin typeface="黑体" panose="02010609060101010101" pitchFamily="49" charset="-122"/>
                <a:ea typeface="黑体" panose="02010609060101010101" pitchFamily="49" charset="-122"/>
              </a:rPr>
              <a:t>个服务</a:t>
            </a:r>
            <a:r>
              <a:rPr lang="en-US" altLang="zh-CN" dirty="0">
                <a:latin typeface="黑体" panose="02010609060101010101" pitchFamily="49" charset="-122"/>
                <a:ea typeface="黑体" panose="02010609060101010101" pitchFamily="49" charset="-122"/>
              </a:rPr>
              <a:t>(top-R)</a:t>
            </a:r>
            <a:endParaRPr lang="zh-CN" altLang="en-US" dirty="0">
              <a:latin typeface="黑体" panose="02010609060101010101" pitchFamily="49" charset="-122"/>
              <a:ea typeface="黑体" panose="02010609060101010101" pitchFamily="49" charset="-122"/>
            </a:endParaRPr>
          </a:p>
        </p:txBody>
      </p:sp>
      <p:sp>
        <p:nvSpPr>
          <p:cNvPr id="8" name="文本框 7">
            <a:extLst>
              <a:ext uri="{FF2B5EF4-FFF2-40B4-BE49-F238E27FC236}">
                <a16:creationId xmlns:a16="http://schemas.microsoft.com/office/drawing/2014/main" id="{B58FAD20-6C9D-46EA-84B1-F7D0B171F91F}"/>
              </a:ext>
            </a:extLst>
          </p:cNvPr>
          <p:cNvSpPr txBox="1"/>
          <p:nvPr/>
        </p:nvSpPr>
        <p:spPr>
          <a:xfrm>
            <a:off x="712400" y="2609268"/>
            <a:ext cx="6548372" cy="369332"/>
          </a:xfrm>
          <a:prstGeom prst="rect">
            <a:avLst/>
          </a:prstGeom>
          <a:noFill/>
        </p:spPr>
        <p:txBody>
          <a:bodyPr wrap="square" rtlCol="0">
            <a:spAutoFit/>
          </a:bodyPr>
          <a:lstStyle/>
          <a:p>
            <a:r>
              <a:rPr lang="zh-CN" altLang="en-US" dirty="0">
                <a:latin typeface="Century Gothic" panose="020B0502020202020204" pitchFamily="34" charset="0"/>
                <a:ea typeface="微软雅黑" panose="020B0503020204020204" pitchFamily="34" charset="-122"/>
              </a:rPr>
              <a:t>● </a:t>
            </a:r>
            <a:r>
              <a:rPr lang="zh-CN" altLang="en-US" dirty="0">
                <a:latin typeface="黑体" panose="02010609060101010101" pitchFamily="49" charset="-122"/>
                <a:ea typeface="黑体" panose="02010609060101010101" pitchFamily="49" charset="-122"/>
              </a:rPr>
              <a:t>单独考虑最优服务放置问题与请求调度问题，而非联合优化</a:t>
            </a:r>
          </a:p>
        </p:txBody>
      </p:sp>
      <p:sp>
        <p:nvSpPr>
          <p:cNvPr id="9" name="文本框 8">
            <a:extLst>
              <a:ext uri="{FF2B5EF4-FFF2-40B4-BE49-F238E27FC236}">
                <a16:creationId xmlns:a16="http://schemas.microsoft.com/office/drawing/2014/main" id="{5BC81B76-D91C-4052-9F7B-87FCED03FC82}"/>
              </a:ext>
            </a:extLst>
          </p:cNvPr>
          <p:cNvSpPr txBox="1"/>
          <p:nvPr/>
        </p:nvSpPr>
        <p:spPr>
          <a:xfrm>
            <a:off x="714828" y="3921793"/>
            <a:ext cx="8021712" cy="369332"/>
          </a:xfrm>
          <a:prstGeom prst="rect">
            <a:avLst/>
          </a:prstGeom>
          <a:noFill/>
        </p:spPr>
        <p:txBody>
          <a:bodyPr wrap="square" rtlCol="0">
            <a:spAutoFit/>
          </a:bodyPr>
          <a:lstStyle/>
          <a:p>
            <a:r>
              <a:rPr lang="en-US" altLang="zh-CN" dirty="0">
                <a:latin typeface="黑体" panose="02010609060101010101" pitchFamily="49" charset="-122"/>
                <a:ea typeface="黑体" panose="02010609060101010101" pitchFamily="49" charset="-122"/>
              </a:rPr>
              <a:t>Ps</a:t>
            </a:r>
            <a:r>
              <a:rPr lang="zh-CN" altLang="en-US" dirty="0">
                <a:latin typeface="黑体" panose="02010609060101010101" pitchFamily="49" charset="-122"/>
                <a:ea typeface="黑体" panose="02010609060101010101" pitchFamily="49" charset="-122"/>
              </a:rPr>
              <a:t>：边缘服务器中各服务的流行度刻画：所有可调度到它进行服务的请求数量</a:t>
            </a:r>
          </a:p>
        </p:txBody>
      </p:sp>
      <p:sp>
        <p:nvSpPr>
          <p:cNvPr id="16" name="文本框 15">
            <a:extLst>
              <a:ext uri="{FF2B5EF4-FFF2-40B4-BE49-F238E27FC236}">
                <a16:creationId xmlns:a16="http://schemas.microsoft.com/office/drawing/2014/main" id="{CBDA9211-77DB-431F-B838-F23042FCA31B}"/>
              </a:ext>
            </a:extLst>
          </p:cNvPr>
          <p:cNvSpPr txBox="1"/>
          <p:nvPr/>
        </p:nvSpPr>
        <p:spPr>
          <a:xfrm>
            <a:off x="712399" y="3479588"/>
            <a:ext cx="6751717" cy="369332"/>
          </a:xfrm>
          <a:prstGeom prst="rect">
            <a:avLst/>
          </a:prstGeom>
          <a:noFill/>
        </p:spPr>
        <p:txBody>
          <a:bodyPr wrap="square" rtlCol="0">
            <a:spAutoFit/>
          </a:bodyPr>
          <a:lstStyle/>
          <a:p>
            <a:r>
              <a:rPr lang="zh-CN" altLang="en-US" dirty="0">
                <a:latin typeface="Century Gothic" panose="020B0502020202020204" pitchFamily="34" charset="0"/>
                <a:ea typeface="微软雅黑" panose="020B0503020204020204" pitchFamily="34" charset="-122"/>
              </a:rPr>
              <a:t>● </a:t>
            </a:r>
            <a:r>
              <a:rPr lang="zh-CN" altLang="en-US" dirty="0">
                <a:latin typeface="黑体" panose="02010609060101010101" pitchFamily="49" charset="-122"/>
                <a:ea typeface="黑体" panose="02010609060101010101" pitchFamily="49" charset="-122"/>
              </a:rPr>
              <a:t>请求调度问题：利用</a:t>
            </a:r>
            <a:r>
              <a:rPr lang="en-US" altLang="zh-CN" dirty="0">
                <a:latin typeface="黑体" panose="02010609060101010101" pitchFamily="49" charset="-122"/>
                <a:ea typeface="黑体" panose="02010609060101010101" pitchFamily="49" charset="-122"/>
              </a:rPr>
              <a:t>ORS</a:t>
            </a:r>
            <a:r>
              <a:rPr lang="zh-CN" altLang="en-US" dirty="0">
                <a:latin typeface="黑体" panose="02010609060101010101" pitchFamily="49" charset="-122"/>
                <a:ea typeface="黑体" panose="02010609060101010101" pitchFamily="49" charset="-122"/>
              </a:rPr>
              <a:t>算法最优调度尽可能多的任务</a:t>
            </a:r>
          </a:p>
        </p:txBody>
      </p:sp>
    </p:spTree>
    <p:extLst>
      <p:ext uri="{BB962C8B-B14F-4D97-AF65-F5344CB8AC3E}">
        <p14:creationId xmlns:p14="http://schemas.microsoft.com/office/powerpoint/2010/main" val="19458242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7145C94-C345-4335-A5FD-5C5A874C7240}"/>
              </a:ext>
            </a:extLst>
          </p:cNvPr>
          <p:cNvSpPr txBox="1"/>
          <p:nvPr/>
        </p:nvSpPr>
        <p:spPr>
          <a:xfrm>
            <a:off x="137805" y="188649"/>
            <a:ext cx="4052910"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cs typeface="Arial" pitchFamily="34" charset="0"/>
              </a:rPr>
              <a:t>性能评估</a:t>
            </a:r>
          </a:p>
        </p:txBody>
      </p:sp>
      <p:pic>
        <p:nvPicPr>
          <p:cNvPr id="5" name="图片 2">
            <a:extLst>
              <a:ext uri="{FF2B5EF4-FFF2-40B4-BE49-F238E27FC236}">
                <a16:creationId xmlns:a16="http://schemas.microsoft.com/office/drawing/2014/main" id="{B024A988-0020-4289-966A-3645C47D9FF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9761" y="74036"/>
            <a:ext cx="738131" cy="738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a:extLst>
              <a:ext uri="{FF2B5EF4-FFF2-40B4-BE49-F238E27FC236}">
                <a16:creationId xmlns:a16="http://schemas.microsoft.com/office/drawing/2014/main" id="{EE07ADA1-4E10-4D77-A5B2-5E133F6FBD71}"/>
              </a:ext>
            </a:extLst>
          </p:cNvPr>
          <p:cNvSpPr txBox="1"/>
          <p:nvPr/>
        </p:nvSpPr>
        <p:spPr>
          <a:xfrm>
            <a:off x="2004240" y="5490841"/>
            <a:ext cx="6236790" cy="461665"/>
          </a:xfrm>
          <a:prstGeom prst="rect">
            <a:avLst/>
          </a:prstGeom>
          <a:noFill/>
        </p:spPr>
        <p:txBody>
          <a:bodyPr wrap="square" rtlCol="0">
            <a:spAutoFit/>
          </a:bodyPr>
          <a:lstStyle/>
          <a:p>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Performance comparison in the basic setting</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0" name="图片 9">
            <a:extLst>
              <a:ext uri="{FF2B5EF4-FFF2-40B4-BE49-F238E27FC236}">
                <a16:creationId xmlns:a16="http://schemas.microsoft.com/office/drawing/2014/main" id="{46A307B7-E9CC-441A-AEDE-6B06B5CA83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542759"/>
            <a:ext cx="9144000" cy="3772482"/>
          </a:xfrm>
          <a:prstGeom prst="rect">
            <a:avLst/>
          </a:prstGeom>
        </p:spPr>
      </p:pic>
    </p:spTree>
    <p:extLst>
      <p:ext uri="{BB962C8B-B14F-4D97-AF65-F5344CB8AC3E}">
        <p14:creationId xmlns:p14="http://schemas.microsoft.com/office/powerpoint/2010/main" val="11029103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7145C94-C345-4335-A5FD-5C5A874C7240}"/>
              </a:ext>
            </a:extLst>
          </p:cNvPr>
          <p:cNvSpPr txBox="1"/>
          <p:nvPr/>
        </p:nvSpPr>
        <p:spPr>
          <a:xfrm>
            <a:off x="137805" y="188649"/>
            <a:ext cx="4052910"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cs typeface="Arial" pitchFamily="34" charset="0"/>
              </a:rPr>
              <a:t>运行时间</a:t>
            </a:r>
          </a:p>
        </p:txBody>
      </p:sp>
      <p:pic>
        <p:nvPicPr>
          <p:cNvPr id="5" name="图片 2">
            <a:extLst>
              <a:ext uri="{FF2B5EF4-FFF2-40B4-BE49-F238E27FC236}">
                <a16:creationId xmlns:a16="http://schemas.microsoft.com/office/drawing/2014/main" id="{B024A988-0020-4289-966A-3645C47D9FF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9761" y="74036"/>
            <a:ext cx="738131" cy="738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C80C04D0-165D-404A-82B7-A849ACC5C9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268" y="1428126"/>
            <a:ext cx="8961463" cy="3178047"/>
          </a:xfrm>
          <a:prstGeom prst="rect">
            <a:avLst/>
          </a:prstGeom>
        </p:spPr>
      </p:pic>
    </p:spTree>
    <p:extLst>
      <p:ext uri="{BB962C8B-B14F-4D97-AF65-F5344CB8AC3E}">
        <p14:creationId xmlns:p14="http://schemas.microsoft.com/office/powerpoint/2010/main" val="42123469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7145C94-C345-4335-A5FD-5C5A874C7240}"/>
              </a:ext>
            </a:extLst>
          </p:cNvPr>
          <p:cNvSpPr txBox="1"/>
          <p:nvPr/>
        </p:nvSpPr>
        <p:spPr>
          <a:xfrm>
            <a:off x="137805" y="188649"/>
            <a:ext cx="4052910"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cs typeface="Arial" pitchFamily="34" charset="0"/>
              </a:rPr>
              <a:t>压力测试</a:t>
            </a:r>
          </a:p>
        </p:txBody>
      </p:sp>
      <p:pic>
        <p:nvPicPr>
          <p:cNvPr id="5" name="图片 2">
            <a:extLst>
              <a:ext uri="{FF2B5EF4-FFF2-40B4-BE49-F238E27FC236}">
                <a16:creationId xmlns:a16="http://schemas.microsoft.com/office/drawing/2014/main" id="{B024A988-0020-4289-966A-3645C47D9FF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9761" y="74036"/>
            <a:ext cx="738131" cy="738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A5A56377-3988-4B33-81EB-1E3F73EBF8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364445"/>
            <a:ext cx="9144000" cy="4129109"/>
          </a:xfrm>
          <a:prstGeom prst="rect">
            <a:avLst/>
          </a:prstGeom>
        </p:spPr>
      </p:pic>
      <p:sp>
        <p:nvSpPr>
          <p:cNvPr id="7" name="文本框 6">
            <a:extLst>
              <a:ext uri="{FF2B5EF4-FFF2-40B4-BE49-F238E27FC236}">
                <a16:creationId xmlns:a16="http://schemas.microsoft.com/office/drawing/2014/main" id="{31003B93-953E-49C8-84F3-96A7D696ADE0}"/>
              </a:ext>
            </a:extLst>
          </p:cNvPr>
          <p:cNvSpPr txBox="1"/>
          <p:nvPr/>
        </p:nvSpPr>
        <p:spPr>
          <a:xfrm>
            <a:off x="1603837" y="5584166"/>
            <a:ext cx="6480325" cy="461665"/>
          </a:xfrm>
          <a:prstGeom prst="rect">
            <a:avLst/>
          </a:prstGeom>
          <a:noFill/>
        </p:spPr>
        <p:txBody>
          <a:bodyPr wrap="square" rtlCol="0">
            <a:spAutoFit/>
          </a:bodyPr>
          <a:lstStyle/>
          <a:p>
            <a:r>
              <a:rPr lang="en-US" altLang="zh-CN" sz="2400" dirty="0">
                <a:latin typeface="Times New Roman" panose="02020603050405020304" pitchFamily="18" charset="0"/>
                <a:ea typeface="微软雅黑" panose="020B0503020204020204" pitchFamily="34" charset="-122"/>
                <a:cs typeface="Times New Roman" panose="02020603050405020304" pitchFamily="18" charset="0"/>
              </a:rPr>
              <a:t>Performance comparison under increasing loads</a:t>
            </a:r>
            <a:endParaRPr lang="zh-CN" altLang="en-US" sz="2400" dirty="0">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8593852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47145C94-C345-4335-A5FD-5C5A874C7240}"/>
              </a:ext>
            </a:extLst>
          </p:cNvPr>
          <p:cNvSpPr txBox="1"/>
          <p:nvPr/>
        </p:nvSpPr>
        <p:spPr>
          <a:xfrm>
            <a:off x="137805" y="188649"/>
            <a:ext cx="4052910"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cs typeface="Arial" pitchFamily="34" charset="0"/>
              </a:rPr>
              <a:t>敏感度分析</a:t>
            </a:r>
          </a:p>
        </p:txBody>
      </p:sp>
      <p:pic>
        <p:nvPicPr>
          <p:cNvPr id="5" name="图片 2">
            <a:extLst>
              <a:ext uri="{FF2B5EF4-FFF2-40B4-BE49-F238E27FC236}">
                <a16:creationId xmlns:a16="http://schemas.microsoft.com/office/drawing/2014/main" id="{B024A988-0020-4289-966A-3645C47D9FF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9761" y="74036"/>
            <a:ext cx="738131" cy="738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B6AC3C26-9517-46F7-BDB7-1CAE751F9C8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295572"/>
            <a:ext cx="9144000" cy="4266855"/>
          </a:xfrm>
          <a:prstGeom prst="rect">
            <a:avLst/>
          </a:prstGeom>
        </p:spPr>
      </p:pic>
    </p:spTree>
    <p:extLst>
      <p:ext uri="{BB962C8B-B14F-4D97-AF65-F5344CB8AC3E}">
        <p14:creationId xmlns:p14="http://schemas.microsoft.com/office/powerpoint/2010/main" val="13039872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组合 31"/>
          <p:cNvGrpSpPr/>
          <p:nvPr/>
        </p:nvGrpSpPr>
        <p:grpSpPr>
          <a:xfrm>
            <a:off x="368156" y="2021884"/>
            <a:ext cx="1934874" cy="2937574"/>
            <a:chOff x="778084" y="1038958"/>
            <a:chExt cx="1850186" cy="2900945"/>
          </a:xfrm>
        </p:grpSpPr>
        <p:sp>
          <p:nvSpPr>
            <p:cNvPr id="33" name="圆角矩形 32"/>
            <p:cNvSpPr/>
            <p:nvPr/>
          </p:nvSpPr>
          <p:spPr>
            <a:xfrm>
              <a:off x="887052" y="1038958"/>
              <a:ext cx="1632254" cy="1502650"/>
            </a:xfrm>
            <a:prstGeom prst="roundRect">
              <a:avLst>
                <a:gd name="adj" fmla="val 9350"/>
              </a:avLst>
            </a:prstGeom>
            <a:solidFill>
              <a:srgbClr val="157DA8"/>
            </a:solidFill>
            <a:ln w="12700" cap="flat" cmpd="sng" algn="ctr">
              <a:solidFill>
                <a:sysClr val="window" lastClr="FFFFFF"/>
              </a:solidFill>
              <a:prstDash val="solid"/>
              <a:miter lim="800000"/>
            </a:ln>
            <a:effectLst>
              <a:outerShdw blurRad="127000" dist="38100" dir="8100000" algn="tr" rotWithShape="0">
                <a:prstClr val="black">
                  <a:alpha val="40000"/>
                </a:prstClr>
              </a:outerShdw>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HK" altLang="en-US" sz="1800" b="0" i="0" u="none" strike="noStrike" kern="0" cap="none" spc="0" normalizeH="0" baseline="0" noProof="0">
                <a:ln>
                  <a:noFill/>
                </a:ln>
                <a:solidFill>
                  <a:sysClr val="window" lastClr="FFFFFF"/>
                </a:solidFill>
                <a:effectLst/>
                <a:uLnTx/>
                <a:uFillTx/>
                <a:latin typeface="等线"/>
                <a:ea typeface="微软雅黑"/>
                <a:cs typeface="+mn-cs"/>
              </a:endParaRPr>
            </a:p>
          </p:txBody>
        </p:sp>
        <p:sp>
          <p:nvSpPr>
            <p:cNvPr id="34" name="任意多边形 33"/>
            <p:cNvSpPr/>
            <p:nvPr/>
          </p:nvSpPr>
          <p:spPr>
            <a:xfrm>
              <a:off x="778084" y="1947913"/>
              <a:ext cx="1850186" cy="1991990"/>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ysClr val="window" lastClr="FFFFFF">
                <a:lumMod val="95000"/>
              </a:sysClr>
            </a:solidFill>
            <a:ln w="25400" cap="flat" cmpd="sng" algn="ctr">
              <a:solidFill>
                <a:srgbClr val="157DA8"/>
              </a:solidFill>
              <a:prstDash val="solid"/>
              <a:miter lim="800000"/>
            </a:ln>
            <a:effectLst>
              <a:outerShdw blurRad="127000" dist="38100" dir="8100000" algn="tr" rotWithShape="0">
                <a:prstClr val="black">
                  <a:alpha val="40000"/>
                </a:prstClr>
              </a:outerShdw>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HK" altLang="en-US" sz="1800" b="0" i="0" u="none" strike="noStrike" kern="0" cap="none" spc="0" normalizeH="0" baseline="0" noProof="0">
                <a:ln>
                  <a:noFill/>
                </a:ln>
                <a:solidFill>
                  <a:sysClr val="window" lastClr="FFFFFF"/>
                </a:solidFill>
                <a:effectLst/>
                <a:uLnTx/>
                <a:uFillTx/>
                <a:latin typeface="等线"/>
                <a:ea typeface="微软雅黑"/>
                <a:cs typeface="+mn-cs"/>
              </a:endParaRPr>
            </a:p>
          </p:txBody>
        </p:sp>
        <p:sp>
          <p:nvSpPr>
            <p:cNvPr id="35" name="椭圆 34"/>
            <p:cNvSpPr/>
            <p:nvPr/>
          </p:nvSpPr>
          <p:spPr>
            <a:xfrm>
              <a:off x="1403141" y="1647875"/>
              <a:ext cx="600075" cy="600075"/>
            </a:xfrm>
            <a:prstGeom prst="ellipse">
              <a:avLst/>
            </a:prstGeom>
            <a:solidFill>
              <a:srgbClr val="157DA8"/>
            </a:solidFill>
            <a:ln w="12700" cap="flat" cmpd="sng" algn="ctr">
              <a:noFill/>
              <a:prstDash val="solid"/>
              <a:miter lim="800000"/>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HK" altLang="en-US" sz="1800" b="0" i="0" u="none" strike="noStrike" kern="0" cap="none" spc="0" normalizeH="0" baseline="0" noProof="0">
                <a:ln>
                  <a:noFill/>
                </a:ln>
                <a:solidFill>
                  <a:sysClr val="window" lastClr="FFFFFF"/>
                </a:solidFill>
                <a:effectLst/>
                <a:uLnTx/>
                <a:uFillTx/>
                <a:latin typeface="Impact" pitchFamily="34" charset="0"/>
                <a:ea typeface="微软雅黑"/>
                <a:cs typeface="+mn-cs"/>
              </a:endParaRPr>
            </a:p>
          </p:txBody>
        </p:sp>
        <p:sp>
          <p:nvSpPr>
            <p:cNvPr id="36" name="文本框 11"/>
            <p:cNvSpPr txBox="1"/>
            <p:nvPr/>
          </p:nvSpPr>
          <p:spPr>
            <a:xfrm>
              <a:off x="1304926" y="1222952"/>
              <a:ext cx="839367" cy="641613"/>
            </a:xfrm>
            <a:prstGeom prst="rect">
              <a:avLst/>
            </a:prstGeom>
            <a:noFill/>
          </p:spPr>
          <p:txBody>
            <a:bodyPr wrap="square" lIns="68580" tIns="34290" rIns="68580" bIns="3429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HK" sz="3300" b="0" i="0" u="none" strike="noStrike" kern="0" cap="none" spc="0" normalizeH="0" baseline="0" noProof="0" dirty="0">
                  <a:ln>
                    <a:noFill/>
                  </a:ln>
                  <a:solidFill>
                    <a:sysClr val="window" lastClr="FFFFFF"/>
                  </a:solidFill>
                  <a:effectLst/>
                  <a:uLnTx/>
                  <a:uFillTx/>
                  <a:latin typeface="Impact" pitchFamily="34" charset="0"/>
                  <a:ea typeface="张海山锐谐体2.0-授权联系：Samtype@QQ.com" panose="02000000000000000000" pitchFamily="2" charset="-122"/>
                </a:rPr>
                <a:t>01</a:t>
              </a:r>
              <a:endParaRPr kumimoji="0" lang="zh-HK" altLang="en-US" sz="3300" b="0" i="0" u="none" strike="noStrike" kern="0" cap="none" spc="0" normalizeH="0" baseline="0" noProof="0" dirty="0">
                <a:ln>
                  <a:noFill/>
                </a:ln>
                <a:solidFill>
                  <a:sysClr val="window" lastClr="FFFFFF"/>
                </a:solidFill>
                <a:effectLst/>
                <a:uLnTx/>
                <a:uFillTx/>
                <a:latin typeface="Impact" pitchFamily="34" charset="0"/>
                <a:ea typeface="张海山锐谐体2.0-授权联系：Samtype@QQ.com" panose="02000000000000000000" pitchFamily="2" charset="-122"/>
              </a:endParaRPr>
            </a:p>
          </p:txBody>
        </p:sp>
        <p:sp>
          <p:nvSpPr>
            <p:cNvPr id="37" name="文本框 64"/>
            <p:cNvSpPr txBox="1"/>
            <p:nvPr/>
          </p:nvSpPr>
          <p:spPr>
            <a:xfrm>
              <a:off x="1033662" y="2434566"/>
              <a:ext cx="1461912" cy="615477"/>
            </a:xfrm>
            <a:prstGeom prst="rect">
              <a:avLst/>
            </a:prstGeom>
            <a:noFill/>
          </p:spPr>
          <p:txBody>
            <a:bodyPr wrap="square" lIns="68580" tIns="34290" rIns="68580" bIns="34290" rtlCol="0">
              <a:spAutoFit/>
            </a:bodyPr>
            <a:lstStyle/>
            <a:p>
              <a:pPr lvl="0"/>
              <a:r>
                <a:rPr lang="en-US" altLang="zh-CN" dirty="0">
                  <a:solidFill>
                    <a:prstClr val="black"/>
                  </a:solidFill>
                  <a:latin typeface="黑体" panose="02010609060101010101" pitchFamily="49" charset="-122"/>
                  <a:ea typeface="黑体" panose="02010609060101010101" pitchFamily="49" charset="-122"/>
                </a:rPr>
                <a:t>NP-hard</a:t>
              </a:r>
              <a:r>
                <a:rPr lang="zh-CN" altLang="en-US" dirty="0">
                  <a:solidFill>
                    <a:prstClr val="black"/>
                  </a:solidFill>
                  <a:latin typeface="黑体" panose="02010609060101010101" pitchFamily="49" charset="-122"/>
                  <a:ea typeface="黑体" panose="02010609060101010101" pitchFamily="49" charset="-122"/>
                </a:rPr>
                <a:t>证明思路巧妙</a:t>
              </a:r>
              <a:endParaRPr lang="en-US" altLang="zh-CN" dirty="0">
                <a:solidFill>
                  <a:prstClr val="black"/>
                </a:solidFill>
                <a:latin typeface="黑体" panose="02010609060101010101" pitchFamily="49" charset="-122"/>
                <a:ea typeface="黑体" panose="02010609060101010101" pitchFamily="49" charset="-122"/>
              </a:endParaRPr>
            </a:p>
          </p:txBody>
        </p:sp>
      </p:grpSp>
      <p:grpSp>
        <p:nvGrpSpPr>
          <p:cNvPr id="39" name="组合 38"/>
          <p:cNvGrpSpPr/>
          <p:nvPr/>
        </p:nvGrpSpPr>
        <p:grpSpPr>
          <a:xfrm>
            <a:off x="2510726" y="2021884"/>
            <a:ext cx="1910003" cy="2937574"/>
            <a:chOff x="2690633" y="1038958"/>
            <a:chExt cx="1850186" cy="2900945"/>
          </a:xfrm>
        </p:grpSpPr>
        <p:sp>
          <p:nvSpPr>
            <p:cNvPr id="40" name="圆角矩形 39"/>
            <p:cNvSpPr/>
            <p:nvPr/>
          </p:nvSpPr>
          <p:spPr>
            <a:xfrm>
              <a:off x="2799601" y="1038958"/>
              <a:ext cx="1632254" cy="1502651"/>
            </a:xfrm>
            <a:prstGeom prst="roundRect">
              <a:avLst>
                <a:gd name="adj" fmla="val 9350"/>
              </a:avLst>
            </a:prstGeom>
            <a:solidFill>
              <a:srgbClr val="5B9BD5"/>
            </a:solidFill>
            <a:ln w="12700" cap="flat" cmpd="sng" algn="ctr">
              <a:solidFill>
                <a:sysClr val="window" lastClr="FFFFFF"/>
              </a:solidFill>
              <a:prstDash val="solid"/>
              <a:miter lim="800000"/>
            </a:ln>
            <a:effectLst>
              <a:outerShdw blurRad="127000" dist="38100" dir="8100000" algn="tr" rotWithShape="0">
                <a:prstClr val="black">
                  <a:alpha val="40000"/>
                </a:prstClr>
              </a:outerShdw>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HK" altLang="en-US" sz="1800" b="0" i="0" u="none" strike="noStrike" kern="0" cap="none" spc="0" normalizeH="0" baseline="0" noProof="0">
                <a:ln>
                  <a:noFill/>
                </a:ln>
                <a:solidFill>
                  <a:sysClr val="window" lastClr="FFFFFF"/>
                </a:solidFill>
                <a:effectLst/>
                <a:uLnTx/>
                <a:uFillTx/>
                <a:latin typeface="等线"/>
                <a:ea typeface="微软雅黑"/>
                <a:cs typeface="+mn-cs"/>
              </a:endParaRPr>
            </a:p>
          </p:txBody>
        </p:sp>
        <p:sp>
          <p:nvSpPr>
            <p:cNvPr id="41" name="任意多边形 40"/>
            <p:cNvSpPr/>
            <p:nvPr/>
          </p:nvSpPr>
          <p:spPr>
            <a:xfrm>
              <a:off x="2690633" y="1947912"/>
              <a:ext cx="1850186" cy="1991991"/>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ysClr val="window" lastClr="FFFFFF">
                <a:lumMod val="95000"/>
              </a:sysClr>
            </a:solidFill>
            <a:ln w="25400" cap="flat" cmpd="sng" algn="ctr">
              <a:solidFill>
                <a:srgbClr val="5B9BD5"/>
              </a:solidFill>
              <a:prstDash val="solid"/>
              <a:miter lim="800000"/>
            </a:ln>
            <a:effectLst>
              <a:outerShdw blurRad="101600" dist="38100" dir="8100000" algn="tr" rotWithShape="0">
                <a:prstClr val="black">
                  <a:alpha val="40000"/>
                </a:prstClr>
              </a:outerShdw>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HK" altLang="en-US" sz="1800" b="0" i="0" u="none" strike="noStrike" kern="0" cap="none" spc="0" normalizeH="0" baseline="0" noProof="0">
                <a:ln>
                  <a:noFill/>
                </a:ln>
                <a:solidFill>
                  <a:sysClr val="window" lastClr="FFFFFF"/>
                </a:solidFill>
                <a:effectLst/>
                <a:uLnTx/>
                <a:uFillTx/>
                <a:latin typeface="等线"/>
                <a:ea typeface="微软雅黑"/>
                <a:cs typeface="+mn-cs"/>
              </a:endParaRPr>
            </a:p>
          </p:txBody>
        </p:sp>
        <p:sp>
          <p:nvSpPr>
            <p:cNvPr id="42" name="椭圆 41"/>
            <p:cNvSpPr/>
            <p:nvPr/>
          </p:nvSpPr>
          <p:spPr>
            <a:xfrm>
              <a:off x="3315689" y="1647875"/>
              <a:ext cx="600075" cy="600075"/>
            </a:xfrm>
            <a:prstGeom prst="ellipse">
              <a:avLst/>
            </a:prstGeom>
            <a:solidFill>
              <a:srgbClr val="5B9BD5"/>
            </a:solidFill>
            <a:ln w="12700" cap="flat" cmpd="sng" algn="ctr">
              <a:noFill/>
              <a:prstDash val="solid"/>
              <a:miter lim="800000"/>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HK" altLang="en-US" sz="1800" b="0" i="0" u="none" strike="noStrike" kern="0" cap="none" spc="0" normalizeH="0" baseline="0" noProof="0">
                <a:ln>
                  <a:noFill/>
                </a:ln>
                <a:solidFill>
                  <a:sysClr val="window" lastClr="FFFFFF"/>
                </a:solidFill>
                <a:effectLst/>
                <a:uLnTx/>
                <a:uFillTx/>
                <a:latin typeface="Impact" pitchFamily="34" charset="0"/>
                <a:ea typeface="微软雅黑"/>
                <a:cs typeface="+mn-cs"/>
              </a:endParaRPr>
            </a:p>
          </p:txBody>
        </p:sp>
        <p:sp>
          <p:nvSpPr>
            <p:cNvPr id="43" name="文本框 48"/>
            <p:cNvSpPr txBox="1"/>
            <p:nvPr/>
          </p:nvSpPr>
          <p:spPr>
            <a:xfrm>
              <a:off x="3185327" y="1222952"/>
              <a:ext cx="894944" cy="641613"/>
            </a:xfrm>
            <a:prstGeom prst="rect">
              <a:avLst/>
            </a:prstGeom>
            <a:noFill/>
          </p:spPr>
          <p:txBody>
            <a:bodyPr wrap="square" lIns="68580" tIns="34290" rIns="68580" bIns="3429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HK" sz="3300" b="0" i="0" u="none" strike="noStrike" kern="0" cap="none" spc="0" normalizeH="0" baseline="0" noProof="0" dirty="0">
                  <a:ln>
                    <a:noFill/>
                  </a:ln>
                  <a:solidFill>
                    <a:sysClr val="window" lastClr="FFFFFF"/>
                  </a:solidFill>
                  <a:effectLst/>
                  <a:uLnTx/>
                  <a:uFillTx/>
                  <a:latin typeface="Impact" pitchFamily="34" charset="0"/>
                  <a:ea typeface="张海山锐谐体2.0-授权联系：Samtype@QQ.com" panose="02000000000000000000" pitchFamily="2" charset="-122"/>
                </a:rPr>
                <a:t>02</a:t>
              </a:r>
              <a:endParaRPr kumimoji="0" lang="zh-HK" altLang="en-US" sz="3300" b="0" i="0" u="none" strike="noStrike" kern="0" cap="none" spc="0" normalizeH="0" baseline="0" noProof="0" dirty="0">
                <a:ln>
                  <a:noFill/>
                </a:ln>
                <a:solidFill>
                  <a:sysClr val="window" lastClr="FFFFFF"/>
                </a:solidFill>
                <a:effectLst/>
                <a:uLnTx/>
                <a:uFillTx/>
                <a:latin typeface="Impact" pitchFamily="34" charset="0"/>
                <a:ea typeface="张海山锐谐体2.0-授权联系：Samtype@QQ.com" panose="02000000000000000000" pitchFamily="2" charset="-122"/>
              </a:endParaRPr>
            </a:p>
          </p:txBody>
        </p:sp>
        <p:sp>
          <p:nvSpPr>
            <p:cNvPr id="44" name="文本框 66"/>
            <p:cNvSpPr txBox="1"/>
            <p:nvPr/>
          </p:nvSpPr>
          <p:spPr>
            <a:xfrm>
              <a:off x="2887624" y="2434566"/>
              <a:ext cx="1632253" cy="889021"/>
            </a:xfrm>
            <a:prstGeom prst="rect">
              <a:avLst/>
            </a:prstGeom>
            <a:noFill/>
          </p:spPr>
          <p:txBody>
            <a:bodyPr wrap="square" lIns="68580" tIns="34290" rIns="68580" bIns="34290"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zh-CN" altLang="en-US" dirty="0">
                  <a:solidFill>
                    <a:prstClr val="black"/>
                  </a:solidFill>
                  <a:latin typeface="黑体" panose="02010609060101010101" pitchFamily="49" charset="-122"/>
                  <a:ea typeface="黑体" panose="02010609060101010101" pitchFamily="49" charset="-122"/>
                </a:rPr>
                <a:t>将请求调度问题转化为最大流问题</a:t>
              </a:r>
              <a:endParaRPr kumimoji="0" lang="zh-HK" altLang="en-US" sz="1600" b="1"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endParaRPr>
            </a:p>
          </p:txBody>
        </p:sp>
      </p:grpSp>
      <p:grpSp>
        <p:nvGrpSpPr>
          <p:cNvPr id="46" name="组合 45"/>
          <p:cNvGrpSpPr/>
          <p:nvPr/>
        </p:nvGrpSpPr>
        <p:grpSpPr>
          <a:xfrm>
            <a:off x="4645784" y="2021884"/>
            <a:ext cx="2029528" cy="2937574"/>
            <a:chOff x="4603182" y="1038958"/>
            <a:chExt cx="1850186" cy="2900945"/>
          </a:xfrm>
        </p:grpSpPr>
        <p:sp>
          <p:nvSpPr>
            <p:cNvPr id="47" name="圆角矩形 46"/>
            <p:cNvSpPr/>
            <p:nvPr/>
          </p:nvSpPr>
          <p:spPr>
            <a:xfrm>
              <a:off x="4712149" y="1038958"/>
              <a:ext cx="1632254" cy="1502651"/>
            </a:xfrm>
            <a:prstGeom prst="roundRect">
              <a:avLst>
                <a:gd name="adj" fmla="val 9350"/>
              </a:avLst>
            </a:prstGeom>
            <a:solidFill>
              <a:srgbClr val="157DA8"/>
            </a:solidFill>
            <a:ln w="12700" cap="flat" cmpd="sng" algn="ctr">
              <a:solidFill>
                <a:sysClr val="window" lastClr="FFFFFF"/>
              </a:solidFill>
              <a:prstDash val="solid"/>
              <a:miter lim="800000"/>
            </a:ln>
            <a:effectLst>
              <a:outerShdw blurRad="127000" dist="38100" dir="8100000" algn="tr" rotWithShape="0">
                <a:prstClr val="black">
                  <a:alpha val="40000"/>
                </a:prstClr>
              </a:outerShdw>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HK" altLang="en-US" sz="1800" b="0" i="0" u="none" strike="noStrike" kern="0" cap="none" spc="0" normalizeH="0" baseline="0" noProof="0">
                <a:ln>
                  <a:noFill/>
                </a:ln>
                <a:solidFill>
                  <a:sysClr val="window" lastClr="FFFFFF"/>
                </a:solidFill>
                <a:effectLst/>
                <a:uLnTx/>
                <a:uFillTx/>
                <a:latin typeface="等线"/>
                <a:ea typeface="微软雅黑"/>
                <a:cs typeface="+mn-cs"/>
              </a:endParaRPr>
            </a:p>
          </p:txBody>
        </p:sp>
        <p:sp>
          <p:nvSpPr>
            <p:cNvPr id="48" name="任意多边形 47"/>
            <p:cNvSpPr/>
            <p:nvPr/>
          </p:nvSpPr>
          <p:spPr>
            <a:xfrm>
              <a:off x="4603182" y="1947912"/>
              <a:ext cx="1850186" cy="1991991"/>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ysClr val="window" lastClr="FFFFFF">
                <a:lumMod val="95000"/>
              </a:sysClr>
            </a:solidFill>
            <a:ln w="25400" cap="flat" cmpd="sng" algn="ctr">
              <a:solidFill>
                <a:srgbClr val="157DA8"/>
              </a:solidFill>
              <a:prstDash val="solid"/>
              <a:miter lim="800000"/>
            </a:ln>
            <a:effectLst>
              <a:outerShdw blurRad="101600" dist="38100" dir="8100000" algn="tr" rotWithShape="0">
                <a:prstClr val="black">
                  <a:alpha val="40000"/>
                </a:prstClr>
              </a:outerShdw>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HK" altLang="en-US" sz="1800" b="0" i="0" u="none" strike="noStrike" kern="0" cap="none" spc="0" normalizeH="0" baseline="0" noProof="0">
                <a:ln>
                  <a:noFill/>
                </a:ln>
                <a:solidFill>
                  <a:sysClr val="window" lastClr="FFFFFF"/>
                </a:solidFill>
                <a:effectLst/>
                <a:uLnTx/>
                <a:uFillTx/>
                <a:latin typeface="等线"/>
                <a:ea typeface="微软雅黑"/>
                <a:cs typeface="+mn-cs"/>
              </a:endParaRPr>
            </a:p>
          </p:txBody>
        </p:sp>
        <p:sp>
          <p:nvSpPr>
            <p:cNvPr id="49" name="椭圆 48"/>
            <p:cNvSpPr/>
            <p:nvPr/>
          </p:nvSpPr>
          <p:spPr>
            <a:xfrm>
              <a:off x="5228238" y="1647875"/>
              <a:ext cx="600075" cy="600075"/>
            </a:xfrm>
            <a:prstGeom prst="ellipse">
              <a:avLst/>
            </a:prstGeom>
            <a:solidFill>
              <a:srgbClr val="157DA8"/>
            </a:solidFill>
            <a:ln w="12700" cap="flat" cmpd="sng" algn="ctr">
              <a:noFill/>
              <a:prstDash val="solid"/>
              <a:miter lim="800000"/>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HK" altLang="en-US" sz="1800" b="0" i="0" u="none" strike="noStrike" kern="0" cap="none" spc="0" normalizeH="0" baseline="0" noProof="0">
                <a:ln>
                  <a:noFill/>
                </a:ln>
                <a:solidFill>
                  <a:sysClr val="window" lastClr="FFFFFF"/>
                </a:solidFill>
                <a:effectLst/>
                <a:uLnTx/>
                <a:uFillTx/>
                <a:latin typeface="Impact" pitchFamily="34" charset="0"/>
                <a:ea typeface="微软雅黑"/>
                <a:cs typeface="+mn-cs"/>
              </a:endParaRPr>
            </a:p>
          </p:txBody>
        </p:sp>
        <p:sp>
          <p:nvSpPr>
            <p:cNvPr id="50" name="文本框 54"/>
            <p:cNvSpPr txBox="1"/>
            <p:nvPr/>
          </p:nvSpPr>
          <p:spPr>
            <a:xfrm>
              <a:off x="5044295" y="1222952"/>
              <a:ext cx="978584" cy="641613"/>
            </a:xfrm>
            <a:prstGeom prst="rect">
              <a:avLst/>
            </a:prstGeom>
            <a:noFill/>
          </p:spPr>
          <p:txBody>
            <a:bodyPr wrap="square" lIns="68580" tIns="34290" rIns="68580" bIns="3429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HK" sz="3300" b="0" i="0" u="none" strike="noStrike" kern="0" cap="none" spc="0" normalizeH="0" baseline="0" noProof="0" dirty="0">
                  <a:ln>
                    <a:noFill/>
                  </a:ln>
                  <a:solidFill>
                    <a:sysClr val="window" lastClr="FFFFFF"/>
                  </a:solidFill>
                  <a:effectLst/>
                  <a:uLnTx/>
                  <a:uFillTx/>
                  <a:latin typeface="Impact" pitchFamily="34" charset="0"/>
                  <a:ea typeface="张海山锐谐体2.0-授权联系：Samtype@QQ.com" panose="02000000000000000000" pitchFamily="2" charset="-122"/>
                </a:rPr>
                <a:t>03</a:t>
              </a:r>
              <a:endParaRPr kumimoji="0" lang="zh-HK" altLang="en-US" sz="3300" b="0" i="0" u="none" strike="noStrike" kern="0" cap="none" spc="0" normalizeH="0" baseline="0" noProof="0" dirty="0">
                <a:ln>
                  <a:noFill/>
                </a:ln>
                <a:solidFill>
                  <a:sysClr val="window" lastClr="FFFFFF"/>
                </a:solidFill>
                <a:effectLst/>
                <a:uLnTx/>
                <a:uFillTx/>
                <a:latin typeface="Impact" pitchFamily="34" charset="0"/>
                <a:ea typeface="张海山锐谐体2.0-授权联系：Samtype@QQ.com" panose="02000000000000000000" pitchFamily="2" charset="-122"/>
              </a:endParaRPr>
            </a:p>
          </p:txBody>
        </p:sp>
        <p:sp>
          <p:nvSpPr>
            <p:cNvPr id="51" name="文本框 68"/>
            <p:cNvSpPr txBox="1"/>
            <p:nvPr/>
          </p:nvSpPr>
          <p:spPr>
            <a:xfrm>
              <a:off x="4864138" y="2434566"/>
              <a:ext cx="1480264" cy="1132173"/>
            </a:xfrm>
            <a:prstGeom prst="rect">
              <a:avLst/>
            </a:prstGeom>
            <a:noFill/>
          </p:spPr>
          <p:txBody>
            <a:bodyPr wrap="square" lIns="68580" tIns="34290" rIns="68580" bIns="34290" rtlCol="0">
              <a:spAutoFit/>
            </a:bodyPr>
            <a:lstStyle/>
            <a:p>
              <a:pPr lvl="0"/>
              <a:r>
                <a:rPr lang="zh-CN" altLang="en-US" dirty="0">
                  <a:solidFill>
                    <a:prstClr val="black"/>
                  </a:solidFill>
                  <a:latin typeface="Century Gothic" panose="020B0502020202020204" pitchFamily="34" charset="0"/>
                  <a:ea typeface="黑体" panose="02010609060101010101" pitchFamily="49" charset="-122"/>
                </a:rPr>
                <a:t>解决问题</a:t>
              </a:r>
              <a:endParaRPr lang="en-US" altLang="zh-CN" dirty="0">
                <a:solidFill>
                  <a:prstClr val="black"/>
                </a:solidFill>
                <a:latin typeface="Century Gothic" panose="020B0502020202020204" pitchFamily="34" charset="0"/>
                <a:ea typeface="黑体" panose="02010609060101010101" pitchFamily="49" charset="-122"/>
              </a:endParaRPr>
            </a:p>
            <a:p>
              <a:pPr lvl="0"/>
              <a:r>
                <a:rPr lang="zh-CN" altLang="en-US" dirty="0">
                  <a:solidFill>
                    <a:prstClr val="black"/>
                  </a:solidFill>
                  <a:latin typeface="黑体" panose="02010609060101010101" pitchFamily="49" charset="-122"/>
                  <a:ea typeface="黑体" panose="02010609060101010101" pitchFamily="49" charset="-122"/>
                </a:rPr>
                <a:t>思路逻辑清晰逐层递进</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zh-HK" altLang="en-US" sz="1600" b="1"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endParaRPr>
            </a:p>
          </p:txBody>
        </p:sp>
      </p:grpSp>
      <p:grpSp>
        <p:nvGrpSpPr>
          <p:cNvPr id="53" name="组合 52"/>
          <p:cNvGrpSpPr/>
          <p:nvPr/>
        </p:nvGrpSpPr>
        <p:grpSpPr>
          <a:xfrm>
            <a:off x="6862889" y="2021884"/>
            <a:ext cx="1961411" cy="2937574"/>
            <a:chOff x="6515731" y="1038958"/>
            <a:chExt cx="1850186" cy="2900945"/>
          </a:xfrm>
        </p:grpSpPr>
        <p:sp>
          <p:nvSpPr>
            <p:cNvPr id="54" name="圆角矩形 53"/>
            <p:cNvSpPr/>
            <p:nvPr/>
          </p:nvSpPr>
          <p:spPr>
            <a:xfrm>
              <a:off x="6624698" y="1038958"/>
              <a:ext cx="1632254" cy="1502651"/>
            </a:xfrm>
            <a:prstGeom prst="roundRect">
              <a:avLst>
                <a:gd name="adj" fmla="val 9350"/>
              </a:avLst>
            </a:prstGeom>
            <a:solidFill>
              <a:srgbClr val="12698C"/>
            </a:solidFill>
            <a:ln w="12700" cap="flat" cmpd="sng" algn="ctr">
              <a:solidFill>
                <a:sysClr val="window" lastClr="FFFFFF"/>
              </a:solidFill>
              <a:prstDash val="solid"/>
              <a:miter lim="800000"/>
            </a:ln>
            <a:effectLst>
              <a:outerShdw blurRad="127000" dist="38100" dir="8100000" algn="tr" rotWithShape="0">
                <a:prstClr val="black">
                  <a:alpha val="40000"/>
                </a:prstClr>
              </a:outerShdw>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HK" altLang="en-US" sz="1800" b="0" i="0" u="none" strike="noStrike" kern="0" cap="none" spc="0" normalizeH="0" baseline="0" noProof="0">
                <a:ln>
                  <a:noFill/>
                </a:ln>
                <a:solidFill>
                  <a:sysClr val="window" lastClr="FFFFFF"/>
                </a:solidFill>
                <a:effectLst/>
                <a:uLnTx/>
                <a:uFillTx/>
                <a:latin typeface="等线"/>
                <a:ea typeface="微软雅黑"/>
                <a:cs typeface="+mn-cs"/>
              </a:endParaRPr>
            </a:p>
          </p:txBody>
        </p:sp>
        <p:sp>
          <p:nvSpPr>
            <p:cNvPr id="55" name="任意多边形 54"/>
            <p:cNvSpPr/>
            <p:nvPr/>
          </p:nvSpPr>
          <p:spPr>
            <a:xfrm>
              <a:off x="6515731" y="1947912"/>
              <a:ext cx="1850186" cy="1991991"/>
            </a:xfrm>
            <a:custGeom>
              <a:avLst/>
              <a:gdLst>
                <a:gd name="connsiteX0" fmla="*/ 1 w 2466914"/>
                <a:gd name="connsiteY0" fmla="*/ 0 h 3944375"/>
                <a:gd name="connsiteX1" fmla="*/ 2466914 w 2466914"/>
                <a:gd name="connsiteY1" fmla="*/ 0 h 3944375"/>
                <a:gd name="connsiteX2" fmla="*/ 2466914 w 2466914"/>
                <a:gd name="connsiteY2" fmla="*/ 3515745 h 3944375"/>
                <a:gd name="connsiteX3" fmla="*/ 2466913 w 2466914"/>
                <a:gd name="connsiteY3" fmla="*/ 3515745 h 3944375"/>
                <a:gd name="connsiteX4" fmla="*/ 2466913 w 2466914"/>
                <a:gd name="connsiteY4" fmla="*/ 3757044 h 3944375"/>
                <a:gd name="connsiteX5" fmla="*/ 2279582 w 2466914"/>
                <a:gd name="connsiteY5" fmla="*/ 3944375 h 3944375"/>
                <a:gd name="connsiteX6" fmla="*/ 187331 w 2466914"/>
                <a:gd name="connsiteY6" fmla="*/ 3944375 h 3944375"/>
                <a:gd name="connsiteX7" fmla="*/ 0 w 2466914"/>
                <a:gd name="connsiteY7" fmla="*/ 3757044 h 3944375"/>
                <a:gd name="connsiteX8" fmla="*/ 0 w 2466914"/>
                <a:gd name="connsiteY8" fmla="*/ 2128171 h 3944375"/>
                <a:gd name="connsiteX9" fmla="*/ 1 w 2466914"/>
                <a:gd name="connsiteY9" fmla="*/ 2128161 h 394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466914" h="3944375">
                  <a:moveTo>
                    <a:pt x="1" y="0"/>
                  </a:moveTo>
                  <a:lnTo>
                    <a:pt x="2466914" y="0"/>
                  </a:lnTo>
                  <a:lnTo>
                    <a:pt x="2466914" y="3515745"/>
                  </a:lnTo>
                  <a:lnTo>
                    <a:pt x="2466913" y="3515745"/>
                  </a:lnTo>
                  <a:lnTo>
                    <a:pt x="2466913" y="3757044"/>
                  </a:lnTo>
                  <a:cubicBezTo>
                    <a:pt x="2466913" y="3860504"/>
                    <a:pt x="2383042" y="3944375"/>
                    <a:pt x="2279582" y="3944375"/>
                  </a:cubicBezTo>
                  <a:lnTo>
                    <a:pt x="187331" y="3944375"/>
                  </a:lnTo>
                  <a:cubicBezTo>
                    <a:pt x="83871" y="3944375"/>
                    <a:pt x="0" y="3860504"/>
                    <a:pt x="0" y="3757044"/>
                  </a:cubicBezTo>
                  <a:lnTo>
                    <a:pt x="0" y="2128171"/>
                  </a:lnTo>
                  <a:lnTo>
                    <a:pt x="1" y="2128161"/>
                  </a:lnTo>
                  <a:close/>
                </a:path>
              </a:pathLst>
            </a:custGeom>
            <a:solidFill>
              <a:sysClr val="window" lastClr="FFFFFF">
                <a:lumMod val="95000"/>
              </a:sysClr>
            </a:solidFill>
            <a:ln w="25400" cap="flat" cmpd="sng" algn="ctr">
              <a:solidFill>
                <a:srgbClr val="12698C"/>
              </a:solidFill>
              <a:prstDash val="solid"/>
              <a:miter lim="800000"/>
            </a:ln>
            <a:effectLst>
              <a:outerShdw blurRad="101600" dist="38100" dir="8100000" algn="tr" rotWithShape="0">
                <a:prstClr val="black">
                  <a:alpha val="40000"/>
                </a:prstClr>
              </a:outerShdw>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HK" altLang="en-US" sz="1800" b="0" i="0" u="none" strike="noStrike" kern="0" cap="none" spc="0" normalizeH="0" baseline="0" noProof="0">
                <a:ln>
                  <a:noFill/>
                </a:ln>
                <a:solidFill>
                  <a:sysClr val="window" lastClr="FFFFFF"/>
                </a:solidFill>
                <a:effectLst/>
                <a:uLnTx/>
                <a:uFillTx/>
                <a:latin typeface="等线"/>
                <a:ea typeface="微软雅黑"/>
                <a:cs typeface="+mn-cs"/>
              </a:endParaRPr>
            </a:p>
          </p:txBody>
        </p:sp>
        <p:sp>
          <p:nvSpPr>
            <p:cNvPr id="56" name="椭圆 55"/>
            <p:cNvSpPr/>
            <p:nvPr/>
          </p:nvSpPr>
          <p:spPr>
            <a:xfrm>
              <a:off x="7140787" y="1647875"/>
              <a:ext cx="600075" cy="600075"/>
            </a:xfrm>
            <a:prstGeom prst="ellipse">
              <a:avLst/>
            </a:prstGeom>
            <a:solidFill>
              <a:srgbClr val="12698C"/>
            </a:solidFill>
            <a:ln w="12700" cap="flat" cmpd="sng" algn="ctr">
              <a:noFill/>
              <a:prstDash val="solid"/>
              <a:miter lim="800000"/>
            </a:ln>
            <a:effectLst/>
          </p:spPr>
          <p:txBody>
            <a:bodyPr lIns="68580" tIns="34290" rIns="68580" bIns="3429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HK" altLang="en-US" sz="1800" b="0" i="0" u="none" strike="noStrike" kern="0" cap="none" spc="0" normalizeH="0" baseline="0" noProof="0">
                <a:ln>
                  <a:noFill/>
                </a:ln>
                <a:solidFill>
                  <a:sysClr val="window" lastClr="FFFFFF"/>
                </a:solidFill>
                <a:effectLst/>
                <a:uLnTx/>
                <a:uFillTx/>
                <a:latin typeface="Impact" pitchFamily="34" charset="0"/>
                <a:ea typeface="微软雅黑"/>
                <a:cs typeface="+mn-cs"/>
              </a:endParaRPr>
            </a:p>
          </p:txBody>
        </p:sp>
        <p:sp>
          <p:nvSpPr>
            <p:cNvPr id="57" name="文本框 60"/>
            <p:cNvSpPr txBox="1"/>
            <p:nvPr/>
          </p:nvSpPr>
          <p:spPr>
            <a:xfrm>
              <a:off x="6988992" y="1222952"/>
              <a:ext cx="876274" cy="641613"/>
            </a:xfrm>
            <a:prstGeom prst="rect">
              <a:avLst/>
            </a:prstGeom>
            <a:noFill/>
          </p:spPr>
          <p:txBody>
            <a:bodyPr wrap="square" lIns="68580" tIns="34290" rIns="68580" bIns="34290"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HK" sz="3300" b="0" i="0" u="none" strike="noStrike" kern="0" cap="none" spc="0" normalizeH="0" baseline="0" noProof="0" dirty="0">
                  <a:ln>
                    <a:noFill/>
                  </a:ln>
                  <a:solidFill>
                    <a:sysClr val="window" lastClr="FFFFFF"/>
                  </a:solidFill>
                  <a:effectLst/>
                  <a:uLnTx/>
                  <a:uFillTx/>
                  <a:latin typeface="Impact" pitchFamily="34" charset="0"/>
                  <a:ea typeface="张海山锐谐体2.0-授权联系：Samtype@QQ.com" panose="02000000000000000000" pitchFamily="2" charset="-122"/>
                </a:rPr>
                <a:t>04</a:t>
              </a:r>
              <a:endParaRPr kumimoji="0" lang="zh-HK" altLang="en-US" sz="3300" b="0" i="0" u="none" strike="noStrike" kern="0" cap="none" spc="0" normalizeH="0" baseline="0" noProof="0" dirty="0">
                <a:ln>
                  <a:noFill/>
                </a:ln>
                <a:solidFill>
                  <a:sysClr val="window" lastClr="FFFFFF"/>
                </a:solidFill>
                <a:effectLst/>
                <a:uLnTx/>
                <a:uFillTx/>
                <a:latin typeface="Impact" pitchFamily="34" charset="0"/>
                <a:ea typeface="张海山锐谐体2.0-授权联系：Samtype@QQ.com" panose="02000000000000000000" pitchFamily="2" charset="-122"/>
              </a:endParaRPr>
            </a:p>
          </p:txBody>
        </p:sp>
        <p:sp>
          <p:nvSpPr>
            <p:cNvPr id="58" name="文本框 70"/>
            <p:cNvSpPr txBox="1"/>
            <p:nvPr/>
          </p:nvSpPr>
          <p:spPr>
            <a:xfrm>
              <a:off x="6691652" y="2434566"/>
              <a:ext cx="1632254" cy="1405718"/>
            </a:xfrm>
            <a:prstGeom prst="rect">
              <a:avLst/>
            </a:prstGeom>
            <a:noFill/>
          </p:spPr>
          <p:txBody>
            <a:bodyPr wrap="square" lIns="68580" tIns="34290" rIns="68580" bIns="34290" rtlCol="0">
              <a:spAutoFit/>
            </a:bodyPr>
            <a:lstStyle/>
            <a:p>
              <a:pPr lvl="0"/>
              <a:r>
                <a:rPr lang="zh-CN" altLang="en-US" dirty="0">
                  <a:solidFill>
                    <a:prstClr val="black"/>
                  </a:solidFill>
                  <a:latin typeface="黑体" panose="02010609060101010101" pitchFamily="49" charset="-122"/>
                  <a:ea typeface="黑体" panose="02010609060101010101" pitchFamily="49" charset="-122"/>
                </a:rPr>
                <a:t>考虑算法的实用性，进行压力测试与敏感度分析</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zh-HK" altLang="en-US" sz="1600" b="1" i="0" u="none" strike="noStrike" kern="0" cap="none" spc="0" normalizeH="0" baseline="0" noProof="0" dirty="0">
                <a:ln>
                  <a:noFill/>
                </a:ln>
                <a:solidFill>
                  <a:sysClr val="windowText" lastClr="000000">
                    <a:lumMod val="75000"/>
                    <a:lumOff val="25000"/>
                  </a:sysClr>
                </a:solidFill>
                <a:effectLst/>
                <a:uLnTx/>
                <a:uFillTx/>
                <a:latin typeface="微软雅黑" pitchFamily="34" charset="-122"/>
                <a:ea typeface="微软雅黑" pitchFamily="34" charset="-122"/>
              </a:endParaRPr>
            </a:p>
          </p:txBody>
        </p:sp>
      </p:grpSp>
      <p:sp>
        <p:nvSpPr>
          <p:cNvPr id="60" name="文本框 3">
            <a:extLst>
              <a:ext uri="{FF2B5EF4-FFF2-40B4-BE49-F238E27FC236}">
                <a16:creationId xmlns:a16="http://schemas.microsoft.com/office/drawing/2014/main" id="{47145C94-C345-4335-A5FD-5C5A874C7240}"/>
              </a:ext>
            </a:extLst>
          </p:cNvPr>
          <p:cNvSpPr txBox="1"/>
          <p:nvPr/>
        </p:nvSpPr>
        <p:spPr>
          <a:xfrm>
            <a:off x="137805" y="188649"/>
            <a:ext cx="4052910"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cs typeface="Arial" pitchFamily="34" charset="0"/>
              </a:rPr>
              <a:t>总结与思考</a:t>
            </a:r>
          </a:p>
        </p:txBody>
      </p:sp>
      <p:pic>
        <p:nvPicPr>
          <p:cNvPr id="61" name="图片 2">
            <a:extLst>
              <a:ext uri="{FF2B5EF4-FFF2-40B4-BE49-F238E27FC236}">
                <a16:creationId xmlns:a16="http://schemas.microsoft.com/office/drawing/2014/main" id="{B024A988-0020-4289-966A-3645C47D9FF1}"/>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9761" y="74036"/>
            <a:ext cx="738131" cy="738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19021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ppt_x"/>
                                          </p:val>
                                        </p:tav>
                                        <p:tav tm="100000">
                                          <p:val>
                                            <p:strVal val="#ppt_x"/>
                                          </p:val>
                                        </p:tav>
                                      </p:tavLst>
                                    </p:anim>
                                    <p:anim calcmode="lin" valueType="num">
                                      <p:cBhvr additive="base">
                                        <p:cTn id="8" dur="500" fill="hold"/>
                                        <p:tgtEl>
                                          <p:spTgt spid="3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39"/>
                                        </p:tgtEl>
                                        <p:attrNameLst>
                                          <p:attrName>style.visibility</p:attrName>
                                        </p:attrNameLst>
                                      </p:cBhvr>
                                      <p:to>
                                        <p:strVal val="visible"/>
                                      </p:to>
                                    </p:set>
                                    <p:anim calcmode="lin" valueType="num">
                                      <p:cBhvr additive="base">
                                        <p:cTn id="12" dur="500" fill="hold"/>
                                        <p:tgtEl>
                                          <p:spTgt spid="39"/>
                                        </p:tgtEl>
                                        <p:attrNameLst>
                                          <p:attrName>ppt_x</p:attrName>
                                        </p:attrNameLst>
                                      </p:cBhvr>
                                      <p:tavLst>
                                        <p:tav tm="0">
                                          <p:val>
                                            <p:strVal val="#ppt_x"/>
                                          </p:val>
                                        </p:tav>
                                        <p:tav tm="100000">
                                          <p:val>
                                            <p:strVal val="#ppt_x"/>
                                          </p:val>
                                        </p:tav>
                                      </p:tavLst>
                                    </p:anim>
                                    <p:anim calcmode="lin" valueType="num">
                                      <p:cBhvr additive="base">
                                        <p:cTn id="13" dur="500" fill="hold"/>
                                        <p:tgtEl>
                                          <p:spTgt spid="39"/>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46"/>
                                        </p:tgtEl>
                                        <p:attrNameLst>
                                          <p:attrName>style.visibility</p:attrName>
                                        </p:attrNameLst>
                                      </p:cBhvr>
                                      <p:to>
                                        <p:strVal val="visible"/>
                                      </p:to>
                                    </p:set>
                                    <p:anim calcmode="lin" valueType="num">
                                      <p:cBhvr additive="base">
                                        <p:cTn id="17" dur="500" fill="hold"/>
                                        <p:tgtEl>
                                          <p:spTgt spid="46"/>
                                        </p:tgtEl>
                                        <p:attrNameLst>
                                          <p:attrName>ppt_x</p:attrName>
                                        </p:attrNameLst>
                                      </p:cBhvr>
                                      <p:tavLst>
                                        <p:tav tm="0">
                                          <p:val>
                                            <p:strVal val="#ppt_x"/>
                                          </p:val>
                                        </p:tav>
                                        <p:tav tm="100000">
                                          <p:val>
                                            <p:strVal val="#ppt_x"/>
                                          </p:val>
                                        </p:tav>
                                      </p:tavLst>
                                    </p:anim>
                                    <p:anim calcmode="lin" valueType="num">
                                      <p:cBhvr additive="base">
                                        <p:cTn id="18" dur="500" fill="hold"/>
                                        <p:tgtEl>
                                          <p:spTgt spid="46"/>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nodeType="afterEffect">
                                  <p:stCondLst>
                                    <p:cond delay="0"/>
                                  </p:stCondLst>
                                  <p:childTnLst>
                                    <p:set>
                                      <p:cBhvr>
                                        <p:cTn id="21" dur="1" fill="hold">
                                          <p:stCondLst>
                                            <p:cond delay="0"/>
                                          </p:stCondLst>
                                        </p:cTn>
                                        <p:tgtEl>
                                          <p:spTgt spid="53"/>
                                        </p:tgtEl>
                                        <p:attrNameLst>
                                          <p:attrName>style.visibility</p:attrName>
                                        </p:attrNameLst>
                                      </p:cBhvr>
                                      <p:to>
                                        <p:strVal val="visible"/>
                                      </p:to>
                                    </p:set>
                                    <p:anim calcmode="lin" valueType="num">
                                      <p:cBhvr additive="base">
                                        <p:cTn id="22" dur="500" fill="hold"/>
                                        <p:tgtEl>
                                          <p:spTgt spid="53"/>
                                        </p:tgtEl>
                                        <p:attrNameLst>
                                          <p:attrName>ppt_x</p:attrName>
                                        </p:attrNameLst>
                                      </p:cBhvr>
                                      <p:tavLst>
                                        <p:tav tm="0">
                                          <p:val>
                                            <p:strVal val="#ppt_x"/>
                                          </p:val>
                                        </p:tav>
                                        <p:tav tm="100000">
                                          <p:val>
                                            <p:strVal val="#ppt_x"/>
                                          </p:val>
                                        </p:tav>
                                      </p:tavLst>
                                    </p:anim>
                                    <p:anim calcmode="lin" valueType="num">
                                      <p:cBhvr additive="base">
                                        <p:cTn id="23"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5D23B2E9-D532-4FE3-869C-BB320E481156}"/>
              </a:ext>
            </a:extLst>
          </p:cNvPr>
          <p:cNvSpPr txBox="1"/>
          <p:nvPr/>
        </p:nvSpPr>
        <p:spPr>
          <a:xfrm>
            <a:off x="1455814" y="2871909"/>
            <a:ext cx="6232372" cy="1419619"/>
          </a:xfrm>
          <a:prstGeom prst="rect">
            <a:avLst/>
          </a:prstGeom>
          <a:noFill/>
        </p:spPr>
        <p:txBody>
          <a:bodyPr wrap="square" rtlCol="0">
            <a:spAutoFit/>
          </a:bodyPr>
          <a:lstStyle/>
          <a:p>
            <a:r>
              <a:rPr lang="en-US" altLang="zh-CN" sz="8625" b="1" dirty="0">
                <a:latin typeface="微软雅黑" panose="020B0503020204020204" pitchFamily="34" charset="-122"/>
                <a:ea typeface="微软雅黑" panose="020B0503020204020204" pitchFamily="34" charset="-122"/>
              </a:rPr>
              <a:t>Thank you</a:t>
            </a:r>
            <a:endParaRPr lang="zh-CN" altLang="en-US" sz="8625" b="1" dirty="0">
              <a:latin typeface="微软雅黑" panose="020B0503020204020204" pitchFamily="34" charset="-122"/>
              <a:ea typeface="微软雅黑" panose="020B0503020204020204" pitchFamily="34" charset="-122"/>
            </a:endParaRPr>
          </a:p>
        </p:txBody>
      </p:sp>
      <p:pic>
        <p:nvPicPr>
          <p:cNvPr id="4" name="图片 2">
            <a:extLst>
              <a:ext uri="{FF2B5EF4-FFF2-40B4-BE49-F238E27FC236}">
                <a16:creationId xmlns:a16="http://schemas.microsoft.com/office/drawing/2014/main" id="{2D5CAA96-EABC-4243-9CAA-800B3913FB33}"/>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149761" y="74036"/>
            <a:ext cx="738131" cy="738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799148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4E96F64-4395-4B2A-AB5C-6CD950710C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7230" y="1032520"/>
            <a:ext cx="6654283" cy="3825425"/>
          </a:xfrm>
          <a:prstGeom prst="rect">
            <a:avLst/>
          </a:prstGeom>
        </p:spPr>
      </p:pic>
      <p:sp>
        <p:nvSpPr>
          <p:cNvPr id="6" name="矩形 5">
            <a:extLst>
              <a:ext uri="{FF2B5EF4-FFF2-40B4-BE49-F238E27FC236}">
                <a16:creationId xmlns:a16="http://schemas.microsoft.com/office/drawing/2014/main" id="{AD19A13A-16A9-47AA-BEC3-FFCB92605934}"/>
              </a:ext>
            </a:extLst>
          </p:cNvPr>
          <p:cNvSpPr/>
          <p:nvPr/>
        </p:nvSpPr>
        <p:spPr>
          <a:xfrm>
            <a:off x="729343" y="5064779"/>
            <a:ext cx="7307427" cy="923330"/>
          </a:xfrm>
          <a:prstGeom prst="rect">
            <a:avLst/>
          </a:prstGeom>
        </p:spPr>
        <p:txBody>
          <a:bodyPr wrap="square">
            <a:spAutoFit/>
          </a:bodyPr>
          <a:lstStyle/>
          <a:p>
            <a:r>
              <a:rPr lang="zh-CN" altLang="en-US" dirty="0"/>
              <a:t>       </a:t>
            </a:r>
            <a:r>
              <a:rPr lang="zh-CN" altLang="en-US" dirty="0">
                <a:latin typeface="黑体" panose="02010609060101010101" pitchFamily="49" charset="-122"/>
                <a:ea typeface="黑体" panose="02010609060101010101" pitchFamily="49" charset="-122"/>
              </a:rPr>
              <a:t>边缘计算是一种层次化的分布式计算模式，通过发挥网络边缘设备的计算能力和存储能力，在网络的边缘提供通信、存储和计算资源及服务，形成“端</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边缘</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云”三元架构，以降低应用延迟和网络负载。</a:t>
            </a:r>
          </a:p>
        </p:txBody>
      </p:sp>
      <p:sp>
        <p:nvSpPr>
          <p:cNvPr id="7" name="矩形 6">
            <a:extLst>
              <a:ext uri="{FF2B5EF4-FFF2-40B4-BE49-F238E27FC236}">
                <a16:creationId xmlns:a16="http://schemas.microsoft.com/office/drawing/2014/main" id="{4E1C1AEE-0A36-4B58-AA24-19CA254EEDBE}"/>
              </a:ext>
            </a:extLst>
          </p:cNvPr>
          <p:cNvSpPr/>
          <p:nvPr/>
        </p:nvSpPr>
        <p:spPr>
          <a:xfrm>
            <a:off x="4945079" y="6058274"/>
            <a:ext cx="3390672" cy="369332"/>
          </a:xfrm>
          <a:prstGeom prst="rect">
            <a:avLst/>
          </a:prstGeom>
        </p:spPr>
        <p:txBody>
          <a:bodyPr wrap="none">
            <a:spAutoFit/>
          </a:bodyPr>
          <a:lstStyle/>
          <a:p>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欧洲电信标准化协会</a:t>
            </a:r>
            <a:r>
              <a:rPr lang="en-US" altLang="zh-CN" dirty="0">
                <a:latin typeface="黑体" panose="02010609060101010101" pitchFamily="49" charset="-122"/>
                <a:ea typeface="黑体" panose="02010609060101010101" pitchFamily="49" charset="-122"/>
              </a:rPr>
              <a:t>(ETSI)</a:t>
            </a:r>
            <a:endParaRPr lang="zh-CN" altLang="en-US" dirty="0">
              <a:latin typeface="黑体" panose="02010609060101010101" pitchFamily="49" charset="-122"/>
              <a:ea typeface="黑体" panose="02010609060101010101" pitchFamily="49" charset="-122"/>
            </a:endParaRPr>
          </a:p>
        </p:txBody>
      </p:sp>
      <p:pic>
        <p:nvPicPr>
          <p:cNvPr id="8" name="图片 2">
            <a:extLst>
              <a:ext uri="{FF2B5EF4-FFF2-40B4-BE49-F238E27FC236}">
                <a16:creationId xmlns:a16="http://schemas.microsoft.com/office/drawing/2014/main" id="{37866637-46AD-41B0-B6BA-9FCDC4BDDC3C}"/>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9761" y="74036"/>
            <a:ext cx="738131" cy="738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a:extLst>
              <a:ext uri="{FF2B5EF4-FFF2-40B4-BE49-F238E27FC236}">
                <a16:creationId xmlns:a16="http://schemas.microsoft.com/office/drawing/2014/main" id="{E389AEF3-F0A9-4D68-9EC4-1C1F14A618A6}"/>
              </a:ext>
            </a:extLst>
          </p:cNvPr>
          <p:cNvSpPr txBox="1"/>
          <p:nvPr/>
        </p:nvSpPr>
        <p:spPr>
          <a:xfrm>
            <a:off x="137804" y="188649"/>
            <a:ext cx="4434195"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cs typeface="Arial" pitchFamily="34" charset="0"/>
              </a:rPr>
              <a:t>边缘计算定义</a:t>
            </a:r>
          </a:p>
        </p:txBody>
      </p:sp>
    </p:spTree>
    <p:extLst>
      <p:ext uri="{BB962C8B-B14F-4D97-AF65-F5344CB8AC3E}">
        <p14:creationId xmlns:p14="http://schemas.microsoft.com/office/powerpoint/2010/main" val="10441673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4" name="图片 123">
            <a:extLst>
              <a:ext uri="{FF2B5EF4-FFF2-40B4-BE49-F238E27FC236}">
                <a16:creationId xmlns:a16="http://schemas.microsoft.com/office/drawing/2014/main" id="{6FE8C2BA-6CB2-4176-86DC-DEC8AE1D69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46183" y="1439424"/>
            <a:ext cx="612082" cy="629421"/>
          </a:xfrm>
          <a:prstGeom prst="rect">
            <a:avLst/>
          </a:prstGeom>
        </p:spPr>
      </p:pic>
      <p:pic>
        <p:nvPicPr>
          <p:cNvPr id="102" name="图片 2">
            <a:extLst>
              <a:ext uri="{FF2B5EF4-FFF2-40B4-BE49-F238E27FC236}">
                <a16:creationId xmlns:a16="http://schemas.microsoft.com/office/drawing/2014/main" id="{B7377FE1-A60F-4474-AB7F-9655C79F393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49761" y="74036"/>
            <a:ext cx="738131" cy="738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文本框 102">
            <a:extLst>
              <a:ext uri="{FF2B5EF4-FFF2-40B4-BE49-F238E27FC236}">
                <a16:creationId xmlns:a16="http://schemas.microsoft.com/office/drawing/2014/main" id="{CD9A1D36-29C8-4355-9200-DA50B166E790}"/>
              </a:ext>
            </a:extLst>
          </p:cNvPr>
          <p:cNvSpPr txBox="1"/>
          <p:nvPr/>
        </p:nvSpPr>
        <p:spPr>
          <a:xfrm>
            <a:off x="137805" y="188649"/>
            <a:ext cx="3712611"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cs typeface="Arial" pitchFamily="34" charset="0"/>
              </a:rPr>
              <a:t>研究背景</a:t>
            </a:r>
          </a:p>
        </p:txBody>
      </p:sp>
      <p:pic>
        <p:nvPicPr>
          <p:cNvPr id="83" name="图片 82">
            <a:extLst>
              <a:ext uri="{FF2B5EF4-FFF2-40B4-BE49-F238E27FC236}">
                <a16:creationId xmlns:a16="http://schemas.microsoft.com/office/drawing/2014/main" id="{BB9B9330-EC02-44E9-B11F-15B2F2AB34F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14335" y="2729798"/>
            <a:ext cx="514469" cy="514469"/>
          </a:xfrm>
          <a:prstGeom prst="rect">
            <a:avLst/>
          </a:prstGeom>
        </p:spPr>
      </p:pic>
      <p:pic>
        <p:nvPicPr>
          <p:cNvPr id="84" name="图片 83">
            <a:extLst>
              <a:ext uri="{FF2B5EF4-FFF2-40B4-BE49-F238E27FC236}">
                <a16:creationId xmlns:a16="http://schemas.microsoft.com/office/drawing/2014/main" id="{0068C023-2E9B-4AD9-A421-4C9A854024C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192857" y="2729798"/>
            <a:ext cx="514469" cy="514469"/>
          </a:xfrm>
          <a:prstGeom prst="rect">
            <a:avLst/>
          </a:prstGeom>
        </p:spPr>
      </p:pic>
      <p:pic>
        <p:nvPicPr>
          <p:cNvPr id="85" name="图片 84">
            <a:extLst>
              <a:ext uri="{FF2B5EF4-FFF2-40B4-BE49-F238E27FC236}">
                <a16:creationId xmlns:a16="http://schemas.microsoft.com/office/drawing/2014/main" id="{CE78E3E5-133B-4647-ADAB-416E6406AAF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871379" y="2729797"/>
            <a:ext cx="514469" cy="514469"/>
          </a:xfrm>
          <a:prstGeom prst="rect">
            <a:avLst/>
          </a:prstGeom>
        </p:spPr>
      </p:pic>
      <p:pic>
        <p:nvPicPr>
          <p:cNvPr id="86" name="图片 85">
            <a:extLst>
              <a:ext uri="{FF2B5EF4-FFF2-40B4-BE49-F238E27FC236}">
                <a16:creationId xmlns:a16="http://schemas.microsoft.com/office/drawing/2014/main" id="{FD8969FA-E5EC-4E24-A17C-FD6184ACC9DE}"/>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32118" y="2729798"/>
            <a:ext cx="514469" cy="514469"/>
          </a:xfrm>
          <a:prstGeom prst="rect">
            <a:avLst/>
          </a:prstGeom>
        </p:spPr>
      </p:pic>
      <p:pic>
        <p:nvPicPr>
          <p:cNvPr id="87" name="图片 86">
            <a:extLst>
              <a:ext uri="{FF2B5EF4-FFF2-40B4-BE49-F238E27FC236}">
                <a16:creationId xmlns:a16="http://schemas.microsoft.com/office/drawing/2014/main" id="{8DB6E73F-03D0-4439-A160-26DF47A44AAA}"/>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63563" y="1566247"/>
            <a:ext cx="430376" cy="388570"/>
          </a:xfrm>
          <a:prstGeom prst="rect">
            <a:avLst/>
          </a:prstGeom>
        </p:spPr>
      </p:pic>
      <p:sp>
        <p:nvSpPr>
          <p:cNvPr id="91" name="矩形 90">
            <a:extLst>
              <a:ext uri="{FF2B5EF4-FFF2-40B4-BE49-F238E27FC236}">
                <a16:creationId xmlns:a16="http://schemas.microsoft.com/office/drawing/2014/main" id="{A0C6FAD6-C49A-4448-B8CE-0807DA58EF49}"/>
              </a:ext>
            </a:extLst>
          </p:cNvPr>
          <p:cNvSpPr/>
          <p:nvPr/>
        </p:nvSpPr>
        <p:spPr>
          <a:xfrm>
            <a:off x="2251224" y="1958562"/>
            <a:ext cx="761747"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服务</a:t>
            </a:r>
            <a:r>
              <a:rPr lang="en-US" altLang="zh-CN" dirty="0">
                <a:latin typeface="黑体" panose="02010609060101010101" pitchFamily="49" charset="-122"/>
                <a:ea typeface="黑体" panose="02010609060101010101" pitchFamily="49" charset="-122"/>
              </a:rPr>
              <a:t>1</a:t>
            </a:r>
            <a:endParaRPr lang="zh-CN" altLang="en-US" dirty="0"/>
          </a:p>
        </p:txBody>
      </p:sp>
      <p:sp>
        <p:nvSpPr>
          <p:cNvPr id="92" name="矩形 91">
            <a:extLst>
              <a:ext uri="{FF2B5EF4-FFF2-40B4-BE49-F238E27FC236}">
                <a16:creationId xmlns:a16="http://schemas.microsoft.com/office/drawing/2014/main" id="{85B41459-854F-4E48-9318-77CB3CD968EC}"/>
              </a:ext>
            </a:extLst>
          </p:cNvPr>
          <p:cNvSpPr/>
          <p:nvPr/>
        </p:nvSpPr>
        <p:spPr>
          <a:xfrm>
            <a:off x="3244677" y="1958562"/>
            <a:ext cx="761747"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服务</a:t>
            </a:r>
            <a:r>
              <a:rPr lang="en-US" altLang="zh-CN" dirty="0">
                <a:latin typeface="黑体" panose="02010609060101010101" pitchFamily="49" charset="-122"/>
                <a:ea typeface="黑体" panose="02010609060101010101" pitchFamily="49" charset="-122"/>
              </a:rPr>
              <a:t>2</a:t>
            </a:r>
            <a:endParaRPr lang="zh-CN" altLang="en-US" dirty="0"/>
          </a:p>
        </p:txBody>
      </p:sp>
      <p:sp>
        <p:nvSpPr>
          <p:cNvPr id="93" name="矩形 92">
            <a:extLst>
              <a:ext uri="{FF2B5EF4-FFF2-40B4-BE49-F238E27FC236}">
                <a16:creationId xmlns:a16="http://schemas.microsoft.com/office/drawing/2014/main" id="{DE5E594E-438C-46A1-A3E3-2543BE962EB1}"/>
              </a:ext>
            </a:extLst>
          </p:cNvPr>
          <p:cNvSpPr/>
          <p:nvPr/>
        </p:nvSpPr>
        <p:spPr>
          <a:xfrm>
            <a:off x="4291477" y="1954817"/>
            <a:ext cx="761747"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服务</a:t>
            </a:r>
            <a:r>
              <a:rPr lang="en-US" altLang="zh-CN" dirty="0">
                <a:latin typeface="黑体" panose="02010609060101010101" pitchFamily="49" charset="-122"/>
                <a:ea typeface="黑体" panose="02010609060101010101" pitchFamily="49" charset="-122"/>
              </a:rPr>
              <a:t>3</a:t>
            </a:r>
            <a:endParaRPr lang="zh-CN" altLang="en-US" dirty="0"/>
          </a:p>
        </p:txBody>
      </p:sp>
      <p:sp>
        <p:nvSpPr>
          <p:cNvPr id="95" name="矩形 94">
            <a:extLst>
              <a:ext uri="{FF2B5EF4-FFF2-40B4-BE49-F238E27FC236}">
                <a16:creationId xmlns:a16="http://schemas.microsoft.com/office/drawing/2014/main" id="{BA9B5BF2-637A-4C8B-84F0-17713785C8A2}"/>
              </a:ext>
            </a:extLst>
          </p:cNvPr>
          <p:cNvSpPr/>
          <p:nvPr/>
        </p:nvSpPr>
        <p:spPr>
          <a:xfrm>
            <a:off x="5395985" y="1716863"/>
            <a:ext cx="646331" cy="369332"/>
          </a:xfrm>
          <a:prstGeom prst="rect">
            <a:avLst/>
          </a:prstGeom>
        </p:spPr>
        <p:txBody>
          <a:bodyPr wrap="none">
            <a:spAutoFit/>
          </a:bodyPr>
          <a:lstStyle/>
          <a:p>
            <a:r>
              <a:rPr lang="en-US" altLang="zh-CN" dirty="0">
                <a:latin typeface="黑体" panose="02010609060101010101" pitchFamily="49" charset="-122"/>
                <a:ea typeface="黑体" panose="02010609060101010101" pitchFamily="49" charset="-122"/>
              </a:rPr>
              <a:t>……</a:t>
            </a:r>
            <a:endParaRPr lang="zh-CN" altLang="en-US" dirty="0"/>
          </a:p>
        </p:txBody>
      </p:sp>
      <p:sp>
        <p:nvSpPr>
          <p:cNvPr id="99" name="矩形 98">
            <a:extLst>
              <a:ext uri="{FF2B5EF4-FFF2-40B4-BE49-F238E27FC236}">
                <a16:creationId xmlns:a16="http://schemas.microsoft.com/office/drawing/2014/main" id="{64D3D9E1-346C-412B-8C01-BF015C2A891B}"/>
              </a:ext>
            </a:extLst>
          </p:cNvPr>
          <p:cNvSpPr/>
          <p:nvPr/>
        </p:nvSpPr>
        <p:spPr>
          <a:xfrm>
            <a:off x="6385077" y="1954817"/>
            <a:ext cx="761747"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服务</a:t>
            </a:r>
            <a:r>
              <a:rPr lang="en-US" altLang="zh-CN" dirty="0">
                <a:latin typeface="黑体" panose="02010609060101010101" pitchFamily="49" charset="-122"/>
                <a:ea typeface="黑体" panose="02010609060101010101" pitchFamily="49" charset="-122"/>
              </a:rPr>
              <a:t>l</a:t>
            </a:r>
            <a:endParaRPr lang="zh-CN" altLang="en-US" dirty="0"/>
          </a:p>
        </p:txBody>
      </p:sp>
      <p:sp>
        <p:nvSpPr>
          <p:cNvPr id="100" name="矩形 99">
            <a:extLst>
              <a:ext uri="{FF2B5EF4-FFF2-40B4-BE49-F238E27FC236}">
                <a16:creationId xmlns:a16="http://schemas.microsoft.com/office/drawing/2014/main" id="{29C45977-3F58-48C1-9ABF-B7743779DD30}"/>
              </a:ext>
            </a:extLst>
          </p:cNvPr>
          <p:cNvSpPr/>
          <p:nvPr/>
        </p:nvSpPr>
        <p:spPr>
          <a:xfrm>
            <a:off x="1682431" y="3244926"/>
            <a:ext cx="992579"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边缘云</a:t>
            </a:r>
            <a:r>
              <a:rPr lang="en-US" altLang="zh-CN" dirty="0">
                <a:latin typeface="黑体" panose="02010609060101010101" pitchFamily="49" charset="-122"/>
                <a:ea typeface="黑体" panose="02010609060101010101" pitchFamily="49" charset="-122"/>
              </a:rPr>
              <a:t>1</a:t>
            </a:r>
            <a:endParaRPr lang="zh-CN" altLang="en-US" dirty="0"/>
          </a:p>
        </p:txBody>
      </p:sp>
      <p:sp>
        <p:nvSpPr>
          <p:cNvPr id="101" name="矩形 100">
            <a:extLst>
              <a:ext uri="{FF2B5EF4-FFF2-40B4-BE49-F238E27FC236}">
                <a16:creationId xmlns:a16="http://schemas.microsoft.com/office/drawing/2014/main" id="{83A756E2-842A-4B3F-99CB-0F8D920802F5}"/>
              </a:ext>
            </a:extLst>
          </p:cNvPr>
          <p:cNvSpPr/>
          <p:nvPr/>
        </p:nvSpPr>
        <p:spPr>
          <a:xfrm>
            <a:off x="2808175" y="3258031"/>
            <a:ext cx="992579"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边缘云</a:t>
            </a:r>
            <a:r>
              <a:rPr lang="en-US" altLang="zh-CN" dirty="0">
                <a:latin typeface="黑体" panose="02010609060101010101" pitchFamily="49" charset="-122"/>
                <a:ea typeface="黑体" panose="02010609060101010101" pitchFamily="49" charset="-122"/>
              </a:rPr>
              <a:t>2</a:t>
            </a:r>
            <a:endParaRPr lang="zh-CN" altLang="en-US" dirty="0"/>
          </a:p>
        </p:txBody>
      </p:sp>
      <p:sp>
        <p:nvSpPr>
          <p:cNvPr id="104" name="矩形 103">
            <a:extLst>
              <a:ext uri="{FF2B5EF4-FFF2-40B4-BE49-F238E27FC236}">
                <a16:creationId xmlns:a16="http://schemas.microsoft.com/office/drawing/2014/main" id="{1F8E3C03-FBD0-4B3F-966A-33EEA32EA870}"/>
              </a:ext>
            </a:extLst>
          </p:cNvPr>
          <p:cNvSpPr/>
          <p:nvPr/>
        </p:nvSpPr>
        <p:spPr>
          <a:xfrm>
            <a:off x="3953801" y="3258031"/>
            <a:ext cx="992579"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边缘云</a:t>
            </a:r>
            <a:r>
              <a:rPr lang="en-US" altLang="zh-CN" dirty="0">
                <a:latin typeface="黑体" panose="02010609060101010101" pitchFamily="49" charset="-122"/>
                <a:ea typeface="黑体" panose="02010609060101010101" pitchFamily="49" charset="-122"/>
              </a:rPr>
              <a:t>3</a:t>
            </a:r>
            <a:endParaRPr lang="zh-CN" altLang="en-US" dirty="0"/>
          </a:p>
        </p:txBody>
      </p:sp>
      <p:sp>
        <p:nvSpPr>
          <p:cNvPr id="105" name="矩形 104">
            <a:extLst>
              <a:ext uri="{FF2B5EF4-FFF2-40B4-BE49-F238E27FC236}">
                <a16:creationId xmlns:a16="http://schemas.microsoft.com/office/drawing/2014/main" id="{82E8CC4A-A774-4A1E-A52F-2C606819F0FF}"/>
              </a:ext>
            </a:extLst>
          </p:cNvPr>
          <p:cNvSpPr/>
          <p:nvPr/>
        </p:nvSpPr>
        <p:spPr>
          <a:xfrm>
            <a:off x="6312573" y="3258031"/>
            <a:ext cx="992579"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边缘云</a:t>
            </a:r>
            <a:r>
              <a:rPr lang="en-US" altLang="zh-CN" dirty="0">
                <a:latin typeface="黑体" panose="02010609060101010101" pitchFamily="49" charset="-122"/>
                <a:ea typeface="黑体" panose="02010609060101010101" pitchFamily="49" charset="-122"/>
              </a:rPr>
              <a:t>n</a:t>
            </a:r>
            <a:endParaRPr lang="zh-CN" altLang="en-US" dirty="0"/>
          </a:p>
        </p:txBody>
      </p:sp>
      <p:sp>
        <p:nvSpPr>
          <p:cNvPr id="106" name="矩形 105">
            <a:extLst>
              <a:ext uri="{FF2B5EF4-FFF2-40B4-BE49-F238E27FC236}">
                <a16:creationId xmlns:a16="http://schemas.microsoft.com/office/drawing/2014/main" id="{7922F8E8-13BB-4E77-AC00-1987A27BA6A7}"/>
              </a:ext>
            </a:extLst>
          </p:cNvPr>
          <p:cNvSpPr/>
          <p:nvPr/>
        </p:nvSpPr>
        <p:spPr>
          <a:xfrm>
            <a:off x="5287665" y="2802365"/>
            <a:ext cx="646331" cy="369332"/>
          </a:xfrm>
          <a:prstGeom prst="rect">
            <a:avLst/>
          </a:prstGeom>
        </p:spPr>
        <p:txBody>
          <a:bodyPr wrap="none">
            <a:spAutoFit/>
          </a:bodyPr>
          <a:lstStyle/>
          <a:p>
            <a:r>
              <a:rPr lang="en-US" altLang="zh-CN" dirty="0">
                <a:latin typeface="黑体" panose="02010609060101010101" pitchFamily="49" charset="-122"/>
                <a:ea typeface="黑体" panose="02010609060101010101" pitchFamily="49" charset="-122"/>
              </a:rPr>
              <a:t>……</a:t>
            </a:r>
            <a:endParaRPr lang="zh-CN" altLang="en-US" dirty="0"/>
          </a:p>
        </p:txBody>
      </p:sp>
      <p:pic>
        <p:nvPicPr>
          <p:cNvPr id="107" name="图片 106">
            <a:extLst>
              <a:ext uri="{FF2B5EF4-FFF2-40B4-BE49-F238E27FC236}">
                <a16:creationId xmlns:a16="http://schemas.microsoft.com/office/drawing/2014/main" id="{DD80875D-BA99-41B7-8A72-EEFD9764594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927880" y="3616570"/>
            <a:ext cx="305551" cy="403124"/>
          </a:xfrm>
          <a:prstGeom prst="rect">
            <a:avLst/>
          </a:prstGeom>
        </p:spPr>
      </p:pic>
      <p:pic>
        <p:nvPicPr>
          <p:cNvPr id="108" name="图片 107">
            <a:extLst>
              <a:ext uri="{FF2B5EF4-FFF2-40B4-BE49-F238E27FC236}">
                <a16:creationId xmlns:a16="http://schemas.microsoft.com/office/drawing/2014/main" id="{0B64331A-46DD-4DDC-A85C-BD4BB513049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907331" y="4090835"/>
            <a:ext cx="541192" cy="523442"/>
          </a:xfrm>
          <a:prstGeom prst="rect">
            <a:avLst/>
          </a:prstGeom>
        </p:spPr>
      </p:pic>
      <p:pic>
        <p:nvPicPr>
          <p:cNvPr id="109" name="图片 108">
            <a:extLst>
              <a:ext uri="{FF2B5EF4-FFF2-40B4-BE49-F238E27FC236}">
                <a16:creationId xmlns:a16="http://schemas.microsoft.com/office/drawing/2014/main" id="{3287D76D-8814-4DE9-A80C-A51D571BBAC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097833" y="3616570"/>
            <a:ext cx="305551" cy="403124"/>
          </a:xfrm>
          <a:prstGeom prst="rect">
            <a:avLst/>
          </a:prstGeom>
        </p:spPr>
      </p:pic>
      <p:pic>
        <p:nvPicPr>
          <p:cNvPr id="110" name="图片 109">
            <a:extLst>
              <a:ext uri="{FF2B5EF4-FFF2-40B4-BE49-F238E27FC236}">
                <a16:creationId xmlns:a16="http://schemas.microsoft.com/office/drawing/2014/main" id="{72B54FC0-F44A-49AC-8302-725D3C6C337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046239" y="3614419"/>
            <a:ext cx="305551" cy="403124"/>
          </a:xfrm>
          <a:prstGeom prst="rect">
            <a:avLst/>
          </a:prstGeom>
        </p:spPr>
      </p:pic>
      <p:pic>
        <p:nvPicPr>
          <p:cNvPr id="111" name="图片 110">
            <a:extLst>
              <a:ext uri="{FF2B5EF4-FFF2-40B4-BE49-F238E27FC236}">
                <a16:creationId xmlns:a16="http://schemas.microsoft.com/office/drawing/2014/main" id="{FDD74F61-7E59-4CEC-8A23-29A7381C3A1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463249" y="4101061"/>
            <a:ext cx="541192" cy="523442"/>
          </a:xfrm>
          <a:prstGeom prst="rect">
            <a:avLst/>
          </a:prstGeom>
        </p:spPr>
      </p:pic>
      <p:pic>
        <p:nvPicPr>
          <p:cNvPr id="112" name="图片 111">
            <a:extLst>
              <a:ext uri="{FF2B5EF4-FFF2-40B4-BE49-F238E27FC236}">
                <a16:creationId xmlns:a16="http://schemas.microsoft.com/office/drawing/2014/main" id="{10214168-6FBE-4E63-BC43-4B229EE1A01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532170" y="3613442"/>
            <a:ext cx="305551" cy="403124"/>
          </a:xfrm>
          <a:prstGeom prst="rect">
            <a:avLst/>
          </a:prstGeom>
        </p:spPr>
      </p:pic>
      <p:pic>
        <p:nvPicPr>
          <p:cNvPr id="113" name="图片 112">
            <a:extLst>
              <a:ext uri="{FF2B5EF4-FFF2-40B4-BE49-F238E27FC236}">
                <a16:creationId xmlns:a16="http://schemas.microsoft.com/office/drawing/2014/main" id="{829A83E2-5B7E-46B7-A737-48FAE4F1BC4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77609" y="3614419"/>
            <a:ext cx="305551" cy="403124"/>
          </a:xfrm>
          <a:prstGeom prst="rect">
            <a:avLst/>
          </a:prstGeom>
        </p:spPr>
      </p:pic>
      <p:pic>
        <p:nvPicPr>
          <p:cNvPr id="114" name="图片 113">
            <a:extLst>
              <a:ext uri="{FF2B5EF4-FFF2-40B4-BE49-F238E27FC236}">
                <a16:creationId xmlns:a16="http://schemas.microsoft.com/office/drawing/2014/main" id="{4C28C838-769B-41EC-B276-E3CD72007E9A}"/>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70613" y="4166282"/>
            <a:ext cx="440443" cy="440443"/>
          </a:xfrm>
          <a:prstGeom prst="rect">
            <a:avLst/>
          </a:prstGeom>
        </p:spPr>
      </p:pic>
      <p:pic>
        <p:nvPicPr>
          <p:cNvPr id="115" name="图片 114">
            <a:extLst>
              <a:ext uri="{FF2B5EF4-FFF2-40B4-BE49-F238E27FC236}">
                <a16:creationId xmlns:a16="http://schemas.microsoft.com/office/drawing/2014/main" id="{AEF71ECF-CD31-4076-B306-6C0889A4571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859022" y="4065534"/>
            <a:ext cx="541192" cy="541192"/>
          </a:xfrm>
          <a:prstGeom prst="rect">
            <a:avLst/>
          </a:prstGeom>
        </p:spPr>
      </p:pic>
      <p:pic>
        <p:nvPicPr>
          <p:cNvPr id="116" name="图片 115">
            <a:extLst>
              <a:ext uri="{FF2B5EF4-FFF2-40B4-BE49-F238E27FC236}">
                <a16:creationId xmlns:a16="http://schemas.microsoft.com/office/drawing/2014/main" id="{3358C95F-AB20-434B-A900-06AE5E54CF9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459788" y="4073421"/>
            <a:ext cx="541192" cy="541192"/>
          </a:xfrm>
          <a:prstGeom prst="rect">
            <a:avLst/>
          </a:prstGeom>
        </p:spPr>
      </p:pic>
      <p:sp>
        <p:nvSpPr>
          <p:cNvPr id="117" name="矩形 116">
            <a:extLst>
              <a:ext uri="{FF2B5EF4-FFF2-40B4-BE49-F238E27FC236}">
                <a16:creationId xmlns:a16="http://schemas.microsoft.com/office/drawing/2014/main" id="{EBD2F53A-895C-46B9-9B72-D29AC1E6019E}"/>
              </a:ext>
            </a:extLst>
          </p:cNvPr>
          <p:cNvSpPr/>
          <p:nvPr/>
        </p:nvSpPr>
        <p:spPr>
          <a:xfrm>
            <a:off x="1717597" y="4606726"/>
            <a:ext cx="761747"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用户</a:t>
            </a:r>
            <a:r>
              <a:rPr lang="en-US" altLang="zh-CN" dirty="0">
                <a:latin typeface="黑体" panose="02010609060101010101" pitchFamily="49" charset="-122"/>
                <a:ea typeface="黑体" panose="02010609060101010101" pitchFamily="49" charset="-122"/>
              </a:rPr>
              <a:t>1</a:t>
            </a:r>
            <a:endParaRPr lang="zh-CN" altLang="en-US" dirty="0"/>
          </a:p>
        </p:txBody>
      </p:sp>
      <p:sp>
        <p:nvSpPr>
          <p:cNvPr id="118" name="矩形 117">
            <a:extLst>
              <a:ext uri="{FF2B5EF4-FFF2-40B4-BE49-F238E27FC236}">
                <a16:creationId xmlns:a16="http://schemas.microsoft.com/office/drawing/2014/main" id="{DE9DDBF6-1D72-427C-AB88-FC50201D32FA}"/>
              </a:ext>
            </a:extLst>
          </p:cNvPr>
          <p:cNvSpPr/>
          <p:nvPr/>
        </p:nvSpPr>
        <p:spPr>
          <a:xfrm>
            <a:off x="2892025" y="4597712"/>
            <a:ext cx="761747"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用户</a:t>
            </a:r>
            <a:r>
              <a:rPr lang="en-US" altLang="zh-CN" dirty="0">
                <a:latin typeface="黑体" panose="02010609060101010101" pitchFamily="49" charset="-122"/>
                <a:ea typeface="黑体" panose="02010609060101010101" pitchFamily="49" charset="-122"/>
              </a:rPr>
              <a:t>2</a:t>
            </a:r>
            <a:endParaRPr lang="zh-CN" altLang="en-US" dirty="0"/>
          </a:p>
        </p:txBody>
      </p:sp>
      <p:sp>
        <p:nvSpPr>
          <p:cNvPr id="119" name="矩形 118">
            <a:extLst>
              <a:ext uri="{FF2B5EF4-FFF2-40B4-BE49-F238E27FC236}">
                <a16:creationId xmlns:a16="http://schemas.microsoft.com/office/drawing/2014/main" id="{D161234D-E377-4062-BBD9-832DB5B1233D}"/>
              </a:ext>
            </a:extLst>
          </p:cNvPr>
          <p:cNvSpPr/>
          <p:nvPr/>
        </p:nvSpPr>
        <p:spPr>
          <a:xfrm>
            <a:off x="3713919" y="4597712"/>
            <a:ext cx="761747"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用户</a:t>
            </a:r>
            <a:r>
              <a:rPr lang="en-US" altLang="zh-CN" dirty="0">
                <a:latin typeface="黑体" panose="02010609060101010101" pitchFamily="49" charset="-122"/>
                <a:ea typeface="黑体" panose="02010609060101010101" pitchFamily="49" charset="-122"/>
              </a:rPr>
              <a:t>3</a:t>
            </a:r>
            <a:endParaRPr lang="zh-CN" altLang="en-US" dirty="0"/>
          </a:p>
        </p:txBody>
      </p:sp>
      <p:sp>
        <p:nvSpPr>
          <p:cNvPr id="120" name="矩形 119">
            <a:extLst>
              <a:ext uri="{FF2B5EF4-FFF2-40B4-BE49-F238E27FC236}">
                <a16:creationId xmlns:a16="http://schemas.microsoft.com/office/drawing/2014/main" id="{209335A2-17DC-412D-83C9-282BD800F9EF}"/>
              </a:ext>
            </a:extLst>
          </p:cNvPr>
          <p:cNvSpPr/>
          <p:nvPr/>
        </p:nvSpPr>
        <p:spPr>
          <a:xfrm>
            <a:off x="4429839" y="4596505"/>
            <a:ext cx="761747"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用户</a:t>
            </a:r>
            <a:r>
              <a:rPr lang="en-US" altLang="zh-CN" dirty="0">
                <a:latin typeface="黑体" panose="02010609060101010101" pitchFamily="49" charset="-122"/>
                <a:ea typeface="黑体" panose="02010609060101010101" pitchFamily="49" charset="-122"/>
              </a:rPr>
              <a:t>4</a:t>
            </a:r>
            <a:endParaRPr lang="zh-CN" altLang="en-US" dirty="0"/>
          </a:p>
        </p:txBody>
      </p:sp>
      <p:sp>
        <p:nvSpPr>
          <p:cNvPr id="121" name="矩形 120">
            <a:extLst>
              <a:ext uri="{FF2B5EF4-FFF2-40B4-BE49-F238E27FC236}">
                <a16:creationId xmlns:a16="http://schemas.microsoft.com/office/drawing/2014/main" id="{A9D8B881-EAE1-46E5-B596-EC2C99A061AC}"/>
              </a:ext>
            </a:extLst>
          </p:cNvPr>
          <p:cNvSpPr/>
          <p:nvPr/>
        </p:nvSpPr>
        <p:spPr>
          <a:xfrm>
            <a:off x="6349510" y="4606726"/>
            <a:ext cx="761747"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用户</a:t>
            </a:r>
            <a:r>
              <a:rPr lang="en-US" altLang="zh-CN" dirty="0">
                <a:latin typeface="黑体" panose="02010609060101010101" pitchFamily="49" charset="-122"/>
                <a:ea typeface="黑体" panose="02010609060101010101" pitchFamily="49" charset="-122"/>
              </a:rPr>
              <a:t>u</a:t>
            </a:r>
            <a:endParaRPr lang="zh-CN" altLang="en-US" dirty="0"/>
          </a:p>
        </p:txBody>
      </p:sp>
      <p:sp>
        <p:nvSpPr>
          <p:cNvPr id="122" name="矩形: 圆角 121">
            <a:extLst>
              <a:ext uri="{FF2B5EF4-FFF2-40B4-BE49-F238E27FC236}">
                <a16:creationId xmlns:a16="http://schemas.microsoft.com/office/drawing/2014/main" id="{AC1131EB-0731-4610-A719-3633068F5C68}"/>
              </a:ext>
            </a:extLst>
          </p:cNvPr>
          <p:cNvSpPr/>
          <p:nvPr/>
        </p:nvSpPr>
        <p:spPr>
          <a:xfrm>
            <a:off x="1429839" y="2600378"/>
            <a:ext cx="6284321" cy="98732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3" name="矩形: 圆角 122">
            <a:extLst>
              <a:ext uri="{FF2B5EF4-FFF2-40B4-BE49-F238E27FC236}">
                <a16:creationId xmlns:a16="http://schemas.microsoft.com/office/drawing/2014/main" id="{903C1BEF-C63B-42B2-A9A8-A69292004280}"/>
              </a:ext>
            </a:extLst>
          </p:cNvPr>
          <p:cNvSpPr/>
          <p:nvPr/>
        </p:nvSpPr>
        <p:spPr>
          <a:xfrm>
            <a:off x="1929326" y="1357950"/>
            <a:ext cx="5375826" cy="957167"/>
          </a:xfrm>
          <a:prstGeom prst="roundRect">
            <a:avLst/>
          </a:prstGeom>
          <a:no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125" name="图片 124">
            <a:extLst>
              <a:ext uri="{FF2B5EF4-FFF2-40B4-BE49-F238E27FC236}">
                <a16:creationId xmlns:a16="http://schemas.microsoft.com/office/drawing/2014/main" id="{C4443AC3-F4C3-424C-B787-8BE3F486996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368218" y="1546534"/>
            <a:ext cx="513195" cy="394519"/>
          </a:xfrm>
          <a:prstGeom prst="rect">
            <a:avLst/>
          </a:prstGeom>
        </p:spPr>
      </p:pic>
      <p:pic>
        <p:nvPicPr>
          <p:cNvPr id="126" name="图片 125">
            <a:extLst>
              <a:ext uri="{FF2B5EF4-FFF2-40B4-BE49-F238E27FC236}">
                <a16:creationId xmlns:a16="http://schemas.microsoft.com/office/drawing/2014/main" id="{4F64C29F-6357-407F-A086-697D5E4F5AB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467464" y="1567145"/>
            <a:ext cx="560905" cy="425115"/>
          </a:xfrm>
          <a:prstGeom prst="rect">
            <a:avLst/>
          </a:prstGeom>
        </p:spPr>
      </p:pic>
      <p:sp>
        <p:nvSpPr>
          <p:cNvPr id="127" name="矩形: 圆角 126">
            <a:extLst>
              <a:ext uri="{FF2B5EF4-FFF2-40B4-BE49-F238E27FC236}">
                <a16:creationId xmlns:a16="http://schemas.microsoft.com/office/drawing/2014/main" id="{BE9C298C-1679-4E8C-ADDC-30FC8E620E1C}"/>
              </a:ext>
            </a:extLst>
          </p:cNvPr>
          <p:cNvSpPr/>
          <p:nvPr/>
        </p:nvSpPr>
        <p:spPr>
          <a:xfrm>
            <a:off x="1088021" y="4042308"/>
            <a:ext cx="6898512" cy="933751"/>
          </a:xfrm>
          <a:prstGeom prst="roundRect">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cxnSp>
        <p:nvCxnSpPr>
          <p:cNvPr id="128" name="直接连接符 127">
            <a:extLst>
              <a:ext uri="{FF2B5EF4-FFF2-40B4-BE49-F238E27FC236}">
                <a16:creationId xmlns:a16="http://schemas.microsoft.com/office/drawing/2014/main" id="{C45E226E-C54E-498A-928B-5AF1E714BC6E}"/>
              </a:ext>
            </a:extLst>
          </p:cNvPr>
          <p:cNvCxnSpPr>
            <a:cxnSpLocks/>
            <a:stCxn id="85" idx="3"/>
            <a:endCxn id="86" idx="1"/>
          </p:cNvCxnSpPr>
          <p:nvPr/>
        </p:nvCxnSpPr>
        <p:spPr>
          <a:xfrm>
            <a:off x="2385848" y="2987032"/>
            <a:ext cx="646270" cy="1"/>
          </a:xfrm>
          <a:prstGeom prst="line">
            <a:avLst/>
          </a:prstGeom>
        </p:spPr>
        <p:style>
          <a:lnRef idx="1">
            <a:schemeClr val="accent2"/>
          </a:lnRef>
          <a:fillRef idx="0">
            <a:schemeClr val="accent2"/>
          </a:fillRef>
          <a:effectRef idx="0">
            <a:schemeClr val="accent2"/>
          </a:effectRef>
          <a:fontRef idx="minor">
            <a:schemeClr val="tx1"/>
          </a:fontRef>
        </p:style>
      </p:cxnSp>
      <p:cxnSp>
        <p:nvCxnSpPr>
          <p:cNvPr id="129" name="直接连接符 128">
            <a:extLst>
              <a:ext uri="{FF2B5EF4-FFF2-40B4-BE49-F238E27FC236}">
                <a16:creationId xmlns:a16="http://schemas.microsoft.com/office/drawing/2014/main" id="{4FD59790-D36B-4380-A158-60FFBB570127}"/>
              </a:ext>
            </a:extLst>
          </p:cNvPr>
          <p:cNvCxnSpPr>
            <a:cxnSpLocks/>
            <a:stCxn id="86" idx="3"/>
            <a:endCxn id="84" idx="1"/>
          </p:cNvCxnSpPr>
          <p:nvPr/>
        </p:nvCxnSpPr>
        <p:spPr>
          <a:xfrm>
            <a:off x="3546587" y="2987033"/>
            <a:ext cx="646270" cy="0"/>
          </a:xfrm>
          <a:prstGeom prst="line">
            <a:avLst/>
          </a:prstGeom>
        </p:spPr>
        <p:style>
          <a:lnRef idx="1">
            <a:schemeClr val="accent2"/>
          </a:lnRef>
          <a:fillRef idx="0">
            <a:schemeClr val="accent2"/>
          </a:fillRef>
          <a:effectRef idx="0">
            <a:schemeClr val="accent2"/>
          </a:effectRef>
          <a:fontRef idx="minor">
            <a:schemeClr val="tx1"/>
          </a:fontRef>
        </p:style>
      </p:cxnSp>
      <p:cxnSp>
        <p:nvCxnSpPr>
          <p:cNvPr id="130" name="直接连接符 129">
            <a:extLst>
              <a:ext uri="{FF2B5EF4-FFF2-40B4-BE49-F238E27FC236}">
                <a16:creationId xmlns:a16="http://schemas.microsoft.com/office/drawing/2014/main" id="{EDB1237F-3B2C-4069-A0B6-2DFFD0EB5094}"/>
              </a:ext>
            </a:extLst>
          </p:cNvPr>
          <p:cNvCxnSpPr>
            <a:cxnSpLocks/>
            <a:stCxn id="106" idx="3"/>
            <a:endCxn id="83" idx="1"/>
          </p:cNvCxnSpPr>
          <p:nvPr/>
        </p:nvCxnSpPr>
        <p:spPr>
          <a:xfrm>
            <a:off x="5933996" y="2987031"/>
            <a:ext cx="580339" cy="2"/>
          </a:xfrm>
          <a:prstGeom prst="line">
            <a:avLst/>
          </a:prstGeom>
        </p:spPr>
        <p:style>
          <a:lnRef idx="1">
            <a:schemeClr val="accent2"/>
          </a:lnRef>
          <a:fillRef idx="0">
            <a:schemeClr val="accent2"/>
          </a:fillRef>
          <a:effectRef idx="0">
            <a:schemeClr val="accent2"/>
          </a:effectRef>
          <a:fontRef idx="minor">
            <a:schemeClr val="tx1"/>
          </a:fontRef>
        </p:style>
      </p:cxnSp>
      <p:cxnSp>
        <p:nvCxnSpPr>
          <p:cNvPr id="133" name="直接连接符 132">
            <a:extLst>
              <a:ext uri="{FF2B5EF4-FFF2-40B4-BE49-F238E27FC236}">
                <a16:creationId xmlns:a16="http://schemas.microsoft.com/office/drawing/2014/main" id="{CADF4D17-FB20-4E54-8BD1-1E3D835BB385}"/>
              </a:ext>
            </a:extLst>
          </p:cNvPr>
          <p:cNvCxnSpPr>
            <a:cxnSpLocks/>
            <a:stCxn id="84" idx="3"/>
            <a:endCxn id="106" idx="1"/>
          </p:cNvCxnSpPr>
          <p:nvPr/>
        </p:nvCxnSpPr>
        <p:spPr>
          <a:xfrm flipV="1">
            <a:off x="4707326" y="2987031"/>
            <a:ext cx="580339" cy="2"/>
          </a:xfrm>
          <a:prstGeom prst="line">
            <a:avLst/>
          </a:prstGeom>
        </p:spPr>
        <p:style>
          <a:lnRef idx="1">
            <a:schemeClr val="accent2"/>
          </a:lnRef>
          <a:fillRef idx="0">
            <a:schemeClr val="accent2"/>
          </a:fillRef>
          <a:effectRef idx="0">
            <a:schemeClr val="accent2"/>
          </a:effectRef>
          <a:fontRef idx="minor">
            <a:schemeClr val="tx1"/>
          </a:fontRef>
        </p:style>
      </p:cxnSp>
      <p:sp>
        <p:nvSpPr>
          <p:cNvPr id="136" name="矩形 135">
            <a:extLst>
              <a:ext uri="{FF2B5EF4-FFF2-40B4-BE49-F238E27FC236}">
                <a16:creationId xmlns:a16="http://schemas.microsoft.com/office/drawing/2014/main" id="{929B295C-A365-49C8-A9ED-CE8CF6871BF7}"/>
              </a:ext>
            </a:extLst>
          </p:cNvPr>
          <p:cNvSpPr/>
          <p:nvPr/>
        </p:nvSpPr>
        <p:spPr>
          <a:xfrm>
            <a:off x="5418435" y="4237394"/>
            <a:ext cx="646331" cy="369332"/>
          </a:xfrm>
          <a:prstGeom prst="rect">
            <a:avLst/>
          </a:prstGeom>
        </p:spPr>
        <p:txBody>
          <a:bodyPr wrap="none">
            <a:spAutoFit/>
          </a:bodyPr>
          <a:lstStyle/>
          <a:p>
            <a:r>
              <a:rPr lang="en-US" altLang="zh-CN" dirty="0">
                <a:latin typeface="黑体" panose="02010609060101010101" pitchFamily="49" charset="-122"/>
                <a:ea typeface="黑体" panose="02010609060101010101" pitchFamily="49" charset="-122"/>
              </a:rPr>
              <a:t>……</a:t>
            </a:r>
            <a:endParaRPr lang="zh-CN" altLang="en-US" dirty="0"/>
          </a:p>
        </p:txBody>
      </p:sp>
      <p:sp>
        <p:nvSpPr>
          <p:cNvPr id="45" name="文本框 44">
            <a:extLst>
              <a:ext uri="{FF2B5EF4-FFF2-40B4-BE49-F238E27FC236}">
                <a16:creationId xmlns:a16="http://schemas.microsoft.com/office/drawing/2014/main" id="{89F157F8-0908-4F85-9FDA-2F11306AF342}"/>
              </a:ext>
            </a:extLst>
          </p:cNvPr>
          <p:cNvSpPr txBox="1"/>
          <p:nvPr/>
        </p:nvSpPr>
        <p:spPr>
          <a:xfrm>
            <a:off x="682185" y="5527811"/>
            <a:ext cx="8050281" cy="369332"/>
          </a:xfrm>
          <a:prstGeom prst="rect">
            <a:avLst/>
          </a:prstGeom>
          <a:noFill/>
        </p:spPr>
        <p:txBody>
          <a:bodyPr wrap="none" lIns="0" tIns="0" rIns="0" bIns="0" rtlCol="0">
            <a:spAutoFit/>
          </a:bodyPr>
          <a:lstStyle/>
          <a:p>
            <a:r>
              <a:rPr lang="zh-CN" altLang="en-US" dirty="0">
                <a:latin typeface="黑体" panose="02010609060101010101" pitchFamily="49" charset="-122"/>
                <a:ea typeface="黑体" panose="02010609060101010101" pitchFamily="49" charset="-122"/>
              </a:rPr>
              <a:t>▲ </a:t>
            </a:r>
            <a:r>
              <a:rPr lang="en-US" altLang="zh-CN" sz="2400" b="1" dirty="0">
                <a:solidFill>
                  <a:srgbClr val="FF0000"/>
                </a:solidFill>
                <a:latin typeface="黑体" panose="02010609060101010101" pitchFamily="49" charset="-122"/>
                <a:ea typeface="黑体" panose="02010609060101010101" pitchFamily="49" charset="-122"/>
              </a:rPr>
              <a:t>SPRS</a:t>
            </a:r>
            <a:r>
              <a:rPr lang="zh-CN" altLang="en-US" sz="2400" b="1" dirty="0">
                <a:solidFill>
                  <a:srgbClr val="FF0000"/>
                </a:solidFill>
                <a:latin typeface="黑体" panose="02010609060101010101" pitchFamily="49" charset="-122"/>
                <a:ea typeface="黑体" panose="02010609060101010101" pitchFamily="49" charset="-122"/>
              </a:rPr>
              <a:t>问题</a:t>
            </a:r>
            <a:r>
              <a:rPr lang="zh-CN" altLang="en-US" sz="2400" dirty="0">
                <a:latin typeface="黑体" panose="02010609060101010101" pitchFamily="49" charset="-122"/>
                <a:ea typeface="黑体" panose="02010609060101010101" pitchFamily="49" charset="-122"/>
              </a:rPr>
              <a:t>：</a:t>
            </a:r>
            <a:r>
              <a:rPr lang="en-US" altLang="zh-CN" sz="2400" dirty="0">
                <a:solidFill>
                  <a:srgbClr val="FF0000"/>
                </a:solidFill>
                <a:latin typeface="黑体" panose="02010609060101010101" pitchFamily="49" charset="-122"/>
                <a:ea typeface="黑体" panose="02010609060101010101" pitchFamily="49" charset="-122"/>
              </a:rPr>
              <a:t>S</a:t>
            </a:r>
            <a:r>
              <a:rPr lang="en-US" altLang="zh-CN" sz="2400" dirty="0">
                <a:latin typeface="黑体" panose="02010609060101010101" pitchFamily="49" charset="-122"/>
                <a:ea typeface="黑体" panose="02010609060101010101" pitchFamily="49" charset="-122"/>
              </a:rPr>
              <a:t>ervice </a:t>
            </a:r>
            <a:r>
              <a:rPr lang="en-US" altLang="zh-CN" sz="2400" dirty="0">
                <a:solidFill>
                  <a:srgbClr val="FF0000"/>
                </a:solidFill>
                <a:latin typeface="黑体" panose="02010609060101010101" pitchFamily="49" charset="-122"/>
                <a:ea typeface="黑体" panose="02010609060101010101" pitchFamily="49" charset="-122"/>
              </a:rPr>
              <a:t>P</a:t>
            </a:r>
            <a:r>
              <a:rPr lang="en-US" altLang="zh-CN" sz="2400" dirty="0">
                <a:latin typeface="黑体" panose="02010609060101010101" pitchFamily="49" charset="-122"/>
                <a:ea typeface="黑体" panose="02010609060101010101" pitchFamily="49" charset="-122"/>
              </a:rPr>
              <a:t>lacement and </a:t>
            </a:r>
            <a:r>
              <a:rPr lang="en-US" altLang="zh-CN" sz="2400" dirty="0">
                <a:solidFill>
                  <a:srgbClr val="FF0000"/>
                </a:solidFill>
                <a:latin typeface="黑体" panose="02010609060101010101" pitchFamily="49" charset="-122"/>
                <a:ea typeface="黑体" panose="02010609060101010101" pitchFamily="49" charset="-122"/>
              </a:rPr>
              <a:t>R</a:t>
            </a:r>
            <a:r>
              <a:rPr lang="en-US" altLang="zh-CN" sz="2400" dirty="0">
                <a:latin typeface="黑体" panose="02010609060101010101" pitchFamily="49" charset="-122"/>
                <a:ea typeface="黑体" panose="02010609060101010101" pitchFamily="49" charset="-122"/>
              </a:rPr>
              <a:t>equest </a:t>
            </a:r>
            <a:r>
              <a:rPr lang="en-US" altLang="zh-CN" sz="2400" dirty="0">
                <a:solidFill>
                  <a:srgbClr val="FF0000"/>
                </a:solidFill>
                <a:latin typeface="黑体" panose="02010609060101010101" pitchFamily="49" charset="-122"/>
                <a:ea typeface="黑体" panose="02010609060101010101" pitchFamily="49" charset="-122"/>
              </a:rPr>
              <a:t>S</a:t>
            </a:r>
            <a:r>
              <a:rPr lang="en-US" altLang="zh-CN" sz="2400" dirty="0">
                <a:latin typeface="黑体" panose="02010609060101010101" pitchFamily="49" charset="-122"/>
                <a:ea typeface="黑体" panose="02010609060101010101" pitchFamily="49" charset="-122"/>
              </a:rPr>
              <a:t>cheduling</a:t>
            </a:r>
            <a:endParaRPr lang="zh-CN" altLang="en-US"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8691570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2579380-0D3D-45A1-8780-BA56E3DA2C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5226" y="3755681"/>
            <a:ext cx="380874" cy="391663"/>
          </a:xfrm>
          <a:prstGeom prst="rect">
            <a:avLst/>
          </a:prstGeom>
        </p:spPr>
      </p:pic>
      <p:pic>
        <p:nvPicPr>
          <p:cNvPr id="5" name="图片 4">
            <a:extLst>
              <a:ext uri="{FF2B5EF4-FFF2-40B4-BE49-F238E27FC236}">
                <a16:creationId xmlns:a16="http://schemas.microsoft.com/office/drawing/2014/main" id="{382DF9F8-281D-475D-96DA-A0D3C4081E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12678" y="3767265"/>
            <a:ext cx="380874" cy="391663"/>
          </a:xfrm>
          <a:prstGeom prst="rect">
            <a:avLst/>
          </a:prstGeom>
        </p:spPr>
      </p:pic>
      <p:pic>
        <p:nvPicPr>
          <p:cNvPr id="6" name="图片 5">
            <a:extLst>
              <a:ext uri="{FF2B5EF4-FFF2-40B4-BE49-F238E27FC236}">
                <a16:creationId xmlns:a16="http://schemas.microsoft.com/office/drawing/2014/main" id="{756692AC-D8BF-461A-BCB2-F3EA17F594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50213" y="1591286"/>
            <a:ext cx="612082" cy="629421"/>
          </a:xfrm>
          <a:prstGeom prst="rect">
            <a:avLst/>
          </a:prstGeom>
        </p:spPr>
      </p:pic>
      <p:pic>
        <p:nvPicPr>
          <p:cNvPr id="7" name="图片 6">
            <a:extLst>
              <a:ext uri="{FF2B5EF4-FFF2-40B4-BE49-F238E27FC236}">
                <a16:creationId xmlns:a16="http://schemas.microsoft.com/office/drawing/2014/main" id="{34664686-7B44-49B3-8A33-FA69DCA4D73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527237" y="1715816"/>
            <a:ext cx="430376" cy="388570"/>
          </a:xfrm>
          <a:prstGeom prst="rect">
            <a:avLst/>
          </a:prstGeom>
        </p:spPr>
      </p:pic>
      <p:sp>
        <p:nvSpPr>
          <p:cNvPr id="8" name="矩形 7">
            <a:extLst>
              <a:ext uri="{FF2B5EF4-FFF2-40B4-BE49-F238E27FC236}">
                <a16:creationId xmlns:a16="http://schemas.microsoft.com/office/drawing/2014/main" id="{29A9EE47-0C6D-4FA1-A648-838BD292E293}"/>
              </a:ext>
            </a:extLst>
          </p:cNvPr>
          <p:cNvSpPr/>
          <p:nvPr/>
        </p:nvSpPr>
        <p:spPr>
          <a:xfrm>
            <a:off x="3414898" y="2108131"/>
            <a:ext cx="761747"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服务</a:t>
            </a:r>
            <a:r>
              <a:rPr lang="en-US" altLang="zh-CN" dirty="0">
                <a:latin typeface="黑体" panose="02010609060101010101" pitchFamily="49" charset="-122"/>
                <a:ea typeface="黑体" panose="02010609060101010101" pitchFamily="49" charset="-122"/>
              </a:rPr>
              <a:t>1</a:t>
            </a:r>
            <a:endParaRPr lang="zh-CN" altLang="en-US" dirty="0"/>
          </a:p>
        </p:txBody>
      </p:sp>
      <p:sp>
        <p:nvSpPr>
          <p:cNvPr id="9" name="矩形 8">
            <a:extLst>
              <a:ext uri="{FF2B5EF4-FFF2-40B4-BE49-F238E27FC236}">
                <a16:creationId xmlns:a16="http://schemas.microsoft.com/office/drawing/2014/main" id="{01DB2E43-3F81-467C-8AAA-C9B0EDBFD946}"/>
              </a:ext>
            </a:extLst>
          </p:cNvPr>
          <p:cNvSpPr/>
          <p:nvPr/>
        </p:nvSpPr>
        <p:spPr>
          <a:xfrm>
            <a:off x="4498061" y="2109228"/>
            <a:ext cx="761747"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服务</a:t>
            </a:r>
            <a:r>
              <a:rPr lang="en-US" altLang="zh-CN" dirty="0">
                <a:latin typeface="黑体" panose="02010609060101010101" pitchFamily="49" charset="-122"/>
                <a:ea typeface="黑体" panose="02010609060101010101" pitchFamily="49" charset="-122"/>
              </a:rPr>
              <a:t>2</a:t>
            </a:r>
            <a:endParaRPr lang="zh-CN" altLang="en-US" dirty="0"/>
          </a:p>
        </p:txBody>
      </p:sp>
      <p:sp>
        <p:nvSpPr>
          <p:cNvPr id="10" name="矩形 9">
            <a:extLst>
              <a:ext uri="{FF2B5EF4-FFF2-40B4-BE49-F238E27FC236}">
                <a16:creationId xmlns:a16="http://schemas.microsoft.com/office/drawing/2014/main" id="{6608AABF-4D97-4479-BE6D-0C9F29CE07CB}"/>
              </a:ext>
            </a:extLst>
          </p:cNvPr>
          <p:cNvSpPr/>
          <p:nvPr/>
        </p:nvSpPr>
        <p:spPr>
          <a:xfrm>
            <a:off x="5626862" y="2093539"/>
            <a:ext cx="761747"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服务</a:t>
            </a:r>
            <a:r>
              <a:rPr lang="en-US" altLang="zh-CN" dirty="0">
                <a:latin typeface="黑体" panose="02010609060101010101" pitchFamily="49" charset="-122"/>
                <a:ea typeface="黑体" panose="02010609060101010101" pitchFamily="49" charset="-122"/>
              </a:rPr>
              <a:t>3</a:t>
            </a:r>
            <a:endParaRPr lang="zh-CN" altLang="en-US" dirty="0"/>
          </a:p>
        </p:txBody>
      </p:sp>
      <p:sp>
        <p:nvSpPr>
          <p:cNvPr id="11" name="矩形 10">
            <a:extLst>
              <a:ext uri="{FF2B5EF4-FFF2-40B4-BE49-F238E27FC236}">
                <a16:creationId xmlns:a16="http://schemas.microsoft.com/office/drawing/2014/main" id="{0B98E319-2DB4-4CC0-9A7A-D1E0DD11AAB9}"/>
              </a:ext>
            </a:extLst>
          </p:cNvPr>
          <p:cNvSpPr/>
          <p:nvPr/>
        </p:nvSpPr>
        <p:spPr>
          <a:xfrm>
            <a:off x="6731370" y="1855585"/>
            <a:ext cx="646331" cy="369332"/>
          </a:xfrm>
          <a:prstGeom prst="rect">
            <a:avLst/>
          </a:prstGeom>
        </p:spPr>
        <p:txBody>
          <a:bodyPr wrap="square">
            <a:spAutoFit/>
          </a:bodyPr>
          <a:lstStyle/>
          <a:p>
            <a:r>
              <a:rPr lang="en-US" altLang="zh-CN" dirty="0">
                <a:latin typeface="黑体" panose="02010609060101010101" pitchFamily="49" charset="-122"/>
                <a:ea typeface="黑体" panose="02010609060101010101" pitchFamily="49" charset="-122"/>
              </a:rPr>
              <a:t>……</a:t>
            </a:r>
            <a:endParaRPr lang="zh-CN" altLang="en-US" dirty="0"/>
          </a:p>
        </p:txBody>
      </p:sp>
      <p:sp>
        <p:nvSpPr>
          <p:cNvPr id="12" name="矩形 11">
            <a:extLst>
              <a:ext uri="{FF2B5EF4-FFF2-40B4-BE49-F238E27FC236}">
                <a16:creationId xmlns:a16="http://schemas.microsoft.com/office/drawing/2014/main" id="{085A3F05-B870-4C76-AD0A-B3290F1D4283}"/>
              </a:ext>
            </a:extLst>
          </p:cNvPr>
          <p:cNvSpPr/>
          <p:nvPr/>
        </p:nvSpPr>
        <p:spPr>
          <a:xfrm>
            <a:off x="7720462" y="2093539"/>
            <a:ext cx="761747"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服务</a:t>
            </a:r>
            <a:r>
              <a:rPr lang="en-US" altLang="zh-CN" dirty="0">
                <a:latin typeface="黑体" panose="02010609060101010101" pitchFamily="49" charset="-122"/>
                <a:ea typeface="黑体" panose="02010609060101010101" pitchFamily="49" charset="-122"/>
              </a:rPr>
              <a:t>l</a:t>
            </a:r>
            <a:endParaRPr lang="zh-CN" altLang="en-US" dirty="0"/>
          </a:p>
        </p:txBody>
      </p:sp>
      <p:pic>
        <p:nvPicPr>
          <p:cNvPr id="13" name="图片 12">
            <a:extLst>
              <a:ext uri="{FF2B5EF4-FFF2-40B4-BE49-F238E27FC236}">
                <a16:creationId xmlns:a16="http://schemas.microsoft.com/office/drawing/2014/main" id="{85DF1F19-F82F-4D48-83F0-7391FAFD692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62293" y="2968277"/>
            <a:ext cx="514469" cy="514469"/>
          </a:xfrm>
          <a:prstGeom prst="rect">
            <a:avLst/>
          </a:prstGeom>
        </p:spPr>
      </p:pic>
      <p:pic>
        <p:nvPicPr>
          <p:cNvPr id="14" name="图片 13">
            <a:extLst>
              <a:ext uri="{FF2B5EF4-FFF2-40B4-BE49-F238E27FC236}">
                <a16:creationId xmlns:a16="http://schemas.microsoft.com/office/drawing/2014/main" id="{A6DB3354-47FC-478B-89FC-48294AD09E4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34372" y="2968277"/>
            <a:ext cx="514469" cy="514469"/>
          </a:xfrm>
          <a:prstGeom prst="rect">
            <a:avLst/>
          </a:prstGeom>
        </p:spPr>
      </p:pic>
      <p:pic>
        <p:nvPicPr>
          <p:cNvPr id="15" name="图片 14">
            <a:extLst>
              <a:ext uri="{FF2B5EF4-FFF2-40B4-BE49-F238E27FC236}">
                <a16:creationId xmlns:a16="http://schemas.microsoft.com/office/drawing/2014/main" id="{EBFE3CAD-33AB-4776-A016-5BFBC29C774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011021" y="2967617"/>
            <a:ext cx="514469" cy="514469"/>
          </a:xfrm>
          <a:prstGeom prst="rect">
            <a:avLst/>
          </a:prstGeom>
        </p:spPr>
      </p:pic>
      <p:pic>
        <p:nvPicPr>
          <p:cNvPr id="16" name="图片 15">
            <a:extLst>
              <a:ext uri="{FF2B5EF4-FFF2-40B4-BE49-F238E27FC236}">
                <a16:creationId xmlns:a16="http://schemas.microsoft.com/office/drawing/2014/main" id="{1C978E82-D2CE-4028-8B57-E5507DF6812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493922" y="2968277"/>
            <a:ext cx="514469" cy="514469"/>
          </a:xfrm>
          <a:prstGeom prst="rect">
            <a:avLst/>
          </a:prstGeom>
        </p:spPr>
      </p:pic>
      <p:sp>
        <p:nvSpPr>
          <p:cNvPr id="17" name="矩形 16">
            <a:extLst>
              <a:ext uri="{FF2B5EF4-FFF2-40B4-BE49-F238E27FC236}">
                <a16:creationId xmlns:a16="http://schemas.microsoft.com/office/drawing/2014/main" id="{42B33A0D-7DD3-40E7-B922-9979EDF2140C}"/>
              </a:ext>
            </a:extLst>
          </p:cNvPr>
          <p:cNvSpPr/>
          <p:nvPr/>
        </p:nvSpPr>
        <p:spPr>
          <a:xfrm>
            <a:off x="2822073" y="3482746"/>
            <a:ext cx="992579"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边缘云</a:t>
            </a:r>
            <a:r>
              <a:rPr lang="en-US" altLang="zh-CN" dirty="0">
                <a:latin typeface="黑体" panose="02010609060101010101" pitchFamily="49" charset="-122"/>
                <a:ea typeface="黑体" panose="02010609060101010101" pitchFamily="49" charset="-122"/>
              </a:rPr>
              <a:t>1</a:t>
            </a:r>
            <a:endParaRPr lang="zh-CN" altLang="en-US" dirty="0"/>
          </a:p>
        </p:txBody>
      </p:sp>
      <p:sp>
        <p:nvSpPr>
          <p:cNvPr id="18" name="矩形 17">
            <a:extLst>
              <a:ext uri="{FF2B5EF4-FFF2-40B4-BE49-F238E27FC236}">
                <a16:creationId xmlns:a16="http://schemas.microsoft.com/office/drawing/2014/main" id="{39AB0639-9EE3-47FE-8976-2B4AB19E3314}"/>
              </a:ext>
            </a:extLst>
          </p:cNvPr>
          <p:cNvSpPr/>
          <p:nvPr/>
        </p:nvSpPr>
        <p:spPr>
          <a:xfrm>
            <a:off x="4269979" y="3496510"/>
            <a:ext cx="992579"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边缘云</a:t>
            </a:r>
            <a:r>
              <a:rPr lang="en-US" altLang="zh-CN" dirty="0">
                <a:latin typeface="黑体" panose="02010609060101010101" pitchFamily="49" charset="-122"/>
                <a:ea typeface="黑体" panose="02010609060101010101" pitchFamily="49" charset="-122"/>
              </a:rPr>
              <a:t>2</a:t>
            </a:r>
            <a:endParaRPr lang="zh-CN" altLang="en-US" dirty="0"/>
          </a:p>
        </p:txBody>
      </p:sp>
      <p:sp>
        <p:nvSpPr>
          <p:cNvPr id="19" name="矩形 18">
            <a:extLst>
              <a:ext uri="{FF2B5EF4-FFF2-40B4-BE49-F238E27FC236}">
                <a16:creationId xmlns:a16="http://schemas.microsoft.com/office/drawing/2014/main" id="{50F44DA3-CE9D-4FB7-8FCE-2214BB71AE0F}"/>
              </a:ext>
            </a:extLst>
          </p:cNvPr>
          <p:cNvSpPr/>
          <p:nvPr/>
        </p:nvSpPr>
        <p:spPr>
          <a:xfrm>
            <a:off x="5795316" y="3496510"/>
            <a:ext cx="992579"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边缘云</a:t>
            </a:r>
            <a:r>
              <a:rPr lang="en-US" altLang="zh-CN" dirty="0">
                <a:latin typeface="黑体" panose="02010609060101010101" pitchFamily="49" charset="-122"/>
                <a:ea typeface="黑体" panose="02010609060101010101" pitchFamily="49" charset="-122"/>
              </a:rPr>
              <a:t>3</a:t>
            </a:r>
            <a:endParaRPr lang="zh-CN" altLang="en-US" dirty="0"/>
          </a:p>
        </p:txBody>
      </p:sp>
      <p:sp>
        <p:nvSpPr>
          <p:cNvPr id="20" name="矩形 19">
            <a:extLst>
              <a:ext uri="{FF2B5EF4-FFF2-40B4-BE49-F238E27FC236}">
                <a16:creationId xmlns:a16="http://schemas.microsoft.com/office/drawing/2014/main" id="{6ED4A4D7-41C9-41C4-9BA6-640B8A6C7795}"/>
              </a:ext>
            </a:extLst>
          </p:cNvPr>
          <p:cNvSpPr/>
          <p:nvPr/>
        </p:nvSpPr>
        <p:spPr>
          <a:xfrm>
            <a:off x="7760531" y="3496510"/>
            <a:ext cx="992579"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边缘云</a:t>
            </a:r>
            <a:r>
              <a:rPr lang="en-US" altLang="zh-CN" dirty="0">
                <a:latin typeface="黑体" panose="02010609060101010101" pitchFamily="49" charset="-122"/>
                <a:ea typeface="黑体" panose="02010609060101010101" pitchFamily="49" charset="-122"/>
              </a:rPr>
              <a:t>n</a:t>
            </a:r>
            <a:endParaRPr lang="zh-CN" altLang="en-US" dirty="0"/>
          </a:p>
        </p:txBody>
      </p:sp>
      <p:sp>
        <p:nvSpPr>
          <p:cNvPr id="21" name="矩形 20">
            <a:extLst>
              <a:ext uri="{FF2B5EF4-FFF2-40B4-BE49-F238E27FC236}">
                <a16:creationId xmlns:a16="http://schemas.microsoft.com/office/drawing/2014/main" id="{12447909-8CDB-4D4A-B97F-6030762A45B6}"/>
              </a:ext>
            </a:extLst>
          </p:cNvPr>
          <p:cNvSpPr/>
          <p:nvPr/>
        </p:nvSpPr>
        <p:spPr>
          <a:xfrm>
            <a:off x="6774458" y="3041507"/>
            <a:ext cx="646331" cy="369332"/>
          </a:xfrm>
          <a:prstGeom prst="rect">
            <a:avLst/>
          </a:prstGeom>
        </p:spPr>
        <p:txBody>
          <a:bodyPr wrap="square">
            <a:spAutoFit/>
          </a:bodyPr>
          <a:lstStyle/>
          <a:p>
            <a:r>
              <a:rPr lang="en-US" altLang="zh-CN" dirty="0">
                <a:latin typeface="黑体" panose="02010609060101010101" pitchFamily="49" charset="-122"/>
                <a:ea typeface="黑体" panose="02010609060101010101" pitchFamily="49" charset="-122"/>
              </a:rPr>
              <a:t>……</a:t>
            </a:r>
            <a:endParaRPr lang="zh-CN" altLang="en-US" dirty="0"/>
          </a:p>
        </p:txBody>
      </p:sp>
      <p:pic>
        <p:nvPicPr>
          <p:cNvPr id="22" name="图片 21">
            <a:extLst>
              <a:ext uri="{FF2B5EF4-FFF2-40B4-BE49-F238E27FC236}">
                <a16:creationId xmlns:a16="http://schemas.microsoft.com/office/drawing/2014/main" id="{B965FA49-EC9B-48C9-A51B-C1B5BA2311C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121075" y="4266645"/>
            <a:ext cx="301450" cy="578686"/>
          </a:xfrm>
          <a:prstGeom prst="rect">
            <a:avLst/>
          </a:prstGeom>
        </p:spPr>
      </p:pic>
      <p:pic>
        <p:nvPicPr>
          <p:cNvPr id="23" name="图片 22">
            <a:extLst>
              <a:ext uri="{FF2B5EF4-FFF2-40B4-BE49-F238E27FC236}">
                <a16:creationId xmlns:a16="http://schemas.microsoft.com/office/drawing/2014/main" id="{81751A07-69FC-4730-8FA1-C05C3C92F95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765849" y="4919705"/>
            <a:ext cx="541192" cy="523442"/>
          </a:xfrm>
          <a:prstGeom prst="rect">
            <a:avLst/>
          </a:prstGeom>
        </p:spPr>
      </p:pic>
      <p:pic>
        <p:nvPicPr>
          <p:cNvPr id="24" name="图片 23">
            <a:extLst>
              <a:ext uri="{FF2B5EF4-FFF2-40B4-BE49-F238E27FC236}">
                <a16:creationId xmlns:a16="http://schemas.microsoft.com/office/drawing/2014/main" id="{E7085657-EB2A-4DDD-855E-FA3B89FE4BE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576031" y="4924728"/>
            <a:ext cx="541192" cy="523442"/>
          </a:xfrm>
          <a:prstGeom prst="rect">
            <a:avLst/>
          </a:prstGeom>
        </p:spPr>
      </p:pic>
      <p:pic>
        <p:nvPicPr>
          <p:cNvPr id="25" name="图片 24">
            <a:extLst>
              <a:ext uri="{FF2B5EF4-FFF2-40B4-BE49-F238E27FC236}">
                <a16:creationId xmlns:a16="http://schemas.microsoft.com/office/drawing/2014/main" id="{33ADD4BC-0B9A-4727-B94F-6DCB1EBA0FD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959377" y="4932156"/>
            <a:ext cx="440443" cy="440443"/>
          </a:xfrm>
          <a:prstGeom prst="rect">
            <a:avLst/>
          </a:prstGeom>
        </p:spPr>
      </p:pic>
      <p:pic>
        <p:nvPicPr>
          <p:cNvPr id="26" name="图片 25">
            <a:extLst>
              <a:ext uri="{FF2B5EF4-FFF2-40B4-BE49-F238E27FC236}">
                <a16:creationId xmlns:a16="http://schemas.microsoft.com/office/drawing/2014/main" id="{2C5F424A-298A-4757-AFAE-797E45059A5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949999" y="4903066"/>
            <a:ext cx="541192" cy="541192"/>
          </a:xfrm>
          <a:prstGeom prst="rect">
            <a:avLst/>
          </a:prstGeom>
        </p:spPr>
      </p:pic>
      <p:pic>
        <p:nvPicPr>
          <p:cNvPr id="27" name="图片 26">
            <a:extLst>
              <a:ext uri="{FF2B5EF4-FFF2-40B4-BE49-F238E27FC236}">
                <a16:creationId xmlns:a16="http://schemas.microsoft.com/office/drawing/2014/main" id="{36C3B4EE-50F5-4B0B-9310-48BBBA5BCC5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129907" y="4891577"/>
            <a:ext cx="541192" cy="541192"/>
          </a:xfrm>
          <a:prstGeom prst="rect">
            <a:avLst/>
          </a:prstGeom>
        </p:spPr>
      </p:pic>
      <p:sp>
        <p:nvSpPr>
          <p:cNvPr id="28" name="矩形: 圆角 27">
            <a:extLst>
              <a:ext uri="{FF2B5EF4-FFF2-40B4-BE49-F238E27FC236}">
                <a16:creationId xmlns:a16="http://schemas.microsoft.com/office/drawing/2014/main" id="{84E9543D-88A5-4543-B25B-BEB997B4C204}"/>
              </a:ext>
            </a:extLst>
          </p:cNvPr>
          <p:cNvSpPr/>
          <p:nvPr/>
        </p:nvSpPr>
        <p:spPr>
          <a:xfrm>
            <a:off x="2729774" y="2826670"/>
            <a:ext cx="6158118" cy="13854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9" name="直接连接符 28">
            <a:extLst>
              <a:ext uri="{FF2B5EF4-FFF2-40B4-BE49-F238E27FC236}">
                <a16:creationId xmlns:a16="http://schemas.microsoft.com/office/drawing/2014/main" id="{286AACB0-1CB7-44F5-99E3-5448ED784DA6}"/>
              </a:ext>
            </a:extLst>
          </p:cNvPr>
          <p:cNvCxnSpPr>
            <a:stCxn id="15" idx="3"/>
            <a:endCxn id="16" idx="1"/>
          </p:cNvCxnSpPr>
          <p:nvPr/>
        </p:nvCxnSpPr>
        <p:spPr>
          <a:xfrm>
            <a:off x="3525490" y="3224852"/>
            <a:ext cx="968432" cy="660"/>
          </a:xfrm>
          <a:prstGeom prst="line">
            <a:avLst/>
          </a:prstGeom>
        </p:spPr>
        <p:style>
          <a:lnRef idx="1">
            <a:schemeClr val="accent2"/>
          </a:lnRef>
          <a:fillRef idx="0">
            <a:schemeClr val="accent2"/>
          </a:fillRef>
          <a:effectRef idx="0">
            <a:schemeClr val="accent2"/>
          </a:effectRef>
          <a:fontRef idx="minor">
            <a:schemeClr val="tx1"/>
          </a:fontRef>
        </p:style>
      </p:cxnSp>
      <p:cxnSp>
        <p:nvCxnSpPr>
          <p:cNvPr id="31" name="直接连接符 30">
            <a:extLst>
              <a:ext uri="{FF2B5EF4-FFF2-40B4-BE49-F238E27FC236}">
                <a16:creationId xmlns:a16="http://schemas.microsoft.com/office/drawing/2014/main" id="{4689003F-B224-48AA-9D39-46A72E066CB4}"/>
              </a:ext>
            </a:extLst>
          </p:cNvPr>
          <p:cNvCxnSpPr>
            <a:stCxn id="13" idx="1"/>
            <a:endCxn id="21" idx="3"/>
          </p:cNvCxnSpPr>
          <p:nvPr/>
        </p:nvCxnSpPr>
        <p:spPr>
          <a:xfrm flipH="1">
            <a:off x="7432008" y="3225512"/>
            <a:ext cx="530285" cy="661"/>
          </a:xfrm>
          <a:prstGeom prst="line">
            <a:avLst/>
          </a:prstGeom>
        </p:spPr>
        <p:style>
          <a:lnRef idx="1">
            <a:schemeClr val="accent2"/>
          </a:lnRef>
          <a:fillRef idx="0">
            <a:schemeClr val="accent2"/>
          </a:fillRef>
          <a:effectRef idx="0">
            <a:schemeClr val="accent2"/>
          </a:effectRef>
          <a:fontRef idx="minor">
            <a:schemeClr val="tx1"/>
          </a:fontRef>
        </p:style>
      </p:cxnSp>
      <p:cxnSp>
        <p:nvCxnSpPr>
          <p:cNvPr id="32" name="直接连接符 31">
            <a:extLst>
              <a:ext uri="{FF2B5EF4-FFF2-40B4-BE49-F238E27FC236}">
                <a16:creationId xmlns:a16="http://schemas.microsoft.com/office/drawing/2014/main" id="{CA6AAD42-6E88-474C-9C9D-41C82E4639BE}"/>
              </a:ext>
            </a:extLst>
          </p:cNvPr>
          <p:cNvCxnSpPr>
            <a:cxnSpLocks/>
            <a:stCxn id="14" idx="3"/>
            <a:endCxn id="21" idx="1"/>
          </p:cNvCxnSpPr>
          <p:nvPr/>
        </p:nvCxnSpPr>
        <p:spPr>
          <a:xfrm>
            <a:off x="6548841" y="3225512"/>
            <a:ext cx="225617" cy="661"/>
          </a:xfrm>
          <a:prstGeom prst="line">
            <a:avLst/>
          </a:prstGeom>
        </p:spPr>
        <p:style>
          <a:lnRef idx="1">
            <a:schemeClr val="accent2"/>
          </a:lnRef>
          <a:fillRef idx="0">
            <a:schemeClr val="accent2"/>
          </a:fillRef>
          <a:effectRef idx="0">
            <a:schemeClr val="accent2"/>
          </a:effectRef>
          <a:fontRef idx="minor">
            <a:schemeClr val="tx1"/>
          </a:fontRef>
        </p:style>
      </p:cxnSp>
      <p:sp>
        <p:nvSpPr>
          <p:cNvPr id="33" name="矩形 32">
            <a:extLst>
              <a:ext uri="{FF2B5EF4-FFF2-40B4-BE49-F238E27FC236}">
                <a16:creationId xmlns:a16="http://schemas.microsoft.com/office/drawing/2014/main" id="{0EAA3428-F4D5-414A-A6FC-CCBC0444B5E8}"/>
              </a:ext>
            </a:extLst>
          </p:cNvPr>
          <p:cNvSpPr/>
          <p:nvPr/>
        </p:nvSpPr>
        <p:spPr>
          <a:xfrm>
            <a:off x="2811105" y="5393862"/>
            <a:ext cx="761747"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用户</a:t>
            </a:r>
            <a:r>
              <a:rPr lang="en-US" altLang="zh-CN" dirty="0">
                <a:latin typeface="黑体" panose="02010609060101010101" pitchFamily="49" charset="-122"/>
                <a:ea typeface="黑体" panose="02010609060101010101" pitchFamily="49" charset="-122"/>
              </a:rPr>
              <a:t>1</a:t>
            </a:r>
            <a:endParaRPr lang="zh-CN" altLang="en-US" dirty="0"/>
          </a:p>
        </p:txBody>
      </p:sp>
      <p:sp>
        <p:nvSpPr>
          <p:cNvPr id="34" name="矩形 33">
            <a:extLst>
              <a:ext uri="{FF2B5EF4-FFF2-40B4-BE49-F238E27FC236}">
                <a16:creationId xmlns:a16="http://schemas.microsoft.com/office/drawing/2014/main" id="{D0430A97-A26D-432D-A12B-DC5A66F5ABC1}"/>
              </a:ext>
            </a:extLst>
          </p:cNvPr>
          <p:cNvSpPr/>
          <p:nvPr/>
        </p:nvSpPr>
        <p:spPr>
          <a:xfrm>
            <a:off x="3692668" y="5403432"/>
            <a:ext cx="761747"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用户</a:t>
            </a:r>
            <a:r>
              <a:rPr lang="en-US" altLang="zh-CN" dirty="0">
                <a:latin typeface="黑体" panose="02010609060101010101" pitchFamily="49" charset="-122"/>
                <a:ea typeface="黑体" panose="02010609060101010101" pitchFamily="49" charset="-122"/>
              </a:rPr>
              <a:t>2</a:t>
            </a:r>
            <a:endParaRPr lang="zh-CN" altLang="en-US" dirty="0"/>
          </a:p>
        </p:txBody>
      </p:sp>
      <p:sp>
        <p:nvSpPr>
          <p:cNvPr id="35" name="矩形 34">
            <a:extLst>
              <a:ext uri="{FF2B5EF4-FFF2-40B4-BE49-F238E27FC236}">
                <a16:creationId xmlns:a16="http://schemas.microsoft.com/office/drawing/2014/main" id="{697987EE-EA4D-403E-8702-7E7B5EAF5EC6}"/>
              </a:ext>
            </a:extLst>
          </p:cNvPr>
          <p:cNvSpPr/>
          <p:nvPr/>
        </p:nvSpPr>
        <p:spPr>
          <a:xfrm>
            <a:off x="5833715" y="5403432"/>
            <a:ext cx="761747"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用户</a:t>
            </a:r>
            <a:r>
              <a:rPr lang="en-US" altLang="zh-CN" dirty="0">
                <a:latin typeface="黑体" panose="02010609060101010101" pitchFamily="49" charset="-122"/>
                <a:ea typeface="黑体" panose="02010609060101010101" pitchFamily="49" charset="-122"/>
              </a:rPr>
              <a:t>5</a:t>
            </a:r>
            <a:endParaRPr lang="zh-CN" altLang="en-US" dirty="0"/>
          </a:p>
        </p:txBody>
      </p:sp>
      <p:sp>
        <p:nvSpPr>
          <p:cNvPr id="36" name="矩形 35">
            <a:extLst>
              <a:ext uri="{FF2B5EF4-FFF2-40B4-BE49-F238E27FC236}">
                <a16:creationId xmlns:a16="http://schemas.microsoft.com/office/drawing/2014/main" id="{60BD3B9E-0DC6-4CBD-981F-BE04C474D1F4}"/>
              </a:ext>
            </a:extLst>
          </p:cNvPr>
          <p:cNvSpPr/>
          <p:nvPr/>
        </p:nvSpPr>
        <p:spPr>
          <a:xfrm>
            <a:off x="6521150" y="5396109"/>
            <a:ext cx="761747"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用户</a:t>
            </a:r>
            <a:r>
              <a:rPr lang="en-US" altLang="zh-CN" dirty="0">
                <a:latin typeface="黑体" panose="02010609060101010101" pitchFamily="49" charset="-122"/>
                <a:ea typeface="黑体" panose="02010609060101010101" pitchFamily="49" charset="-122"/>
              </a:rPr>
              <a:t>6</a:t>
            </a:r>
            <a:endParaRPr lang="zh-CN" altLang="en-US" dirty="0"/>
          </a:p>
        </p:txBody>
      </p:sp>
      <p:sp>
        <p:nvSpPr>
          <p:cNvPr id="37" name="矩形 36">
            <a:extLst>
              <a:ext uri="{FF2B5EF4-FFF2-40B4-BE49-F238E27FC236}">
                <a16:creationId xmlns:a16="http://schemas.microsoft.com/office/drawing/2014/main" id="{5C75545F-0A2F-48F6-A47E-C6BFA6F01903}"/>
              </a:ext>
            </a:extLst>
          </p:cNvPr>
          <p:cNvSpPr/>
          <p:nvPr/>
        </p:nvSpPr>
        <p:spPr>
          <a:xfrm>
            <a:off x="8019629" y="5401732"/>
            <a:ext cx="761747"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用户</a:t>
            </a:r>
            <a:r>
              <a:rPr lang="en-US" altLang="zh-CN" dirty="0">
                <a:latin typeface="黑体" panose="02010609060101010101" pitchFamily="49" charset="-122"/>
                <a:ea typeface="黑体" panose="02010609060101010101" pitchFamily="49" charset="-122"/>
              </a:rPr>
              <a:t>u</a:t>
            </a:r>
            <a:endParaRPr lang="zh-CN" altLang="en-US" dirty="0"/>
          </a:p>
        </p:txBody>
      </p:sp>
      <p:pic>
        <p:nvPicPr>
          <p:cNvPr id="38" name="图片 37">
            <a:extLst>
              <a:ext uri="{FF2B5EF4-FFF2-40B4-BE49-F238E27FC236}">
                <a16:creationId xmlns:a16="http://schemas.microsoft.com/office/drawing/2014/main" id="{C3B4284B-A6A0-4031-9B3D-4CB6E9E8062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535736" y="4920820"/>
            <a:ext cx="440443" cy="440443"/>
          </a:xfrm>
          <a:prstGeom prst="rect">
            <a:avLst/>
          </a:prstGeom>
        </p:spPr>
      </p:pic>
      <p:sp>
        <p:nvSpPr>
          <p:cNvPr id="39" name="矩形 38">
            <a:extLst>
              <a:ext uri="{FF2B5EF4-FFF2-40B4-BE49-F238E27FC236}">
                <a16:creationId xmlns:a16="http://schemas.microsoft.com/office/drawing/2014/main" id="{F5D3015A-1369-4291-9AF6-429EE10F9332}"/>
              </a:ext>
            </a:extLst>
          </p:cNvPr>
          <p:cNvSpPr/>
          <p:nvPr/>
        </p:nvSpPr>
        <p:spPr>
          <a:xfrm>
            <a:off x="4410747" y="5408650"/>
            <a:ext cx="761747"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用户</a:t>
            </a:r>
            <a:r>
              <a:rPr lang="en-US" altLang="zh-CN" dirty="0">
                <a:latin typeface="黑体" panose="02010609060101010101" pitchFamily="49" charset="-122"/>
                <a:ea typeface="黑体" panose="02010609060101010101" pitchFamily="49" charset="-122"/>
              </a:rPr>
              <a:t>3</a:t>
            </a:r>
            <a:endParaRPr lang="zh-CN" altLang="en-US" dirty="0"/>
          </a:p>
        </p:txBody>
      </p:sp>
      <p:pic>
        <p:nvPicPr>
          <p:cNvPr id="40" name="图片 39">
            <a:extLst>
              <a:ext uri="{FF2B5EF4-FFF2-40B4-BE49-F238E27FC236}">
                <a16:creationId xmlns:a16="http://schemas.microsoft.com/office/drawing/2014/main" id="{C9F5C8DC-91A0-46F1-B39E-6E9669D51AA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733112" y="1708736"/>
            <a:ext cx="513195" cy="394519"/>
          </a:xfrm>
          <a:prstGeom prst="rect">
            <a:avLst/>
          </a:prstGeom>
        </p:spPr>
      </p:pic>
      <p:pic>
        <p:nvPicPr>
          <p:cNvPr id="41" name="图片 40">
            <a:extLst>
              <a:ext uri="{FF2B5EF4-FFF2-40B4-BE49-F238E27FC236}">
                <a16:creationId xmlns:a16="http://schemas.microsoft.com/office/drawing/2014/main" id="{D9FF61EC-DA08-4056-A7EA-9E4953BE6E79}"/>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845080" y="1700945"/>
            <a:ext cx="560905" cy="425115"/>
          </a:xfrm>
          <a:prstGeom prst="rect">
            <a:avLst/>
          </a:prstGeom>
        </p:spPr>
      </p:pic>
      <p:cxnSp>
        <p:nvCxnSpPr>
          <p:cNvPr id="44" name="直接连接符 43">
            <a:extLst>
              <a:ext uri="{FF2B5EF4-FFF2-40B4-BE49-F238E27FC236}">
                <a16:creationId xmlns:a16="http://schemas.microsoft.com/office/drawing/2014/main" id="{A7C53DA1-C78F-4B94-A121-3A88CD942D5F}"/>
              </a:ext>
            </a:extLst>
          </p:cNvPr>
          <p:cNvCxnSpPr>
            <a:cxnSpLocks/>
            <a:stCxn id="16" idx="3"/>
            <a:endCxn id="14" idx="1"/>
          </p:cNvCxnSpPr>
          <p:nvPr/>
        </p:nvCxnSpPr>
        <p:spPr>
          <a:xfrm>
            <a:off x="5008391" y="3225512"/>
            <a:ext cx="1025981" cy="0"/>
          </a:xfrm>
          <a:prstGeom prst="line">
            <a:avLst/>
          </a:prstGeom>
        </p:spPr>
        <p:style>
          <a:lnRef idx="1">
            <a:schemeClr val="accent2"/>
          </a:lnRef>
          <a:fillRef idx="0">
            <a:schemeClr val="accent2"/>
          </a:fillRef>
          <a:effectRef idx="0">
            <a:schemeClr val="accent2"/>
          </a:effectRef>
          <a:fontRef idx="minor">
            <a:schemeClr val="tx1"/>
          </a:fontRef>
        </p:style>
      </p:cxnSp>
      <p:pic>
        <p:nvPicPr>
          <p:cNvPr id="54" name="图片 53">
            <a:extLst>
              <a:ext uri="{FF2B5EF4-FFF2-40B4-BE49-F238E27FC236}">
                <a16:creationId xmlns:a16="http://schemas.microsoft.com/office/drawing/2014/main" id="{91093305-316E-4D12-A207-222EFEE1C88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96667" y="4873132"/>
            <a:ext cx="541192" cy="541192"/>
          </a:xfrm>
          <a:prstGeom prst="rect">
            <a:avLst/>
          </a:prstGeom>
        </p:spPr>
      </p:pic>
      <p:sp>
        <p:nvSpPr>
          <p:cNvPr id="55" name="矩形 54">
            <a:extLst>
              <a:ext uri="{FF2B5EF4-FFF2-40B4-BE49-F238E27FC236}">
                <a16:creationId xmlns:a16="http://schemas.microsoft.com/office/drawing/2014/main" id="{05235C26-0EA8-4978-B0A1-3D8F54CA20CF}"/>
              </a:ext>
            </a:extLst>
          </p:cNvPr>
          <p:cNvSpPr/>
          <p:nvPr/>
        </p:nvSpPr>
        <p:spPr>
          <a:xfrm>
            <a:off x="5106909" y="5394825"/>
            <a:ext cx="761747"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用户</a:t>
            </a:r>
            <a:r>
              <a:rPr lang="en-US" altLang="zh-CN" dirty="0">
                <a:latin typeface="黑体" panose="02010609060101010101" pitchFamily="49" charset="-122"/>
                <a:ea typeface="黑体" panose="02010609060101010101" pitchFamily="49" charset="-122"/>
              </a:rPr>
              <a:t>4</a:t>
            </a:r>
            <a:endParaRPr lang="zh-CN" altLang="en-US" dirty="0"/>
          </a:p>
        </p:txBody>
      </p:sp>
      <p:sp>
        <p:nvSpPr>
          <p:cNvPr id="56" name="矩形 55">
            <a:extLst>
              <a:ext uri="{FF2B5EF4-FFF2-40B4-BE49-F238E27FC236}">
                <a16:creationId xmlns:a16="http://schemas.microsoft.com/office/drawing/2014/main" id="{B469B1ED-F2AD-4565-9BCB-BCD5E38367F3}"/>
              </a:ext>
            </a:extLst>
          </p:cNvPr>
          <p:cNvSpPr/>
          <p:nvPr/>
        </p:nvSpPr>
        <p:spPr>
          <a:xfrm>
            <a:off x="7293548" y="5033167"/>
            <a:ext cx="646331" cy="369332"/>
          </a:xfrm>
          <a:prstGeom prst="rect">
            <a:avLst/>
          </a:prstGeom>
        </p:spPr>
        <p:txBody>
          <a:bodyPr wrap="square">
            <a:spAutoFit/>
          </a:bodyPr>
          <a:lstStyle/>
          <a:p>
            <a:r>
              <a:rPr lang="en-US" altLang="zh-CN" dirty="0">
                <a:latin typeface="黑体" panose="02010609060101010101" pitchFamily="49" charset="-122"/>
                <a:ea typeface="黑体" panose="02010609060101010101" pitchFamily="49" charset="-122"/>
              </a:rPr>
              <a:t>……</a:t>
            </a:r>
            <a:endParaRPr lang="zh-CN" altLang="en-US" dirty="0"/>
          </a:p>
        </p:txBody>
      </p:sp>
      <p:pic>
        <p:nvPicPr>
          <p:cNvPr id="57" name="图片 56">
            <a:extLst>
              <a:ext uri="{FF2B5EF4-FFF2-40B4-BE49-F238E27FC236}">
                <a16:creationId xmlns:a16="http://schemas.microsoft.com/office/drawing/2014/main" id="{1682C223-C9D0-4399-BEA9-0E75465689A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043576" y="5762811"/>
            <a:ext cx="236862" cy="213854"/>
          </a:xfrm>
          <a:prstGeom prst="rect">
            <a:avLst/>
          </a:prstGeom>
        </p:spPr>
      </p:pic>
      <p:pic>
        <p:nvPicPr>
          <p:cNvPr id="58" name="图片 57">
            <a:extLst>
              <a:ext uri="{FF2B5EF4-FFF2-40B4-BE49-F238E27FC236}">
                <a16:creationId xmlns:a16="http://schemas.microsoft.com/office/drawing/2014/main" id="{36323DAC-D5D9-4A2F-B73C-E3C316AC28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35925" y="5688225"/>
            <a:ext cx="380874" cy="391663"/>
          </a:xfrm>
          <a:prstGeom prst="rect">
            <a:avLst/>
          </a:prstGeom>
        </p:spPr>
      </p:pic>
      <p:pic>
        <p:nvPicPr>
          <p:cNvPr id="59" name="图片 58">
            <a:extLst>
              <a:ext uri="{FF2B5EF4-FFF2-40B4-BE49-F238E27FC236}">
                <a16:creationId xmlns:a16="http://schemas.microsoft.com/office/drawing/2014/main" id="{7EAD0190-AB18-4050-A928-A5DB61BFBFA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912283" y="5760980"/>
            <a:ext cx="323457" cy="248658"/>
          </a:xfrm>
          <a:prstGeom prst="rect">
            <a:avLst/>
          </a:prstGeom>
        </p:spPr>
      </p:pic>
      <p:pic>
        <p:nvPicPr>
          <p:cNvPr id="60" name="图片 59">
            <a:extLst>
              <a:ext uri="{FF2B5EF4-FFF2-40B4-BE49-F238E27FC236}">
                <a16:creationId xmlns:a16="http://schemas.microsoft.com/office/drawing/2014/main" id="{C00B4B17-212D-4DEB-A8BE-6110FA5B66F6}"/>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071450" y="5773867"/>
            <a:ext cx="321121" cy="243381"/>
          </a:xfrm>
          <a:prstGeom prst="rect">
            <a:avLst/>
          </a:prstGeom>
        </p:spPr>
      </p:pic>
      <p:pic>
        <p:nvPicPr>
          <p:cNvPr id="62" name="图片 61">
            <a:extLst>
              <a:ext uri="{FF2B5EF4-FFF2-40B4-BE49-F238E27FC236}">
                <a16:creationId xmlns:a16="http://schemas.microsoft.com/office/drawing/2014/main" id="{61D527B7-9642-4948-A9DC-85732D6FF8F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278413" y="5797298"/>
            <a:ext cx="236862" cy="213854"/>
          </a:xfrm>
          <a:prstGeom prst="rect">
            <a:avLst/>
          </a:prstGeom>
        </p:spPr>
      </p:pic>
      <p:pic>
        <p:nvPicPr>
          <p:cNvPr id="63" name="图片 62">
            <a:extLst>
              <a:ext uri="{FF2B5EF4-FFF2-40B4-BE49-F238E27FC236}">
                <a16:creationId xmlns:a16="http://schemas.microsoft.com/office/drawing/2014/main" id="{7304CD7C-1079-4B36-A647-0697DFCF74A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637526" y="5787214"/>
            <a:ext cx="236862" cy="213854"/>
          </a:xfrm>
          <a:prstGeom prst="rect">
            <a:avLst/>
          </a:prstGeom>
        </p:spPr>
      </p:pic>
      <p:pic>
        <p:nvPicPr>
          <p:cNvPr id="64" name="图片 63">
            <a:extLst>
              <a:ext uri="{FF2B5EF4-FFF2-40B4-BE49-F238E27FC236}">
                <a16:creationId xmlns:a16="http://schemas.microsoft.com/office/drawing/2014/main" id="{F1AC7B00-B5BB-4087-9415-8C457F1A1A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79566" y="5713772"/>
            <a:ext cx="380874" cy="391663"/>
          </a:xfrm>
          <a:prstGeom prst="rect">
            <a:avLst/>
          </a:prstGeom>
        </p:spPr>
      </p:pic>
      <p:sp>
        <p:nvSpPr>
          <p:cNvPr id="65" name="矩形: 圆角 64">
            <a:extLst>
              <a:ext uri="{FF2B5EF4-FFF2-40B4-BE49-F238E27FC236}">
                <a16:creationId xmlns:a16="http://schemas.microsoft.com/office/drawing/2014/main" id="{0F5EABB7-F434-4C8D-973C-DCB1101265FE}"/>
              </a:ext>
            </a:extLst>
          </p:cNvPr>
          <p:cNvSpPr/>
          <p:nvPr/>
        </p:nvSpPr>
        <p:spPr>
          <a:xfrm>
            <a:off x="2947450" y="1486009"/>
            <a:ext cx="5725006" cy="957167"/>
          </a:xfrm>
          <a:prstGeom prst="roundRect">
            <a:avLst/>
          </a:prstGeom>
          <a:no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66" name="矩形: 圆角 65">
            <a:extLst>
              <a:ext uri="{FF2B5EF4-FFF2-40B4-BE49-F238E27FC236}">
                <a16:creationId xmlns:a16="http://schemas.microsoft.com/office/drawing/2014/main" id="{B8CC2BBD-9AB4-439C-BB48-4B53F3DD3327}"/>
              </a:ext>
            </a:extLst>
          </p:cNvPr>
          <p:cNvSpPr/>
          <p:nvPr/>
        </p:nvSpPr>
        <p:spPr>
          <a:xfrm>
            <a:off x="2729772" y="4861500"/>
            <a:ext cx="6158119" cy="1299675"/>
          </a:xfrm>
          <a:prstGeom prst="roundRect">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pic>
        <p:nvPicPr>
          <p:cNvPr id="70" name="图片 69">
            <a:extLst>
              <a:ext uri="{FF2B5EF4-FFF2-40B4-BE49-F238E27FC236}">
                <a16:creationId xmlns:a16="http://schemas.microsoft.com/office/drawing/2014/main" id="{5F2D8716-A35F-4037-BA70-C778AF22029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038039" y="3826797"/>
            <a:ext cx="236862" cy="213854"/>
          </a:xfrm>
          <a:prstGeom prst="rect">
            <a:avLst/>
          </a:prstGeom>
        </p:spPr>
      </p:pic>
      <p:pic>
        <p:nvPicPr>
          <p:cNvPr id="72" name="图片 71">
            <a:extLst>
              <a:ext uri="{FF2B5EF4-FFF2-40B4-BE49-F238E27FC236}">
                <a16:creationId xmlns:a16="http://schemas.microsoft.com/office/drawing/2014/main" id="{69CD2F2F-3A7B-4846-BAE8-D2EBF4A5FF01}"/>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117977" y="3828574"/>
            <a:ext cx="236862" cy="213854"/>
          </a:xfrm>
          <a:prstGeom prst="rect">
            <a:avLst/>
          </a:prstGeom>
        </p:spPr>
      </p:pic>
      <p:pic>
        <p:nvPicPr>
          <p:cNvPr id="73" name="图片 72">
            <a:extLst>
              <a:ext uri="{FF2B5EF4-FFF2-40B4-BE49-F238E27FC236}">
                <a16:creationId xmlns:a16="http://schemas.microsoft.com/office/drawing/2014/main" id="{EDEE6E02-809F-4DF3-AD04-B6C34F917A3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340309" y="3828807"/>
            <a:ext cx="323457" cy="248658"/>
          </a:xfrm>
          <a:prstGeom prst="rect">
            <a:avLst/>
          </a:prstGeom>
        </p:spPr>
      </p:pic>
      <p:pic>
        <p:nvPicPr>
          <p:cNvPr id="74" name="图片 73">
            <a:extLst>
              <a:ext uri="{FF2B5EF4-FFF2-40B4-BE49-F238E27FC236}">
                <a16:creationId xmlns:a16="http://schemas.microsoft.com/office/drawing/2014/main" id="{8290272D-DA6A-4902-AD6D-E95EA0DB9C19}"/>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020016" y="3829520"/>
            <a:ext cx="323457" cy="248658"/>
          </a:xfrm>
          <a:prstGeom prst="rect">
            <a:avLst/>
          </a:prstGeom>
        </p:spPr>
      </p:pic>
      <p:pic>
        <p:nvPicPr>
          <p:cNvPr id="75" name="图片 74">
            <a:extLst>
              <a:ext uri="{FF2B5EF4-FFF2-40B4-BE49-F238E27FC236}">
                <a16:creationId xmlns:a16="http://schemas.microsoft.com/office/drawing/2014/main" id="{7FF849F6-8DF7-4436-9458-2201970E688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801081" y="3831319"/>
            <a:ext cx="321121" cy="243381"/>
          </a:xfrm>
          <a:prstGeom prst="rect">
            <a:avLst/>
          </a:prstGeom>
        </p:spPr>
      </p:pic>
      <p:sp>
        <p:nvSpPr>
          <p:cNvPr id="78" name="箭头: 下 77">
            <a:extLst>
              <a:ext uri="{FF2B5EF4-FFF2-40B4-BE49-F238E27FC236}">
                <a16:creationId xmlns:a16="http://schemas.microsoft.com/office/drawing/2014/main" id="{B9A5E649-7DF6-4521-8D47-A2E09A1C0D87}"/>
              </a:ext>
            </a:extLst>
          </p:cNvPr>
          <p:cNvSpPr/>
          <p:nvPr/>
        </p:nvSpPr>
        <p:spPr>
          <a:xfrm>
            <a:off x="4104441" y="2533037"/>
            <a:ext cx="277793" cy="2117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箭头: 下 78">
            <a:extLst>
              <a:ext uri="{FF2B5EF4-FFF2-40B4-BE49-F238E27FC236}">
                <a16:creationId xmlns:a16="http://schemas.microsoft.com/office/drawing/2014/main" id="{2F94215F-4A07-44E2-899E-35ABEC70FE90}"/>
              </a:ext>
            </a:extLst>
          </p:cNvPr>
          <p:cNvSpPr/>
          <p:nvPr/>
        </p:nvSpPr>
        <p:spPr>
          <a:xfrm>
            <a:off x="5863793" y="2534314"/>
            <a:ext cx="277793" cy="2117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箭头: 下 79">
            <a:extLst>
              <a:ext uri="{FF2B5EF4-FFF2-40B4-BE49-F238E27FC236}">
                <a16:creationId xmlns:a16="http://schemas.microsoft.com/office/drawing/2014/main" id="{DC43934B-C5B4-4491-BAF3-8B1550A93D96}"/>
              </a:ext>
            </a:extLst>
          </p:cNvPr>
          <p:cNvSpPr/>
          <p:nvPr/>
        </p:nvSpPr>
        <p:spPr>
          <a:xfrm>
            <a:off x="7499427" y="2536413"/>
            <a:ext cx="277793" cy="2117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 name="图片 2">
            <a:extLst>
              <a:ext uri="{FF2B5EF4-FFF2-40B4-BE49-F238E27FC236}">
                <a16:creationId xmlns:a16="http://schemas.microsoft.com/office/drawing/2014/main" id="{B7377FE1-A60F-4474-AB7F-9655C79F3933}"/>
              </a:ext>
            </a:extLst>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149761" y="74036"/>
            <a:ext cx="738131" cy="738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文本框 102">
            <a:extLst>
              <a:ext uri="{FF2B5EF4-FFF2-40B4-BE49-F238E27FC236}">
                <a16:creationId xmlns:a16="http://schemas.microsoft.com/office/drawing/2014/main" id="{CD9A1D36-29C8-4355-9200-DA50B166E790}"/>
              </a:ext>
            </a:extLst>
          </p:cNvPr>
          <p:cNvSpPr txBox="1"/>
          <p:nvPr/>
        </p:nvSpPr>
        <p:spPr>
          <a:xfrm>
            <a:off x="137805" y="188649"/>
            <a:ext cx="3712611"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cs typeface="Arial" pitchFamily="34" charset="0"/>
              </a:rPr>
              <a:t>研究背景</a:t>
            </a:r>
          </a:p>
        </p:txBody>
      </p:sp>
      <p:pic>
        <p:nvPicPr>
          <p:cNvPr id="104" name="图片 103">
            <a:extLst>
              <a:ext uri="{FF2B5EF4-FFF2-40B4-BE49-F238E27FC236}">
                <a16:creationId xmlns:a16="http://schemas.microsoft.com/office/drawing/2014/main" id="{0E919C28-3A44-47E0-AC37-AEA4B5BD1D1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565444">
            <a:off x="4059150" y="4244101"/>
            <a:ext cx="301450" cy="578686"/>
          </a:xfrm>
          <a:prstGeom prst="rect">
            <a:avLst/>
          </a:prstGeom>
        </p:spPr>
      </p:pic>
      <p:pic>
        <p:nvPicPr>
          <p:cNvPr id="105" name="图片 104">
            <a:extLst>
              <a:ext uri="{FF2B5EF4-FFF2-40B4-BE49-F238E27FC236}">
                <a16:creationId xmlns:a16="http://schemas.microsoft.com/office/drawing/2014/main" id="{089C1388-2AC0-43D9-BCEC-315C760B9D0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616882" y="4254194"/>
            <a:ext cx="301450" cy="578686"/>
          </a:xfrm>
          <a:prstGeom prst="rect">
            <a:avLst/>
          </a:prstGeom>
        </p:spPr>
      </p:pic>
      <p:pic>
        <p:nvPicPr>
          <p:cNvPr id="106" name="图片 105">
            <a:extLst>
              <a:ext uri="{FF2B5EF4-FFF2-40B4-BE49-F238E27FC236}">
                <a16:creationId xmlns:a16="http://schemas.microsoft.com/office/drawing/2014/main" id="{DB6FEF05-4EC6-49CF-A2E8-D5B5016633EB}"/>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rot="19598059">
            <a:off x="5174883" y="4259744"/>
            <a:ext cx="298566" cy="573150"/>
          </a:xfrm>
          <a:prstGeom prst="rect">
            <a:avLst/>
          </a:prstGeom>
        </p:spPr>
      </p:pic>
      <p:pic>
        <p:nvPicPr>
          <p:cNvPr id="108" name="图片 107">
            <a:extLst>
              <a:ext uri="{FF2B5EF4-FFF2-40B4-BE49-F238E27FC236}">
                <a16:creationId xmlns:a16="http://schemas.microsoft.com/office/drawing/2014/main" id="{3F514AE9-F6A8-4D2F-B3BF-02E23684955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108432" y="4261551"/>
            <a:ext cx="301450" cy="578686"/>
          </a:xfrm>
          <a:prstGeom prst="rect">
            <a:avLst/>
          </a:prstGeom>
        </p:spPr>
      </p:pic>
      <p:pic>
        <p:nvPicPr>
          <p:cNvPr id="109" name="图片 108">
            <a:extLst>
              <a:ext uri="{FF2B5EF4-FFF2-40B4-BE49-F238E27FC236}">
                <a16:creationId xmlns:a16="http://schemas.microsoft.com/office/drawing/2014/main" id="{13A3212A-AA30-4A3D-984D-8AB9AC293CF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0239383">
            <a:off x="6548009" y="4257240"/>
            <a:ext cx="301450" cy="578686"/>
          </a:xfrm>
          <a:prstGeom prst="rect">
            <a:avLst/>
          </a:prstGeom>
        </p:spPr>
      </p:pic>
      <p:pic>
        <p:nvPicPr>
          <p:cNvPr id="110" name="图片 109">
            <a:extLst>
              <a:ext uri="{FF2B5EF4-FFF2-40B4-BE49-F238E27FC236}">
                <a16:creationId xmlns:a16="http://schemas.microsoft.com/office/drawing/2014/main" id="{5F38BABA-2E96-456B-946E-C45ECC7D6D9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19527" y="4243168"/>
            <a:ext cx="301450" cy="578686"/>
          </a:xfrm>
          <a:prstGeom prst="rect">
            <a:avLst/>
          </a:prstGeom>
        </p:spPr>
      </p:pic>
      <p:sp>
        <p:nvSpPr>
          <p:cNvPr id="115" name="文本框 114">
            <a:extLst>
              <a:ext uri="{FF2B5EF4-FFF2-40B4-BE49-F238E27FC236}">
                <a16:creationId xmlns:a16="http://schemas.microsoft.com/office/drawing/2014/main" id="{D1CC47E3-CDA7-4D78-AE1E-382C7448EA63}"/>
              </a:ext>
            </a:extLst>
          </p:cNvPr>
          <p:cNvSpPr txBox="1"/>
          <p:nvPr/>
        </p:nvSpPr>
        <p:spPr>
          <a:xfrm>
            <a:off x="222620" y="2286804"/>
            <a:ext cx="1025922" cy="307777"/>
          </a:xfrm>
          <a:prstGeom prst="rect">
            <a:avLst/>
          </a:prstGeom>
          <a:noFill/>
        </p:spPr>
        <p:txBody>
          <a:bodyPr wrap="none" lIns="0" tIns="0" rIns="0" bIns="0" rtlCol="0">
            <a:spAutoFit/>
          </a:bodyPr>
          <a:lstStyle/>
          <a:p>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原因</a:t>
            </a:r>
            <a:r>
              <a:rPr lang="en-US" altLang="zh-CN" sz="2000" dirty="0">
                <a:latin typeface="黑体" panose="02010609060101010101" pitchFamily="49" charset="-122"/>
                <a:ea typeface="黑体" panose="02010609060101010101" pitchFamily="49" charset="-122"/>
              </a:rPr>
              <a:t>】</a:t>
            </a:r>
          </a:p>
        </p:txBody>
      </p:sp>
      <p:sp>
        <p:nvSpPr>
          <p:cNvPr id="118" name="文本框 117">
            <a:extLst>
              <a:ext uri="{FF2B5EF4-FFF2-40B4-BE49-F238E27FC236}">
                <a16:creationId xmlns:a16="http://schemas.microsoft.com/office/drawing/2014/main" id="{D269296A-6328-4AD3-BC83-47A29AD492A6}"/>
              </a:ext>
            </a:extLst>
          </p:cNvPr>
          <p:cNvSpPr txBox="1"/>
          <p:nvPr/>
        </p:nvSpPr>
        <p:spPr>
          <a:xfrm>
            <a:off x="689883" y="4892238"/>
            <a:ext cx="1731243" cy="276999"/>
          </a:xfrm>
          <a:prstGeom prst="rect">
            <a:avLst/>
          </a:prstGeom>
          <a:noFill/>
        </p:spPr>
        <p:txBody>
          <a:bodyPr wrap="none" lIns="0" tIns="0" rIns="0" bIns="0" rtlCol="0">
            <a:spAutoFit/>
          </a:bodyPr>
          <a:lstStyle/>
          <a:p>
            <a:r>
              <a:rPr lang="zh-CN" altLang="en-US" dirty="0">
                <a:latin typeface="黑体" panose="02010609060101010101" pitchFamily="49" charset="-122"/>
                <a:ea typeface="黑体" panose="02010609060101010101" pitchFamily="49" charset="-122"/>
              </a:rPr>
              <a:t>▲ 服务放置问题</a:t>
            </a:r>
          </a:p>
        </p:txBody>
      </p:sp>
      <p:sp>
        <p:nvSpPr>
          <p:cNvPr id="119" name="文本框 118">
            <a:extLst>
              <a:ext uri="{FF2B5EF4-FFF2-40B4-BE49-F238E27FC236}">
                <a16:creationId xmlns:a16="http://schemas.microsoft.com/office/drawing/2014/main" id="{02161EF4-79F9-4CA5-B6F4-70964B1C6635}"/>
              </a:ext>
            </a:extLst>
          </p:cNvPr>
          <p:cNvSpPr txBox="1"/>
          <p:nvPr/>
        </p:nvSpPr>
        <p:spPr>
          <a:xfrm>
            <a:off x="695521" y="5337588"/>
            <a:ext cx="1731243" cy="276999"/>
          </a:xfrm>
          <a:prstGeom prst="rect">
            <a:avLst/>
          </a:prstGeom>
          <a:noFill/>
        </p:spPr>
        <p:txBody>
          <a:bodyPr wrap="none" lIns="0" tIns="0" rIns="0" bIns="0" rtlCol="0">
            <a:spAutoFit/>
          </a:bodyPr>
          <a:lstStyle/>
          <a:p>
            <a:r>
              <a:rPr lang="zh-CN" altLang="en-US" dirty="0">
                <a:latin typeface="黑体" panose="02010609060101010101" pitchFamily="49" charset="-122"/>
                <a:ea typeface="黑体" panose="02010609060101010101" pitchFamily="49" charset="-122"/>
              </a:rPr>
              <a:t>▲ 请求调度问题</a:t>
            </a:r>
          </a:p>
        </p:txBody>
      </p:sp>
      <p:sp>
        <p:nvSpPr>
          <p:cNvPr id="121" name="矩形 120">
            <a:extLst>
              <a:ext uri="{FF2B5EF4-FFF2-40B4-BE49-F238E27FC236}">
                <a16:creationId xmlns:a16="http://schemas.microsoft.com/office/drawing/2014/main" id="{B28F36E8-DE7E-46C8-8C38-501AECFB3FA5}"/>
              </a:ext>
            </a:extLst>
          </p:cNvPr>
          <p:cNvSpPr/>
          <p:nvPr/>
        </p:nvSpPr>
        <p:spPr>
          <a:xfrm>
            <a:off x="629215" y="2604801"/>
            <a:ext cx="1800493" cy="369332"/>
          </a:xfrm>
          <a:prstGeom prst="rect">
            <a:avLst/>
          </a:prstGeom>
        </p:spPr>
        <p:txBody>
          <a:bodyPr wrap="none">
            <a:spAutoFit/>
          </a:bodyPr>
          <a:lstStyle/>
          <a:p>
            <a:r>
              <a:rPr lang="zh-CN" altLang="en-US" dirty="0">
                <a:latin typeface="黑体" panose="02010609060101010101" pitchFamily="49" charset="-122"/>
                <a:ea typeface="黑体" panose="02010609060101010101" pitchFamily="49" charset="-122"/>
              </a:rPr>
              <a:t>边缘云资源有限</a:t>
            </a:r>
          </a:p>
        </p:txBody>
      </p:sp>
      <p:sp>
        <p:nvSpPr>
          <p:cNvPr id="122" name="文本框 121">
            <a:extLst>
              <a:ext uri="{FF2B5EF4-FFF2-40B4-BE49-F238E27FC236}">
                <a16:creationId xmlns:a16="http://schemas.microsoft.com/office/drawing/2014/main" id="{2E1ECB78-4B56-49F9-A2F9-1E6989C67B0D}"/>
              </a:ext>
            </a:extLst>
          </p:cNvPr>
          <p:cNvSpPr txBox="1"/>
          <p:nvPr/>
        </p:nvSpPr>
        <p:spPr>
          <a:xfrm>
            <a:off x="224303" y="4373389"/>
            <a:ext cx="1025922" cy="307777"/>
          </a:xfrm>
          <a:prstGeom prst="rect">
            <a:avLst/>
          </a:prstGeom>
          <a:noFill/>
        </p:spPr>
        <p:txBody>
          <a:bodyPr wrap="none" lIns="0" tIns="0" rIns="0" bIns="0" rtlCol="0">
            <a:spAutoFit/>
          </a:bodyPr>
          <a:lstStyle/>
          <a:p>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问题</a:t>
            </a:r>
            <a:r>
              <a:rPr lang="en-US" altLang="zh-CN" sz="2000" dirty="0">
                <a:latin typeface="黑体" panose="02010609060101010101" pitchFamily="49" charset="-122"/>
                <a:ea typeface="黑体" panose="02010609060101010101" pitchFamily="49" charset="-122"/>
              </a:rPr>
              <a:t>】</a:t>
            </a:r>
          </a:p>
        </p:txBody>
      </p:sp>
      <p:sp>
        <p:nvSpPr>
          <p:cNvPr id="123" name="矩形 122">
            <a:extLst>
              <a:ext uri="{FF2B5EF4-FFF2-40B4-BE49-F238E27FC236}">
                <a16:creationId xmlns:a16="http://schemas.microsoft.com/office/drawing/2014/main" id="{2552A890-CB96-4073-8EA9-6DFD5EB0541B}"/>
              </a:ext>
            </a:extLst>
          </p:cNvPr>
          <p:cNvSpPr/>
          <p:nvPr/>
        </p:nvSpPr>
        <p:spPr>
          <a:xfrm>
            <a:off x="137805" y="1221954"/>
            <a:ext cx="2185214" cy="492443"/>
          </a:xfrm>
          <a:prstGeom prst="rect">
            <a:avLst/>
          </a:prstGeom>
        </p:spPr>
        <p:txBody>
          <a:bodyPr wrap="none">
            <a:spAutoFit/>
          </a:bodyPr>
          <a:lstStyle/>
          <a:p>
            <a:r>
              <a:rPr lang="en-US" altLang="zh-CN" sz="2600" dirty="0">
                <a:latin typeface="黑体" panose="02010609060101010101" pitchFamily="49" charset="-122"/>
                <a:ea typeface="黑体" panose="02010609060101010101" pitchFamily="49" charset="-122"/>
              </a:rPr>
              <a:t>【SPRS</a:t>
            </a:r>
            <a:r>
              <a:rPr lang="zh-CN" altLang="en-US" sz="2600" dirty="0">
                <a:latin typeface="黑体" panose="02010609060101010101" pitchFamily="49" charset="-122"/>
                <a:ea typeface="黑体" panose="02010609060101010101" pitchFamily="49" charset="-122"/>
              </a:rPr>
              <a:t>问题</a:t>
            </a:r>
            <a:r>
              <a:rPr lang="en-US" altLang="zh-CN" sz="2600" dirty="0">
                <a:latin typeface="黑体" panose="02010609060101010101" pitchFamily="49" charset="-122"/>
                <a:ea typeface="黑体" panose="02010609060101010101" pitchFamily="49" charset="-122"/>
              </a:rPr>
              <a:t>】</a:t>
            </a:r>
            <a:endParaRPr lang="zh-CN" altLang="en-US" sz="2600" dirty="0">
              <a:latin typeface="黑体" panose="02010609060101010101" pitchFamily="49" charset="-122"/>
              <a:ea typeface="黑体" panose="02010609060101010101" pitchFamily="49" charset="-122"/>
            </a:endParaRPr>
          </a:p>
        </p:txBody>
      </p:sp>
      <p:sp>
        <p:nvSpPr>
          <p:cNvPr id="124" name="文本框 123">
            <a:extLst>
              <a:ext uri="{FF2B5EF4-FFF2-40B4-BE49-F238E27FC236}">
                <a16:creationId xmlns:a16="http://schemas.microsoft.com/office/drawing/2014/main" id="{B8DB6CF0-CCA8-4D01-9048-C2F106A94808}"/>
              </a:ext>
            </a:extLst>
          </p:cNvPr>
          <p:cNvSpPr txBox="1"/>
          <p:nvPr/>
        </p:nvSpPr>
        <p:spPr>
          <a:xfrm>
            <a:off x="1186787" y="2981993"/>
            <a:ext cx="807913" cy="276999"/>
          </a:xfrm>
          <a:prstGeom prst="rect">
            <a:avLst/>
          </a:prstGeom>
          <a:noFill/>
        </p:spPr>
        <p:txBody>
          <a:bodyPr wrap="none" lIns="0" tIns="0" rIns="0" bIns="0" rtlCol="0">
            <a:spAutoFit/>
          </a:bodyPr>
          <a:lstStyle/>
          <a:p>
            <a:r>
              <a:rPr lang="zh-CN" altLang="en-US" sz="1600" dirty="0">
                <a:latin typeface="Century Gothic" panose="020B0502020202020204" pitchFamily="34" charset="0"/>
                <a:ea typeface="黑体" panose="02010609060101010101" pitchFamily="49" charset="-122"/>
              </a:rPr>
              <a:t>●</a:t>
            </a:r>
            <a:r>
              <a:rPr lang="zh-CN" altLang="en-US" dirty="0">
                <a:latin typeface="黑体" panose="02010609060101010101" pitchFamily="49" charset="-122"/>
                <a:ea typeface="黑体" panose="02010609060101010101" pitchFamily="49" charset="-122"/>
              </a:rPr>
              <a:t> 存储</a:t>
            </a:r>
          </a:p>
        </p:txBody>
      </p:sp>
      <p:sp>
        <p:nvSpPr>
          <p:cNvPr id="125" name="文本框 124">
            <a:extLst>
              <a:ext uri="{FF2B5EF4-FFF2-40B4-BE49-F238E27FC236}">
                <a16:creationId xmlns:a16="http://schemas.microsoft.com/office/drawing/2014/main" id="{F11FD386-AE8A-4AFC-B4A3-FDF4C342D3B9}"/>
              </a:ext>
            </a:extLst>
          </p:cNvPr>
          <p:cNvSpPr txBox="1"/>
          <p:nvPr/>
        </p:nvSpPr>
        <p:spPr>
          <a:xfrm>
            <a:off x="1186787" y="3304423"/>
            <a:ext cx="782265" cy="276999"/>
          </a:xfrm>
          <a:prstGeom prst="rect">
            <a:avLst/>
          </a:prstGeom>
          <a:noFill/>
        </p:spPr>
        <p:txBody>
          <a:bodyPr wrap="none" lIns="0" tIns="0" rIns="0" bIns="0" rtlCol="0">
            <a:spAutoFit/>
          </a:bodyPr>
          <a:lstStyle/>
          <a:p>
            <a:r>
              <a:rPr lang="zh-CN" altLang="en-US" sz="1600" dirty="0">
                <a:latin typeface="Century Gothic" panose="020B0502020202020204" pitchFamily="34" charset="0"/>
                <a:ea typeface="黑体" panose="02010609060101010101" pitchFamily="49" charset="-122"/>
              </a:rPr>
              <a:t>●</a:t>
            </a:r>
            <a:r>
              <a:rPr lang="zh-CN" altLang="en-US" dirty="0">
                <a:latin typeface="黑体" panose="02010609060101010101" pitchFamily="49" charset="-122"/>
                <a:ea typeface="黑体" panose="02010609060101010101" pitchFamily="49" charset="-122"/>
              </a:rPr>
              <a:t> 计算</a:t>
            </a:r>
          </a:p>
        </p:txBody>
      </p:sp>
      <p:sp>
        <p:nvSpPr>
          <p:cNvPr id="126" name="文本框 125">
            <a:extLst>
              <a:ext uri="{FF2B5EF4-FFF2-40B4-BE49-F238E27FC236}">
                <a16:creationId xmlns:a16="http://schemas.microsoft.com/office/drawing/2014/main" id="{2ECD6F7A-1690-4640-99B3-50C914CC4EEC}"/>
              </a:ext>
            </a:extLst>
          </p:cNvPr>
          <p:cNvSpPr txBox="1"/>
          <p:nvPr/>
        </p:nvSpPr>
        <p:spPr>
          <a:xfrm>
            <a:off x="1197874" y="3648765"/>
            <a:ext cx="782265" cy="276999"/>
          </a:xfrm>
          <a:prstGeom prst="rect">
            <a:avLst/>
          </a:prstGeom>
          <a:noFill/>
        </p:spPr>
        <p:txBody>
          <a:bodyPr wrap="none" lIns="0" tIns="0" rIns="0" bIns="0" rtlCol="0">
            <a:spAutoFit/>
          </a:bodyPr>
          <a:lstStyle/>
          <a:p>
            <a:r>
              <a:rPr lang="zh-CN" altLang="en-US" sz="1600" dirty="0">
                <a:latin typeface="Century Gothic" panose="020B0502020202020204" pitchFamily="34" charset="0"/>
                <a:ea typeface="黑体" panose="02010609060101010101" pitchFamily="49" charset="-122"/>
              </a:rPr>
              <a:t>●</a:t>
            </a:r>
            <a:r>
              <a:rPr lang="zh-CN" altLang="en-US" dirty="0">
                <a:latin typeface="黑体" panose="02010609060101010101" pitchFamily="49" charset="-122"/>
                <a:ea typeface="黑体" panose="02010609060101010101" pitchFamily="49" charset="-122"/>
              </a:rPr>
              <a:t> 通信</a:t>
            </a:r>
          </a:p>
        </p:txBody>
      </p:sp>
    </p:spTree>
    <p:extLst>
      <p:ext uri="{BB962C8B-B14F-4D97-AF65-F5344CB8AC3E}">
        <p14:creationId xmlns:p14="http://schemas.microsoft.com/office/powerpoint/2010/main" val="9637532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矩形 52">
            <a:extLst>
              <a:ext uri="{FF2B5EF4-FFF2-40B4-BE49-F238E27FC236}">
                <a16:creationId xmlns:a16="http://schemas.microsoft.com/office/drawing/2014/main" id="{14E8C12F-F32D-4610-99C7-B01199745050}"/>
              </a:ext>
            </a:extLst>
          </p:cNvPr>
          <p:cNvSpPr/>
          <p:nvPr/>
        </p:nvSpPr>
        <p:spPr>
          <a:xfrm>
            <a:off x="7309629" y="1554937"/>
            <a:ext cx="1415772" cy="535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382DF9F8-281D-475D-96DA-A0D3C4081EB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23514" y="3941469"/>
            <a:ext cx="380874" cy="391663"/>
          </a:xfrm>
          <a:prstGeom prst="rect">
            <a:avLst/>
          </a:prstGeom>
        </p:spPr>
      </p:pic>
      <p:pic>
        <p:nvPicPr>
          <p:cNvPr id="6" name="图片 5">
            <a:extLst>
              <a:ext uri="{FF2B5EF4-FFF2-40B4-BE49-F238E27FC236}">
                <a16:creationId xmlns:a16="http://schemas.microsoft.com/office/drawing/2014/main" id="{756692AC-D8BF-461A-BCB2-F3EA17F594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34989" y="1766794"/>
            <a:ext cx="612082" cy="629421"/>
          </a:xfrm>
          <a:prstGeom prst="rect">
            <a:avLst/>
          </a:prstGeom>
        </p:spPr>
      </p:pic>
      <p:pic>
        <p:nvPicPr>
          <p:cNvPr id="7" name="图片 6">
            <a:extLst>
              <a:ext uri="{FF2B5EF4-FFF2-40B4-BE49-F238E27FC236}">
                <a16:creationId xmlns:a16="http://schemas.microsoft.com/office/drawing/2014/main" id="{34664686-7B44-49B3-8A33-FA69DCA4D73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12013" y="1891324"/>
            <a:ext cx="430376" cy="388570"/>
          </a:xfrm>
          <a:prstGeom prst="rect">
            <a:avLst/>
          </a:prstGeom>
        </p:spPr>
      </p:pic>
      <p:sp>
        <p:nvSpPr>
          <p:cNvPr id="8" name="矩形 7">
            <a:extLst>
              <a:ext uri="{FF2B5EF4-FFF2-40B4-BE49-F238E27FC236}">
                <a16:creationId xmlns:a16="http://schemas.microsoft.com/office/drawing/2014/main" id="{29A9EE47-0C6D-4FA1-A648-838BD292E293}"/>
              </a:ext>
            </a:extLst>
          </p:cNvPr>
          <p:cNvSpPr/>
          <p:nvPr/>
        </p:nvSpPr>
        <p:spPr>
          <a:xfrm>
            <a:off x="2299674" y="2283639"/>
            <a:ext cx="761747"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服务</a:t>
            </a:r>
            <a:r>
              <a:rPr lang="en-US" altLang="zh-CN" dirty="0">
                <a:latin typeface="黑体" panose="02010609060101010101" pitchFamily="49" charset="-122"/>
                <a:ea typeface="黑体" panose="02010609060101010101" pitchFamily="49" charset="-122"/>
              </a:rPr>
              <a:t>1</a:t>
            </a:r>
            <a:endParaRPr lang="zh-CN" altLang="en-US" dirty="0"/>
          </a:p>
        </p:txBody>
      </p:sp>
      <p:sp>
        <p:nvSpPr>
          <p:cNvPr id="9" name="矩形 8">
            <a:extLst>
              <a:ext uri="{FF2B5EF4-FFF2-40B4-BE49-F238E27FC236}">
                <a16:creationId xmlns:a16="http://schemas.microsoft.com/office/drawing/2014/main" id="{01DB2E43-3F81-467C-8AAA-C9B0EDBFD946}"/>
              </a:ext>
            </a:extLst>
          </p:cNvPr>
          <p:cNvSpPr/>
          <p:nvPr/>
        </p:nvSpPr>
        <p:spPr>
          <a:xfrm>
            <a:off x="3382837" y="2284736"/>
            <a:ext cx="761747"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服务</a:t>
            </a:r>
            <a:r>
              <a:rPr lang="en-US" altLang="zh-CN" dirty="0">
                <a:latin typeface="黑体" panose="02010609060101010101" pitchFamily="49" charset="-122"/>
                <a:ea typeface="黑体" panose="02010609060101010101" pitchFamily="49" charset="-122"/>
              </a:rPr>
              <a:t>2</a:t>
            </a:r>
            <a:endParaRPr lang="zh-CN" altLang="en-US" dirty="0"/>
          </a:p>
        </p:txBody>
      </p:sp>
      <p:sp>
        <p:nvSpPr>
          <p:cNvPr id="10" name="矩形 9">
            <a:extLst>
              <a:ext uri="{FF2B5EF4-FFF2-40B4-BE49-F238E27FC236}">
                <a16:creationId xmlns:a16="http://schemas.microsoft.com/office/drawing/2014/main" id="{6608AABF-4D97-4479-BE6D-0C9F29CE07CB}"/>
              </a:ext>
            </a:extLst>
          </p:cNvPr>
          <p:cNvSpPr/>
          <p:nvPr/>
        </p:nvSpPr>
        <p:spPr>
          <a:xfrm>
            <a:off x="4511638" y="2269047"/>
            <a:ext cx="761747"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服务</a:t>
            </a:r>
            <a:r>
              <a:rPr lang="en-US" altLang="zh-CN" dirty="0">
                <a:latin typeface="黑体" panose="02010609060101010101" pitchFamily="49" charset="-122"/>
                <a:ea typeface="黑体" panose="02010609060101010101" pitchFamily="49" charset="-122"/>
              </a:rPr>
              <a:t>3</a:t>
            </a:r>
            <a:endParaRPr lang="zh-CN" altLang="en-US" dirty="0"/>
          </a:p>
        </p:txBody>
      </p:sp>
      <p:sp>
        <p:nvSpPr>
          <p:cNvPr id="12" name="矩形 11">
            <a:extLst>
              <a:ext uri="{FF2B5EF4-FFF2-40B4-BE49-F238E27FC236}">
                <a16:creationId xmlns:a16="http://schemas.microsoft.com/office/drawing/2014/main" id="{085A3F05-B870-4C76-AD0A-B3290F1D4283}"/>
              </a:ext>
            </a:extLst>
          </p:cNvPr>
          <p:cNvSpPr/>
          <p:nvPr/>
        </p:nvSpPr>
        <p:spPr>
          <a:xfrm>
            <a:off x="5693926" y="2281408"/>
            <a:ext cx="761747"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服务</a:t>
            </a:r>
            <a:r>
              <a:rPr lang="en-US" altLang="zh-CN" dirty="0">
                <a:latin typeface="黑体" panose="02010609060101010101" pitchFamily="49" charset="-122"/>
                <a:ea typeface="黑体" panose="02010609060101010101" pitchFamily="49" charset="-122"/>
              </a:rPr>
              <a:t>4</a:t>
            </a:r>
            <a:endParaRPr lang="zh-CN" altLang="en-US" dirty="0"/>
          </a:p>
        </p:txBody>
      </p:sp>
      <p:pic>
        <p:nvPicPr>
          <p:cNvPr id="13" name="图片 12">
            <a:extLst>
              <a:ext uri="{FF2B5EF4-FFF2-40B4-BE49-F238E27FC236}">
                <a16:creationId xmlns:a16="http://schemas.microsoft.com/office/drawing/2014/main" id="{85DF1F19-F82F-4D48-83F0-7391FAFD692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25460" y="3142586"/>
            <a:ext cx="514469" cy="514469"/>
          </a:xfrm>
          <a:prstGeom prst="rect">
            <a:avLst/>
          </a:prstGeom>
        </p:spPr>
      </p:pic>
      <p:pic>
        <p:nvPicPr>
          <p:cNvPr id="14" name="图片 13">
            <a:extLst>
              <a:ext uri="{FF2B5EF4-FFF2-40B4-BE49-F238E27FC236}">
                <a16:creationId xmlns:a16="http://schemas.microsoft.com/office/drawing/2014/main" id="{A6DB3354-47FC-478B-89FC-48294AD09E4C}"/>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997123" y="3141641"/>
            <a:ext cx="514469" cy="514469"/>
          </a:xfrm>
          <a:prstGeom prst="rect">
            <a:avLst/>
          </a:prstGeom>
        </p:spPr>
      </p:pic>
      <p:pic>
        <p:nvPicPr>
          <p:cNvPr id="15" name="图片 14">
            <a:extLst>
              <a:ext uri="{FF2B5EF4-FFF2-40B4-BE49-F238E27FC236}">
                <a16:creationId xmlns:a16="http://schemas.microsoft.com/office/drawing/2014/main" id="{EBFE3CAD-33AB-4776-A016-5BFBC29C774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774188" y="3141926"/>
            <a:ext cx="514469" cy="514469"/>
          </a:xfrm>
          <a:prstGeom prst="rect">
            <a:avLst/>
          </a:prstGeom>
        </p:spPr>
      </p:pic>
      <p:pic>
        <p:nvPicPr>
          <p:cNvPr id="16" name="图片 15">
            <a:extLst>
              <a:ext uri="{FF2B5EF4-FFF2-40B4-BE49-F238E27FC236}">
                <a16:creationId xmlns:a16="http://schemas.microsoft.com/office/drawing/2014/main" id="{1C978E82-D2CE-4028-8B57-E5507DF6812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257089" y="3142586"/>
            <a:ext cx="514469" cy="514469"/>
          </a:xfrm>
          <a:prstGeom prst="rect">
            <a:avLst/>
          </a:prstGeom>
        </p:spPr>
      </p:pic>
      <p:sp>
        <p:nvSpPr>
          <p:cNvPr id="17" name="矩形 16">
            <a:extLst>
              <a:ext uri="{FF2B5EF4-FFF2-40B4-BE49-F238E27FC236}">
                <a16:creationId xmlns:a16="http://schemas.microsoft.com/office/drawing/2014/main" id="{42B33A0D-7DD3-40E7-B922-9979EDF2140C}"/>
              </a:ext>
            </a:extLst>
          </p:cNvPr>
          <p:cNvSpPr/>
          <p:nvPr/>
        </p:nvSpPr>
        <p:spPr>
          <a:xfrm>
            <a:off x="1585240" y="3657055"/>
            <a:ext cx="992579"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边缘云</a:t>
            </a:r>
            <a:r>
              <a:rPr lang="en-US" altLang="zh-CN" dirty="0">
                <a:latin typeface="黑体" panose="02010609060101010101" pitchFamily="49" charset="-122"/>
                <a:ea typeface="黑体" panose="02010609060101010101" pitchFamily="49" charset="-122"/>
              </a:rPr>
              <a:t>1</a:t>
            </a:r>
            <a:endParaRPr lang="zh-CN" altLang="en-US" dirty="0"/>
          </a:p>
        </p:txBody>
      </p:sp>
      <p:sp>
        <p:nvSpPr>
          <p:cNvPr id="18" name="矩形 17">
            <a:extLst>
              <a:ext uri="{FF2B5EF4-FFF2-40B4-BE49-F238E27FC236}">
                <a16:creationId xmlns:a16="http://schemas.microsoft.com/office/drawing/2014/main" id="{39AB0639-9EE3-47FE-8976-2B4AB19E3314}"/>
              </a:ext>
            </a:extLst>
          </p:cNvPr>
          <p:cNvSpPr/>
          <p:nvPr/>
        </p:nvSpPr>
        <p:spPr>
          <a:xfrm>
            <a:off x="3033146" y="3670819"/>
            <a:ext cx="992579"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边缘云</a:t>
            </a:r>
            <a:r>
              <a:rPr lang="en-US" altLang="zh-CN" dirty="0">
                <a:latin typeface="黑体" panose="02010609060101010101" pitchFamily="49" charset="-122"/>
                <a:ea typeface="黑体" panose="02010609060101010101" pitchFamily="49" charset="-122"/>
              </a:rPr>
              <a:t>2</a:t>
            </a:r>
            <a:endParaRPr lang="zh-CN" altLang="en-US" dirty="0"/>
          </a:p>
        </p:txBody>
      </p:sp>
      <p:sp>
        <p:nvSpPr>
          <p:cNvPr id="19" name="矩形 18">
            <a:extLst>
              <a:ext uri="{FF2B5EF4-FFF2-40B4-BE49-F238E27FC236}">
                <a16:creationId xmlns:a16="http://schemas.microsoft.com/office/drawing/2014/main" id="{50F44DA3-CE9D-4FB7-8FCE-2214BB71AE0F}"/>
              </a:ext>
            </a:extLst>
          </p:cNvPr>
          <p:cNvSpPr/>
          <p:nvPr/>
        </p:nvSpPr>
        <p:spPr>
          <a:xfrm>
            <a:off x="4758067" y="3669874"/>
            <a:ext cx="992579"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边缘云</a:t>
            </a:r>
            <a:r>
              <a:rPr lang="en-US" altLang="zh-CN" dirty="0">
                <a:latin typeface="黑体" panose="02010609060101010101" pitchFamily="49" charset="-122"/>
                <a:ea typeface="黑体" panose="02010609060101010101" pitchFamily="49" charset="-122"/>
              </a:rPr>
              <a:t>3</a:t>
            </a:r>
            <a:endParaRPr lang="zh-CN" altLang="en-US" dirty="0"/>
          </a:p>
        </p:txBody>
      </p:sp>
      <p:sp>
        <p:nvSpPr>
          <p:cNvPr id="20" name="矩形 19">
            <a:extLst>
              <a:ext uri="{FF2B5EF4-FFF2-40B4-BE49-F238E27FC236}">
                <a16:creationId xmlns:a16="http://schemas.microsoft.com/office/drawing/2014/main" id="{6ED4A4D7-41C9-41C4-9BA6-640B8A6C7795}"/>
              </a:ext>
            </a:extLst>
          </p:cNvPr>
          <p:cNvSpPr/>
          <p:nvPr/>
        </p:nvSpPr>
        <p:spPr>
          <a:xfrm>
            <a:off x="6523698" y="3670819"/>
            <a:ext cx="992579"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边缘云</a:t>
            </a:r>
            <a:r>
              <a:rPr lang="en-US" altLang="zh-CN" dirty="0">
                <a:latin typeface="黑体" panose="02010609060101010101" pitchFamily="49" charset="-122"/>
                <a:ea typeface="黑体" panose="02010609060101010101" pitchFamily="49" charset="-122"/>
              </a:rPr>
              <a:t>4</a:t>
            </a:r>
            <a:endParaRPr lang="zh-CN" altLang="en-US" dirty="0"/>
          </a:p>
        </p:txBody>
      </p:sp>
      <p:pic>
        <p:nvPicPr>
          <p:cNvPr id="22" name="图片 21">
            <a:extLst>
              <a:ext uri="{FF2B5EF4-FFF2-40B4-BE49-F238E27FC236}">
                <a16:creationId xmlns:a16="http://schemas.microsoft.com/office/drawing/2014/main" id="{B965FA49-EC9B-48C9-A51B-C1B5BA2311C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884242" y="4440954"/>
            <a:ext cx="301450" cy="578686"/>
          </a:xfrm>
          <a:prstGeom prst="rect">
            <a:avLst/>
          </a:prstGeom>
        </p:spPr>
      </p:pic>
      <p:pic>
        <p:nvPicPr>
          <p:cNvPr id="23" name="图片 22">
            <a:extLst>
              <a:ext uri="{FF2B5EF4-FFF2-40B4-BE49-F238E27FC236}">
                <a16:creationId xmlns:a16="http://schemas.microsoft.com/office/drawing/2014/main" id="{81751A07-69FC-4730-8FA1-C05C3C92F95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29016" y="5094014"/>
            <a:ext cx="541192" cy="523442"/>
          </a:xfrm>
          <a:prstGeom prst="rect">
            <a:avLst/>
          </a:prstGeom>
        </p:spPr>
      </p:pic>
      <p:pic>
        <p:nvPicPr>
          <p:cNvPr id="24" name="图片 23">
            <a:extLst>
              <a:ext uri="{FF2B5EF4-FFF2-40B4-BE49-F238E27FC236}">
                <a16:creationId xmlns:a16="http://schemas.microsoft.com/office/drawing/2014/main" id="{E7085657-EB2A-4DDD-855E-FA3B89FE4BE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339198" y="5099037"/>
            <a:ext cx="541192" cy="523442"/>
          </a:xfrm>
          <a:prstGeom prst="rect">
            <a:avLst/>
          </a:prstGeom>
        </p:spPr>
      </p:pic>
      <p:pic>
        <p:nvPicPr>
          <p:cNvPr id="25" name="图片 24">
            <a:extLst>
              <a:ext uri="{FF2B5EF4-FFF2-40B4-BE49-F238E27FC236}">
                <a16:creationId xmlns:a16="http://schemas.microsoft.com/office/drawing/2014/main" id="{33ADD4BC-0B9A-4727-B94F-6DCB1EBA0FD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722544" y="5106465"/>
            <a:ext cx="440443" cy="440443"/>
          </a:xfrm>
          <a:prstGeom prst="rect">
            <a:avLst/>
          </a:prstGeom>
        </p:spPr>
      </p:pic>
      <p:pic>
        <p:nvPicPr>
          <p:cNvPr id="26" name="图片 25">
            <a:extLst>
              <a:ext uri="{FF2B5EF4-FFF2-40B4-BE49-F238E27FC236}">
                <a16:creationId xmlns:a16="http://schemas.microsoft.com/office/drawing/2014/main" id="{2C5F424A-298A-4757-AFAE-797E45059A5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713166" y="5077375"/>
            <a:ext cx="541192" cy="541192"/>
          </a:xfrm>
          <a:prstGeom prst="rect">
            <a:avLst/>
          </a:prstGeom>
        </p:spPr>
      </p:pic>
      <p:pic>
        <p:nvPicPr>
          <p:cNvPr id="27" name="图片 26">
            <a:extLst>
              <a:ext uri="{FF2B5EF4-FFF2-40B4-BE49-F238E27FC236}">
                <a16:creationId xmlns:a16="http://schemas.microsoft.com/office/drawing/2014/main" id="{36C3B4EE-50F5-4B0B-9310-48BBBA5BCC5F}"/>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93074" y="5065886"/>
            <a:ext cx="541192" cy="541192"/>
          </a:xfrm>
          <a:prstGeom prst="rect">
            <a:avLst/>
          </a:prstGeom>
        </p:spPr>
      </p:pic>
      <p:sp>
        <p:nvSpPr>
          <p:cNvPr id="28" name="矩形: 圆角 27">
            <a:extLst>
              <a:ext uri="{FF2B5EF4-FFF2-40B4-BE49-F238E27FC236}">
                <a16:creationId xmlns:a16="http://schemas.microsoft.com/office/drawing/2014/main" id="{84E9543D-88A5-4543-B25B-BEB997B4C204}"/>
              </a:ext>
            </a:extLst>
          </p:cNvPr>
          <p:cNvSpPr/>
          <p:nvPr/>
        </p:nvSpPr>
        <p:spPr>
          <a:xfrm>
            <a:off x="1492941" y="3000979"/>
            <a:ext cx="6158118" cy="13854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9" name="直接连接符 28">
            <a:extLst>
              <a:ext uri="{FF2B5EF4-FFF2-40B4-BE49-F238E27FC236}">
                <a16:creationId xmlns:a16="http://schemas.microsoft.com/office/drawing/2014/main" id="{286AACB0-1CB7-44F5-99E3-5448ED784DA6}"/>
              </a:ext>
            </a:extLst>
          </p:cNvPr>
          <p:cNvCxnSpPr>
            <a:stCxn id="15" idx="3"/>
            <a:endCxn id="16" idx="1"/>
          </p:cNvCxnSpPr>
          <p:nvPr/>
        </p:nvCxnSpPr>
        <p:spPr>
          <a:xfrm>
            <a:off x="2288657" y="3399161"/>
            <a:ext cx="968432" cy="660"/>
          </a:xfrm>
          <a:prstGeom prst="line">
            <a:avLst/>
          </a:prstGeom>
        </p:spPr>
        <p:style>
          <a:lnRef idx="1">
            <a:schemeClr val="accent2"/>
          </a:lnRef>
          <a:fillRef idx="0">
            <a:schemeClr val="accent2"/>
          </a:fillRef>
          <a:effectRef idx="0">
            <a:schemeClr val="accent2"/>
          </a:effectRef>
          <a:fontRef idx="minor">
            <a:schemeClr val="tx1"/>
          </a:fontRef>
        </p:style>
      </p:cxnSp>
      <p:cxnSp>
        <p:nvCxnSpPr>
          <p:cNvPr id="32" name="直接连接符 31">
            <a:extLst>
              <a:ext uri="{FF2B5EF4-FFF2-40B4-BE49-F238E27FC236}">
                <a16:creationId xmlns:a16="http://schemas.microsoft.com/office/drawing/2014/main" id="{CA6AAD42-6E88-474C-9C9D-41C82E4639BE}"/>
              </a:ext>
            </a:extLst>
          </p:cNvPr>
          <p:cNvCxnSpPr>
            <a:cxnSpLocks/>
            <a:stCxn id="14" idx="3"/>
            <a:endCxn id="13" idx="1"/>
          </p:cNvCxnSpPr>
          <p:nvPr/>
        </p:nvCxnSpPr>
        <p:spPr>
          <a:xfrm>
            <a:off x="5511592" y="3398876"/>
            <a:ext cx="1213868" cy="945"/>
          </a:xfrm>
          <a:prstGeom prst="line">
            <a:avLst/>
          </a:prstGeom>
        </p:spPr>
        <p:style>
          <a:lnRef idx="1">
            <a:schemeClr val="accent2"/>
          </a:lnRef>
          <a:fillRef idx="0">
            <a:schemeClr val="accent2"/>
          </a:fillRef>
          <a:effectRef idx="0">
            <a:schemeClr val="accent2"/>
          </a:effectRef>
          <a:fontRef idx="minor">
            <a:schemeClr val="tx1"/>
          </a:fontRef>
        </p:style>
      </p:cxnSp>
      <p:sp>
        <p:nvSpPr>
          <p:cNvPr id="33" name="矩形 32">
            <a:extLst>
              <a:ext uri="{FF2B5EF4-FFF2-40B4-BE49-F238E27FC236}">
                <a16:creationId xmlns:a16="http://schemas.microsoft.com/office/drawing/2014/main" id="{0EAA3428-F4D5-414A-A6FC-CCBC0444B5E8}"/>
              </a:ext>
            </a:extLst>
          </p:cNvPr>
          <p:cNvSpPr/>
          <p:nvPr/>
        </p:nvSpPr>
        <p:spPr>
          <a:xfrm>
            <a:off x="1574272" y="5568171"/>
            <a:ext cx="761747"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用户</a:t>
            </a:r>
            <a:r>
              <a:rPr lang="en-US" altLang="zh-CN" dirty="0">
                <a:latin typeface="黑体" panose="02010609060101010101" pitchFamily="49" charset="-122"/>
                <a:ea typeface="黑体" panose="02010609060101010101" pitchFamily="49" charset="-122"/>
              </a:rPr>
              <a:t>1</a:t>
            </a:r>
            <a:endParaRPr lang="zh-CN" altLang="en-US" dirty="0"/>
          </a:p>
        </p:txBody>
      </p:sp>
      <p:sp>
        <p:nvSpPr>
          <p:cNvPr id="34" name="矩形 33">
            <a:extLst>
              <a:ext uri="{FF2B5EF4-FFF2-40B4-BE49-F238E27FC236}">
                <a16:creationId xmlns:a16="http://schemas.microsoft.com/office/drawing/2014/main" id="{D0430A97-A26D-432D-A12B-DC5A66F5ABC1}"/>
              </a:ext>
            </a:extLst>
          </p:cNvPr>
          <p:cNvSpPr/>
          <p:nvPr/>
        </p:nvSpPr>
        <p:spPr>
          <a:xfrm>
            <a:off x="2455835" y="5577741"/>
            <a:ext cx="761747"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用户</a:t>
            </a:r>
            <a:r>
              <a:rPr lang="en-US" altLang="zh-CN" dirty="0">
                <a:latin typeface="黑体" panose="02010609060101010101" pitchFamily="49" charset="-122"/>
                <a:ea typeface="黑体" panose="02010609060101010101" pitchFamily="49" charset="-122"/>
              </a:rPr>
              <a:t>2</a:t>
            </a:r>
            <a:endParaRPr lang="zh-CN" altLang="en-US" dirty="0"/>
          </a:p>
        </p:txBody>
      </p:sp>
      <p:sp>
        <p:nvSpPr>
          <p:cNvPr id="35" name="矩形 34">
            <a:extLst>
              <a:ext uri="{FF2B5EF4-FFF2-40B4-BE49-F238E27FC236}">
                <a16:creationId xmlns:a16="http://schemas.microsoft.com/office/drawing/2014/main" id="{697987EE-EA4D-403E-8702-7E7B5EAF5EC6}"/>
              </a:ext>
            </a:extLst>
          </p:cNvPr>
          <p:cNvSpPr/>
          <p:nvPr/>
        </p:nvSpPr>
        <p:spPr>
          <a:xfrm>
            <a:off x="4596882" y="5577741"/>
            <a:ext cx="761747"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用户</a:t>
            </a:r>
            <a:r>
              <a:rPr lang="en-US" altLang="zh-CN" dirty="0">
                <a:latin typeface="黑体" panose="02010609060101010101" pitchFamily="49" charset="-122"/>
                <a:ea typeface="黑体" panose="02010609060101010101" pitchFamily="49" charset="-122"/>
              </a:rPr>
              <a:t>5</a:t>
            </a:r>
            <a:endParaRPr lang="zh-CN" altLang="en-US" dirty="0"/>
          </a:p>
        </p:txBody>
      </p:sp>
      <p:sp>
        <p:nvSpPr>
          <p:cNvPr id="36" name="矩形 35">
            <a:extLst>
              <a:ext uri="{FF2B5EF4-FFF2-40B4-BE49-F238E27FC236}">
                <a16:creationId xmlns:a16="http://schemas.microsoft.com/office/drawing/2014/main" id="{60BD3B9E-0DC6-4CBD-981F-BE04C474D1F4}"/>
              </a:ext>
            </a:extLst>
          </p:cNvPr>
          <p:cNvSpPr/>
          <p:nvPr/>
        </p:nvSpPr>
        <p:spPr>
          <a:xfrm>
            <a:off x="5284317" y="5570418"/>
            <a:ext cx="761747"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用户</a:t>
            </a:r>
            <a:r>
              <a:rPr lang="en-US" altLang="zh-CN" dirty="0">
                <a:latin typeface="黑体" panose="02010609060101010101" pitchFamily="49" charset="-122"/>
                <a:ea typeface="黑体" panose="02010609060101010101" pitchFamily="49" charset="-122"/>
              </a:rPr>
              <a:t>6</a:t>
            </a:r>
            <a:endParaRPr lang="zh-CN" altLang="en-US" dirty="0"/>
          </a:p>
        </p:txBody>
      </p:sp>
      <p:sp>
        <p:nvSpPr>
          <p:cNvPr id="37" name="矩形 36">
            <a:extLst>
              <a:ext uri="{FF2B5EF4-FFF2-40B4-BE49-F238E27FC236}">
                <a16:creationId xmlns:a16="http://schemas.microsoft.com/office/drawing/2014/main" id="{5C75545F-0A2F-48F6-A47E-C6BFA6F01903}"/>
              </a:ext>
            </a:extLst>
          </p:cNvPr>
          <p:cNvSpPr/>
          <p:nvPr/>
        </p:nvSpPr>
        <p:spPr>
          <a:xfrm>
            <a:off x="6782796" y="5576041"/>
            <a:ext cx="761747"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用户</a:t>
            </a:r>
            <a:r>
              <a:rPr lang="en-US" altLang="zh-CN" dirty="0">
                <a:latin typeface="黑体" panose="02010609060101010101" pitchFamily="49" charset="-122"/>
                <a:ea typeface="黑体" panose="02010609060101010101" pitchFamily="49" charset="-122"/>
              </a:rPr>
              <a:t>8</a:t>
            </a:r>
            <a:endParaRPr lang="zh-CN" altLang="en-US" dirty="0"/>
          </a:p>
        </p:txBody>
      </p:sp>
      <p:pic>
        <p:nvPicPr>
          <p:cNvPr id="38" name="图片 37">
            <a:extLst>
              <a:ext uri="{FF2B5EF4-FFF2-40B4-BE49-F238E27FC236}">
                <a16:creationId xmlns:a16="http://schemas.microsoft.com/office/drawing/2014/main" id="{C3B4284B-A6A0-4031-9B3D-4CB6E9E8062F}"/>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298903" y="5095129"/>
            <a:ext cx="440443" cy="440443"/>
          </a:xfrm>
          <a:prstGeom prst="rect">
            <a:avLst/>
          </a:prstGeom>
        </p:spPr>
      </p:pic>
      <p:sp>
        <p:nvSpPr>
          <p:cNvPr id="39" name="矩形 38">
            <a:extLst>
              <a:ext uri="{FF2B5EF4-FFF2-40B4-BE49-F238E27FC236}">
                <a16:creationId xmlns:a16="http://schemas.microsoft.com/office/drawing/2014/main" id="{F5D3015A-1369-4291-9AF6-429EE10F9332}"/>
              </a:ext>
            </a:extLst>
          </p:cNvPr>
          <p:cNvSpPr/>
          <p:nvPr/>
        </p:nvSpPr>
        <p:spPr>
          <a:xfrm>
            <a:off x="3173914" y="5582959"/>
            <a:ext cx="761747"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用户</a:t>
            </a:r>
            <a:r>
              <a:rPr lang="en-US" altLang="zh-CN" dirty="0">
                <a:latin typeface="黑体" panose="02010609060101010101" pitchFamily="49" charset="-122"/>
                <a:ea typeface="黑体" panose="02010609060101010101" pitchFamily="49" charset="-122"/>
              </a:rPr>
              <a:t>3</a:t>
            </a:r>
            <a:endParaRPr lang="zh-CN" altLang="en-US" dirty="0"/>
          </a:p>
        </p:txBody>
      </p:sp>
      <p:pic>
        <p:nvPicPr>
          <p:cNvPr id="40" name="图片 39">
            <a:extLst>
              <a:ext uri="{FF2B5EF4-FFF2-40B4-BE49-F238E27FC236}">
                <a16:creationId xmlns:a16="http://schemas.microsoft.com/office/drawing/2014/main" id="{C9F5C8DC-91A0-46F1-B39E-6E9669D51AA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617888" y="1884244"/>
            <a:ext cx="513195" cy="394519"/>
          </a:xfrm>
          <a:prstGeom prst="rect">
            <a:avLst/>
          </a:prstGeom>
        </p:spPr>
      </p:pic>
      <p:pic>
        <p:nvPicPr>
          <p:cNvPr id="41" name="图片 40">
            <a:extLst>
              <a:ext uri="{FF2B5EF4-FFF2-40B4-BE49-F238E27FC236}">
                <a16:creationId xmlns:a16="http://schemas.microsoft.com/office/drawing/2014/main" id="{D9FF61EC-DA08-4056-A7EA-9E4953BE6E79}"/>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818544" y="1888814"/>
            <a:ext cx="560905" cy="425115"/>
          </a:xfrm>
          <a:prstGeom prst="rect">
            <a:avLst/>
          </a:prstGeom>
        </p:spPr>
      </p:pic>
      <p:cxnSp>
        <p:nvCxnSpPr>
          <p:cNvPr id="44" name="直接连接符 43">
            <a:extLst>
              <a:ext uri="{FF2B5EF4-FFF2-40B4-BE49-F238E27FC236}">
                <a16:creationId xmlns:a16="http://schemas.microsoft.com/office/drawing/2014/main" id="{A7C53DA1-C78F-4B94-A121-3A88CD942D5F}"/>
              </a:ext>
            </a:extLst>
          </p:cNvPr>
          <p:cNvCxnSpPr>
            <a:cxnSpLocks/>
            <a:stCxn id="16" idx="3"/>
            <a:endCxn id="14" idx="1"/>
          </p:cNvCxnSpPr>
          <p:nvPr/>
        </p:nvCxnSpPr>
        <p:spPr>
          <a:xfrm flipV="1">
            <a:off x="3771558" y="3398876"/>
            <a:ext cx="1225565" cy="945"/>
          </a:xfrm>
          <a:prstGeom prst="line">
            <a:avLst/>
          </a:prstGeom>
        </p:spPr>
        <p:style>
          <a:lnRef idx="1">
            <a:schemeClr val="accent2"/>
          </a:lnRef>
          <a:fillRef idx="0">
            <a:schemeClr val="accent2"/>
          </a:fillRef>
          <a:effectRef idx="0">
            <a:schemeClr val="accent2"/>
          </a:effectRef>
          <a:fontRef idx="minor">
            <a:schemeClr val="tx1"/>
          </a:fontRef>
        </p:style>
      </p:cxnSp>
      <p:pic>
        <p:nvPicPr>
          <p:cNvPr id="54" name="图片 53">
            <a:extLst>
              <a:ext uri="{FF2B5EF4-FFF2-40B4-BE49-F238E27FC236}">
                <a16:creationId xmlns:a16="http://schemas.microsoft.com/office/drawing/2014/main" id="{91093305-316E-4D12-A207-222EFEE1C882}"/>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59834" y="5047441"/>
            <a:ext cx="541192" cy="541192"/>
          </a:xfrm>
          <a:prstGeom prst="rect">
            <a:avLst/>
          </a:prstGeom>
        </p:spPr>
      </p:pic>
      <p:sp>
        <p:nvSpPr>
          <p:cNvPr id="55" name="矩形 54">
            <a:extLst>
              <a:ext uri="{FF2B5EF4-FFF2-40B4-BE49-F238E27FC236}">
                <a16:creationId xmlns:a16="http://schemas.microsoft.com/office/drawing/2014/main" id="{05235C26-0EA8-4978-B0A1-3D8F54CA20CF}"/>
              </a:ext>
            </a:extLst>
          </p:cNvPr>
          <p:cNvSpPr/>
          <p:nvPr/>
        </p:nvSpPr>
        <p:spPr>
          <a:xfrm>
            <a:off x="3870076" y="5569134"/>
            <a:ext cx="761747"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用户</a:t>
            </a:r>
            <a:r>
              <a:rPr lang="en-US" altLang="zh-CN" dirty="0">
                <a:latin typeface="黑体" panose="02010609060101010101" pitchFamily="49" charset="-122"/>
                <a:ea typeface="黑体" panose="02010609060101010101" pitchFamily="49" charset="-122"/>
              </a:rPr>
              <a:t>4</a:t>
            </a:r>
            <a:endParaRPr lang="zh-CN" altLang="en-US" dirty="0"/>
          </a:p>
        </p:txBody>
      </p:sp>
      <p:pic>
        <p:nvPicPr>
          <p:cNvPr id="57" name="图片 56">
            <a:extLst>
              <a:ext uri="{FF2B5EF4-FFF2-40B4-BE49-F238E27FC236}">
                <a16:creationId xmlns:a16="http://schemas.microsoft.com/office/drawing/2014/main" id="{1682C223-C9D0-4399-BEA9-0E75465689A2}"/>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806743" y="5937120"/>
            <a:ext cx="236862" cy="213854"/>
          </a:xfrm>
          <a:prstGeom prst="rect">
            <a:avLst/>
          </a:prstGeom>
        </p:spPr>
      </p:pic>
      <p:pic>
        <p:nvPicPr>
          <p:cNvPr id="58" name="图片 57">
            <a:extLst>
              <a:ext uri="{FF2B5EF4-FFF2-40B4-BE49-F238E27FC236}">
                <a16:creationId xmlns:a16="http://schemas.microsoft.com/office/drawing/2014/main" id="{36323DAC-D5D9-4A2F-B73C-E3C316AC28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99092" y="5862534"/>
            <a:ext cx="380874" cy="391663"/>
          </a:xfrm>
          <a:prstGeom prst="rect">
            <a:avLst/>
          </a:prstGeom>
        </p:spPr>
      </p:pic>
      <p:pic>
        <p:nvPicPr>
          <p:cNvPr id="59" name="图片 58">
            <a:extLst>
              <a:ext uri="{FF2B5EF4-FFF2-40B4-BE49-F238E27FC236}">
                <a16:creationId xmlns:a16="http://schemas.microsoft.com/office/drawing/2014/main" id="{7EAD0190-AB18-4050-A928-A5DB61BFBFA7}"/>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675450" y="5935289"/>
            <a:ext cx="323457" cy="248658"/>
          </a:xfrm>
          <a:prstGeom prst="rect">
            <a:avLst/>
          </a:prstGeom>
        </p:spPr>
      </p:pic>
      <p:pic>
        <p:nvPicPr>
          <p:cNvPr id="60" name="图片 59">
            <a:extLst>
              <a:ext uri="{FF2B5EF4-FFF2-40B4-BE49-F238E27FC236}">
                <a16:creationId xmlns:a16="http://schemas.microsoft.com/office/drawing/2014/main" id="{C00B4B17-212D-4DEB-A8BE-6110FA5B66F6}"/>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834617" y="5948176"/>
            <a:ext cx="321121" cy="243381"/>
          </a:xfrm>
          <a:prstGeom prst="rect">
            <a:avLst/>
          </a:prstGeom>
        </p:spPr>
      </p:pic>
      <p:pic>
        <p:nvPicPr>
          <p:cNvPr id="62" name="图片 61">
            <a:extLst>
              <a:ext uri="{FF2B5EF4-FFF2-40B4-BE49-F238E27FC236}">
                <a16:creationId xmlns:a16="http://schemas.microsoft.com/office/drawing/2014/main" id="{61D527B7-9642-4948-A9DC-85732D6FF8F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7041580" y="5971607"/>
            <a:ext cx="236862" cy="213854"/>
          </a:xfrm>
          <a:prstGeom prst="rect">
            <a:avLst/>
          </a:prstGeom>
        </p:spPr>
      </p:pic>
      <p:pic>
        <p:nvPicPr>
          <p:cNvPr id="63" name="图片 62">
            <a:extLst>
              <a:ext uri="{FF2B5EF4-FFF2-40B4-BE49-F238E27FC236}">
                <a16:creationId xmlns:a16="http://schemas.microsoft.com/office/drawing/2014/main" id="{7304CD7C-1079-4B36-A647-0697DFCF74A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400693" y="5961523"/>
            <a:ext cx="236862" cy="213854"/>
          </a:xfrm>
          <a:prstGeom prst="rect">
            <a:avLst/>
          </a:prstGeom>
        </p:spPr>
      </p:pic>
      <p:pic>
        <p:nvPicPr>
          <p:cNvPr id="64" name="图片 63">
            <a:extLst>
              <a:ext uri="{FF2B5EF4-FFF2-40B4-BE49-F238E27FC236}">
                <a16:creationId xmlns:a16="http://schemas.microsoft.com/office/drawing/2014/main" id="{F1AC7B00-B5BB-4087-9415-8C457F1A1AD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442733" y="5888081"/>
            <a:ext cx="380874" cy="391663"/>
          </a:xfrm>
          <a:prstGeom prst="rect">
            <a:avLst/>
          </a:prstGeom>
        </p:spPr>
      </p:pic>
      <p:sp>
        <p:nvSpPr>
          <p:cNvPr id="65" name="矩形: 圆角 64">
            <a:extLst>
              <a:ext uri="{FF2B5EF4-FFF2-40B4-BE49-F238E27FC236}">
                <a16:creationId xmlns:a16="http://schemas.microsoft.com/office/drawing/2014/main" id="{0F5EABB7-F434-4C8D-973C-DCB1101265FE}"/>
              </a:ext>
            </a:extLst>
          </p:cNvPr>
          <p:cNvSpPr/>
          <p:nvPr/>
        </p:nvSpPr>
        <p:spPr>
          <a:xfrm>
            <a:off x="1832226" y="1661517"/>
            <a:ext cx="5529312" cy="957167"/>
          </a:xfrm>
          <a:prstGeom prst="roundRect">
            <a:avLst/>
          </a:prstGeom>
          <a:no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66" name="矩形: 圆角 65">
            <a:extLst>
              <a:ext uri="{FF2B5EF4-FFF2-40B4-BE49-F238E27FC236}">
                <a16:creationId xmlns:a16="http://schemas.microsoft.com/office/drawing/2014/main" id="{B8CC2BBD-9AB4-439C-BB48-4B53F3DD3327}"/>
              </a:ext>
            </a:extLst>
          </p:cNvPr>
          <p:cNvSpPr/>
          <p:nvPr/>
        </p:nvSpPr>
        <p:spPr>
          <a:xfrm>
            <a:off x="1492939" y="5035809"/>
            <a:ext cx="6158119" cy="1299675"/>
          </a:xfrm>
          <a:prstGeom prst="roundRect">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pic>
        <p:nvPicPr>
          <p:cNvPr id="70" name="图片 69">
            <a:extLst>
              <a:ext uri="{FF2B5EF4-FFF2-40B4-BE49-F238E27FC236}">
                <a16:creationId xmlns:a16="http://schemas.microsoft.com/office/drawing/2014/main" id="{5F2D8716-A35F-4037-BA70-C778AF22029D}"/>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975509" y="4002883"/>
            <a:ext cx="236862" cy="213854"/>
          </a:xfrm>
          <a:prstGeom prst="rect">
            <a:avLst/>
          </a:prstGeom>
        </p:spPr>
      </p:pic>
      <p:pic>
        <p:nvPicPr>
          <p:cNvPr id="74" name="图片 73">
            <a:extLst>
              <a:ext uri="{FF2B5EF4-FFF2-40B4-BE49-F238E27FC236}">
                <a16:creationId xmlns:a16="http://schemas.microsoft.com/office/drawing/2014/main" id="{8290272D-DA6A-4902-AD6D-E95EA0DB9C19}"/>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396470" y="4001083"/>
            <a:ext cx="323457" cy="248658"/>
          </a:xfrm>
          <a:prstGeom prst="rect">
            <a:avLst/>
          </a:prstGeom>
        </p:spPr>
      </p:pic>
      <p:sp>
        <p:nvSpPr>
          <p:cNvPr id="78" name="箭头: 下 77">
            <a:extLst>
              <a:ext uri="{FF2B5EF4-FFF2-40B4-BE49-F238E27FC236}">
                <a16:creationId xmlns:a16="http://schemas.microsoft.com/office/drawing/2014/main" id="{B9A5E649-7DF6-4521-8D47-A2E09A1C0D87}"/>
              </a:ext>
            </a:extLst>
          </p:cNvPr>
          <p:cNvSpPr/>
          <p:nvPr/>
        </p:nvSpPr>
        <p:spPr>
          <a:xfrm>
            <a:off x="2867608" y="2707346"/>
            <a:ext cx="277793" cy="2117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9" name="箭头: 下 78">
            <a:extLst>
              <a:ext uri="{FF2B5EF4-FFF2-40B4-BE49-F238E27FC236}">
                <a16:creationId xmlns:a16="http://schemas.microsoft.com/office/drawing/2014/main" id="{2F94215F-4A07-44E2-899E-35ABEC70FE90}"/>
              </a:ext>
            </a:extLst>
          </p:cNvPr>
          <p:cNvSpPr/>
          <p:nvPr/>
        </p:nvSpPr>
        <p:spPr>
          <a:xfrm>
            <a:off x="4626960" y="2708623"/>
            <a:ext cx="277793" cy="2117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0" name="箭头: 下 79">
            <a:extLst>
              <a:ext uri="{FF2B5EF4-FFF2-40B4-BE49-F238E27FC236}">
                <a16:creationId xmlns:a16="http://schemas.microsoft.com/office/drawing/2014/main" id="{DC43934B-C5B4-4491-BAF3-8B1550A93D96}"/>
              </a:ext>
            </a:extLst>
          </p:cNvPr>
          <p:cNvSpPr/>
          <p:nvPr/>
        </p:nvSpPr>
        <p:spPr>
          <a:xfrm>
            <a:off x="6262594" y="2710722"/>
            <a:ext cx="277793" cy="21171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 name="图片 2">
            <a:extLst>
              <a:ext uri="{FF2B5EF4-FFF2-40B4-BE49-F238E27FC236}">
                <a16:creationId xmlns:a16="http://schemas.microsoft.com/office/drawing/2014/main" id="{B7377FE1-A60F-4474-AB7F-9655C79F3933}"/>
              </a:ext>
            </a:extLst>
          </p:cNvPr>
          <p:cNvPicPr>
            <a:picLocks noChangeAspect="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149761" y="74036"/>
            <a:ext cx="738131" cy="738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文本框 102">
            <a:extLst>
              <a:ext uri="{FF2B5EF4-FFF2-40B4-BE49-F238E27FC236}">
                <a16:creationId xmlns:a16="http://schemas.microsoft.com/office/drawing/2014/main" id="{CD9A1D36-29C8-4355-9200-DA50B166E790}"/>
              </a:ext>
            </a:extLst>
          </p:cNvPr>
          <p:cNvSpPr txBox="1"/>
          <p:nvPr/>
        </p:nvSpPr>
        <p:spPr>
          <a:xfrm>
            <a:off x="137805" y="188649"/>
            <a:ext cx="3712611"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cs typeface="Arial" pitchFamily="34" charset="0"/>
              </a:rPr>
              <a:t>研究背景</a:t>
            </a:r>
          </a:p>
        </p:txBody>
      </p:sp>
      <p:pic>
        <p:nvPicPr>
          <p:cNvPr id="104" name="图片 103">
            <a:extLst>
              <a:ext uri="{FF2B5EF4-FFF2-40B4-BE49-F238E27FC236}">
                <a16:creationId xmlns:a16="http://schemas.microsoft.com/office/drawing/2014/main" id="{0E919C28-3A44-47E0-AC37-AEA4B5BD1D10}"/>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565444">
            <a:off x="2822317" y="4418410"/>
            <a:ext cx="301450" cy="578686"/>
          </a:xfrm>
          <a:prstGeom prst="rect">
            <a:avLst/>
          </a:prstGeom>
        </p:spPr>
      </p:pic>
      <p:pic>
        <p:nvPicPr>
          <p:cNvPr id="105" name="图片 104">
            <a:extLst>
              <a:ext uri="{FF2B5EF4-FFF2-40B4-BE49-F238E27FC236}">
                <a16:creationId xmlns:a16="http://schemas.microsoft.com/office/drawing/2014/main" id="{089C1388-2AC0-43D9-BCEC-315C760B9D0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80049" y="4428503"/>
            <a:ext cx="301450" cy="578686"/>
          </a:xfrm>
          <a:prstGeom prst="rect">
            <a:avLst/>
          </a:prstGeom>
        </p:spPr>
      </p:pic>
      <p:pic>
        <p:nvPicPr>
          <p:cNvPr id="106" name="图片 105">
            <a:extLst>
              <a:ext uri="{FF2B5EF4-FFF2-40B4-BE49-F238E27FC236}">
                <a16:creationId xmlns:a16="http://schemas.microsoft.com/office/drawing/2014/main" id="{DB6FEF05-4EC6-49CF-A2E8-D5B5016633EB}"/>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rot="19598059">
            <a:off x="3932789" y="4428456"/>
            <a:ext cx="282828" cy="542937"/>
          </a:xfrm>
          <a:prstGeom prst="rect">
            <a:avLst/>
          </a:prstGeom>
        </p:spPr>
      </p:pic>
      <p:pic>
        <p:nvPicPr>
          <p:cNvPr id="108" name="图片 107">
            <a:extLst>
              <a:ext uri="{FF2B5EF4-FFF2-40B4-BE49-F238E27FC236}">
                <a16:creationId xmlns:a16="http://schemas.microsoft.com/office/drawing/2014/main" id="{3F514AE9-F6A8-4D2F-B3BF-02E23684955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871599" y="4435860"/>
            <a:ext cx="301450" cy="578686"/>
          </a:xfrm>
          <a:prstGeom prst="rect">
            <a:avLst/>
          </a:prstGeom>
        </p:spPr>
      </p:pic>
      <p:pic>
        <p:nvPicPr>
          <p:cNvPr id="109" name="图片 108">
            <a:extLst>
              <a:ext uri="{FF2B5EF4-FFF2-40B4-BE49-F238E27FC236}">
                <a16:creationId xmlns:a16="http://schemas.microsoft.com/office/drawing/2014/main" id="{13A3212A-AA30-4A3D-984D-8AB9AC293CF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20239383">
            <a:off x="5311176" y="4431549"/>
            <a:ext cx="301450" cy="578686"/>
          </a:xfrm>
          <a:prstGeom prst="rect">
            <a:avLst/>
          </a:prstGeom>
        </p:spPr>
      </p:pic>
      <p:pic>
        <p:nvPicPr>
          <p:cNvPr id="110" name="图片 109">
            <a:extLst>
              <a:ext uri="{FF2B5EF4-FFF2-40B4-BE49-F238E27FC236}">
                <a16:creationId xmlns:a16="http://schemas.microsoft.com/office/drawing/2014/main" id="{5F38BABA-2E96-456B-946E-C45ECC7D6D9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982694" y="4417477"/>
            <a:ext cx="301450" cy="578686"/>
          </a:xfrm>
          <a:prstGeom prst="rect">
            <a:avLst/>
          </a:prstGeom>
        </p:spPr>
      </p:pic>
      <p:sp>
        <p:nvSpPr>
          <p:cNvPr id="121" name="矩形 120">
            <a:extLst>
              <a:ext uri="{FF2B5EF4-FFF2-40B4-BE49-F238E27FC236}">
                <a16:creationId xmlns:a16="http://schemas.microsoft.com/office/drawing/2014/main" id="{B28F36E8-DE7E-46C8-8C38-501AECFB3FA5}"/>
              </a:ext>
            </a:extLst>
          </p:cNvPr>
          <p:cNvSpPr/>
          <p:nvPr/>
        </p:nvSpPr>
        <p:spPr>
          <a:xfrm>
            <a:off x="679006" y="1618642"/>
            <a:ext cx="5096267" cy="369332"/>
          </a:xfrm>
          <a:prstGeom prst="rect">
            <a:avLst/>
          </a:prstGeom>
        </p:spPr>
        <p:txBody>
          <a:bodyPr wrap="none">
            <a:spAutoFit/>
          </a:bodyPr>
          <a:lstStyle/>
          <a:p>
            <a:r>
              <a:rPr lang="en-US" altLang="zh-CN" dirty="0">
                <a:latin typeface="Century Gothic" panose="020B0502020202020204" pitchFamily="34" charset="0"/>
                <a:ea typeface="黑体" panose="02010609060101010101" pitchFamily="49" charset="-122"/>
              </a:rPr>
              <a:t>▲ </a:t>
            </a:r>
            <a:r>
              <a:rPr lang="zh-CN" altLang="en-US" dirty="0">
                <a:latin typeface="黑体" panose="02010609060101010101" pitchFamily="49" charset="-122"/>
                <a:ea typeface="黑体" panose="02010609060101010101" pitchFamily="49" charset="-122"/>
              </a:rPr>
              <a:t>本地边缘云无法存储所有用户所需的服务数据</a:t>
            </a:r>
          </a:p>
        </p:txBody>
      </p:sp>
      <p:sp>
        <p:nvSpPr>
          <p:cNvPr id="123" name="矩形 122">
            <a:extLst>
              <a:ext uri="{FF2B5EF4-FFF2-40B4-BE49-F238E27FC236}">
                <a16:creationId xmlns:a16="http://schemas.microsoft.com/office/drawing/2014/main" id="{2552A890-CB96-4073-8EA9-6DFD5EB0541B}"/>
              </a:ext>
            </a:extLst>
          </p:cNvPr>
          <p:cNvSpPr/>
          <p:nvPr/>
        </p:nvSpPr>
        <p:spPr>
          <a:xfrm>
            <a:off x="46634" y="1047850"/>
            <a:ext cx="3570208" cy="461665"/>
          </a:xfrm>
          <a:prstGeom prst="rect">
            <a:avLst/>
          </a:prstGeom>
        </p:spPr>
        <p:txBody>
          <a:bodyPr wrap="none">
            <a:spAutoFit/>
          </a:bodyPr>
          <a:lstStyle/>
          <a:p>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存储资源受限的影响</a:t>
            </a:r>
            <a:r>
              <a:rPr lang="en-US" altLang="zh-CN" sz="2400" dirty="0">
                <a:latin typeface="黑体" panose="02010609060101010101" pitchFamily="49" charset="-122"/>
                <a:ea typeface="黑体" panose="02010609060101010101" pitchFamily="49" charset="-122"/>
              </a:rPr>
              <a:t>】</a:t>
            </a:r>
            <a:endParaRPr lang="zh-CN" altLang="en-US" sz="2400" dirty="0">
              <a:latin typeface="黑体" panose="02010609060101010101" pitchFamily="49" charset="-122"/>
              <a:ea typeface="黑体" panose="02010609060101010101" pitchFamily="49" charset="-122"/>
            </a:endParaRPr>
          </a:p>
        </p:txBody>
      </p:sp>
      <p:sp>
        <p:nvSpPr>
          <p:cNvPr id="84" name="矩形 83">
            <a:extLst>
              <a:ext uri="{FF2B5EF4-FFF2-40B4-BE49-F238E27FC236}">
                <a16:creationId xmlns:a16="http://schemas.microsoft.com/office/drawing/2014/main" id="{7DAB96C9-CD57-4E91-8C7B-BD2794704DE0}"/>
              </a:ext>
            </a:extLst>
          </p:cNvPr>
          <p:cNvSpPr/>
          <p:nvPr/>
        </p:nvSpPr>
        <p:spPr>
          <a:xfrm>
            <a:off x="695022" y="2195937"/>
            <a:ext cx="4224233" cy="369332"/>
          </a:xfrm>
          <a:prstGeom prst="rect">
            <a:avLst/>
          </a:prstGeom>
        </p:spPr>
        <p:txBody>
          <a:bodyPr wrap="none">
            <a:spAutoFit/>
          </a:bodyPr>
          <a:lstStyle/>
          <a:p>
            <a:r>
              <a:rPr lang="en-US" altLang="zh-CN" dirty="0">
                <a:latin typeface="Century Gothic" panose="020B0502020202020204" pitchFamily="34" charset="0"/>
                <a:ea typeface="黑体" panose="02010609060101010101" pitchFamily="49" charset="-122"/>
              </a:rPr>
              <a:t>▲ </a:t>
            </a:r>
            <a:r>
              <a:rPr lang="zh-CN" altLang="en-US" dirty="0">
                <a:latin typeface="黑体" panose="02010609060101010101" pitchFamily="49" charset="-122"/>
                <a:ea typeface="黑体" panose="02010609060101010101" pitchFamily="49" charset="-122"/>
              </a:rPr>
              <a:t>使用户请求的任务需要参与请求调度</a:t>
            </a:r>
          </a:p>
        </p:txBody>
      </p:sp>
      <p:pic>
        <p:nvPicPr>
          <p:cNvPr id="89" name="图片 88">
            <a:extLst>
              <a:ext uri="{FF2B5EF4-FFF2-40B4-BE49-F238E27FC236}">
                <a16:creationId xmlns:a16="http://schemas.microsoft.com/office/drawing/2014/main" id="{2A8F0458-67F5-4F08-86CB-55F70B8E25B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216134" y="5111953"/>
            <a:ext cx="541192" cy="523442"/>
          </a:xfrm>
          <a:prstGeom prst="rect">
            <a:avLst/>
          </a:prstGeom>
        </p:spPr>
      </p:pic>
      <p:sp>
        <p:nvSpPr>
          <p:cNvPr id="90" name="矩形 89">
            <a:extLst>
              <a:ext uri="{FF2B5EF4-FFF2-40B4-BE49-F238E27FC236}">
                <a16:creationId xmlns:a16="http://schemas.microsoft.com/office/drawing/2014/main" id="{8C0FA1C9-3286-4221-8783-C45C50ADFD79}"/>
              </a:ext>
            </a:extLst>
          </p:cNvPr>
          <p:cNvSpPr/>
          <p:nvPr/>
        </p:nvSpPr>
        <p:spPr>
          <a:xfrm>
            <a:off x="6142953" y="5595680"/>
            <a:ext cx="761747"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用户</a:t>
            </a:r>
            <a:r>
              <a:rPr lang="en-US" altLang="zh-CN" dirty="0">
                <a:latin typeface="黑体" panose="02010609060101010101" pitchFamily="49" charset="-122"/>
                <a:ea typeface="黑体" panose="02010609060101010101" pitchFamily="49" charset="-122"/>
              </a:rPr>
              <a:t>7</a:t>
            </a:r>
            <a:endParaRPr lang="zh-CN" altLang="en-US" dirty="0"/>
          </a:p>
        </p:txBody>
      </p:sp>
      <p:pic>
        <p:nvPicPr>
          <p:cNvPr id="92" name="图片 91">
            <a:extLst>
              <a:ext uri="{FF2B5EF4-FFF2-40B4-BE49-F238E27FC236}">
                <a16:creationId xmlns:a16="http://schemas.microsoft.com/office/drawing/2014/main" id="{BA09A80D-A35F-46F6-A29B-A81DD70CA35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565444">
            <a:off x="6509435" y="4436349"/>
            <a:ext cx="301450" cy="578686"/>
          </a:xfrm>
          <a:prstGeom prst="rect">
            <a:avLst/>
          </a:prstGeom>
        </p:spPr>
      </p:pic>
      <p:pic>
        <p:nvPicPr>
          <p:cNvPr id="93" name="图片 92">
            <a:extLst>
              <a:ext uri="{FF2B5EF4-FFF2-40B4-BE49-F238E27FC236}">
                <a16:creationId xmlns:a16="http://schemas.microsoft.com/office/drawing/2014/main" id="{4D2F1450-7561-43C0-B9EF-2B2559B5AEE8}"/>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881019" y="3991825"/>
            <a:ext cx="321121" cy="243381"/>
          </a:xfrm>
          <a:prstGeom prst="rect">
            <a:avLst/>
          </a:prstGeom>
        </p:spPr>
      </p:pic>
      <p:sp>
        <p:nvSpPr>
          <p:cNvPr id="49" name="对话气泡: 圆角矩形 48">
            <a:extLst>
              <a:ext uri="{FF2B5EF4-FFF2-40B4-BE49-F238E27FC236}">
                <a16:creationId xmlns:a16="http://schemas.microsoft.com/office/drawing/2014/main" id="{11655803-9AFD-4EB4-BC6B-3A57896B03B0}"/>
              </a:ext>
            </a:extLst>
          </p:cNvPr>
          <p:cNvSpPr/>
          <p:nvPr/>
        </p:nvSpPr>
        <p:spPr>
          <a:xfrm>
            <a:off x="223024" y="2706132"/>
            <a:ext cx="1067575" cy="1059862"/>
          </a:xfrm>
          <a:prstGeom prst="wedgeRoundRectCallout">
            <a:avLst>
              <a:gd name="adj1" fmla="val 43928"/>
              <a:gd name="adj2" fmla="val 62500"/>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D02853C0-367A-4530-BF3A-9902B01F960A}"/>
              </a:ext>
            </a:extLst>
          </p:cNvPr>
          <p:cNvSpPr txBox="1"/>
          <p:nvPr/>
        </p:nvSpPr>
        <p:spPr>
          <a:xfrm>
            <a:off x="195901" y="2783767"/>
            <a:ext cx="1167899" cy="923330"/>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当前放置最小调度距离为</a:t>
            </a:r>
            <a:r>
              <a:rPr lang="en-US" altLang="zh-CN" dirty="0">
                <a:latin typeface="黑体" panose="02010609060101010101" pitchFamily="49" charset="-122"/>
                <a:ea typeface="黑体" panose="02010609060101010101" pitchFamily="49" charset="-122"/>
              </a:rPr>
              <a:t>9</a:t>
            </a:r>
            <a:endParaRPr lang="zh-CN" altLang="en-US" dirty="0">
              <a:latin typeface="黑体" panose="02010609060101010101" pitchFamily="49" charset="-122"/>
              <a:ea typeface="黑体" panose="02010609060101010101" pitchFamily="49" charset="-122"/>
            </a:endParaRPr>
          </a:p>
        </p:txBody>
      </p:sp>
      <p:sp>
        <p:nvSpPr>
          <p:cNvPr id="98" name="对话气泡: 圆角矩形 97">
            <a:extLst>
              <a:ext uri="{FF2B5EF4-FFF2-40B4-BE49-F238E27FC236}">
                <a16:creationId xmlns:a16="http://schemas.microsoft.com/office/drawing/2014/main" id="{1BC74426-2DB2-4547-910E-A85584AD02F1}"/>
              </a:ext>
            </a:extLst>
          </p:cNvPr>
          <p:cNvSpPr/>
          <p:nvPr/>
        </p:nvSpPr>
        <p:spPr>
          <a:xfrm>
            <a:off x="7840007" y="2798460"/>
            <a:ext cx="1067575" cy="1123692"/>
          </a:xfrm>
          <a:prstGeom prst="wedgeRoundRectCallout">
            <a:avLst>
              <a:gd name="adj1" fmla="val -45902"/>
              <a:gd name="adj2" fmla="val 62500"/>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9" name="文本框 98">
            <a:extLst>
              <a:ext uri="{FF2B5EF4-FFF2-40B4-BE49-F238E27FC236}">
                <a16:creationId xmlns:a16="http://schemas.microsoft.com/office/drawing/2014/main" id="{DAAD20DB-2CF8-4404-B4FB-F4D418AFB5B8}"/>
              </a:ext>
            </a:extLst>
          </p:cNvPr>
          <p:cNvSpPr txBox="1"/>
          <p:nvPr/>
        </p:nvSpPr>
        <p:spPr>
          <a:xfrm>
            <a:off x="7824985" y="2876095"/>
            <a:ext cx="1167899" cy="923330"/>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当前放置最小调度距离为</a:t>
            </a:r>
            <a:r>
              <a:rPr lang="en-US" altLang="zh-CN" dirty="0">
                <a:latin typeface="黑体" panose="02010609060101010101" pitchFamily="49" charset="-122"/>
                <a:ea typeface="黑体" panose="02010609060101010101" pitchFamily="49" charset="-122"/>
              </a:rPr>
              <a:t>7</a:t>
            </a:r>
            <a:endParaRPr lang="zh-CN" altLang="en-US" dirty="0">
              <a:latin typeface="黑体" panose="02010609060101010101" pitchFamily="49" charset="-122"/>
              <a:ea typeface="黑体" panose="02010609060101010101" pitchFamily="49" charset="-122"/>
            </a:endParaRPr>
          </a:p>
        </p:txBody>
      </p:sp>
      <p:sp>
        <p:nvSpPr>
          <p:cNvPr id="51" name="箭头: 右 50">
            <a:extLst>
              <a:ext uri="{FF2B5EF4-FFF2-40B4-BE49-F238E27FC236}">
                <a16:creationId xmlns:a16="http://schemas.microsoft.com/office/drawing/2014/main" id="{500B91E8-6CBB-4119-BDD7-4373AA9FC55B}"/>
              </a:ext>
            </a:extLst>
          </p:cNvPr>
          <p:cNvSpPr/>
          <p:nvPr/>
        </p:nvSpPr>
        <p:spPr>
          <a:xfrm>
            <a:off x="5831023" y="1509515"/>
            <a:ext cx="1140933" cy="5350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0000"/>
                </a:solidFill>
                <a:latin typeface="黑体" panose="02010609060101010101" pitchFamily="49" charset="-122"/>
                <a:ea typeface="黑体" panose="02010609060101010101" pitchFamily="49" charset="-122"/>
              </a:rPr>
              <a:t>导致</a:t>
            </a:r>
          </a:p>
        </p:txBody>
      </p:sp>
      <p:sp>
        <p:nvSpPr>
          <p:cNvPr id="52" name="矩形 51">
            <a:extLst>
              <a:ext uri="{FF2B5EF4-FFF2-40B4-BE49-F238E27FC236}">
                <a16:creationId xmlns:a16="http://schemas.microsoft.com/office/drawing/2014/main" id="{6AC34D2B-45FA-4A93-956E-E86B0D584F4B}"/>
              </a:ext>
            </a:extLst>
          </p:cNvPr>
          <p:cNvSpPr/>
          <p:nvPr/>
        </p:nvSpPr>
        <p:spPr>
          <a:xfrm>
            <a:off x="7341113" y="1592514"/>
            <a:ext cx="1415772" cy="461665"/>
          </a:xfrm>
          <a:prstGeom prst="rect">
            <a:avLst/>
          </a:prstGeom>
        </p:spPr>
        <p:txBody>
          <a:bodyPr wrap="none">
            <a:spAutoFit/>
          </a:bodyPr>
          <a:lstStyle/>
          <a:p>
            <a:r>
              <a:rPr lang="zh-CN" altLang="en-US" sz="2400" dirty="0">
                <a:latin typeface="黑体" panose="02010609060101010101" pitchFamily="49" charset="-122"/>
                <a:ea typeface="黑体" panose="02010609060101010101" pitchFamily="49" charset="-122"/>
              </a:rPr>
              <a:t>服务放置</a:t>
            </a:r>
            <a:endParaRPr lang="zh-CN" altLang="en-US" sz="2400" dirty="0"/>
          </a:p>
        </p:txBody>
      </p:sp>
      <p:sp>
        <p:nvSpPr>
          <p:cNvPr id="107" name="矩形 106">
            <a:extLst>
              <a:ext uri="{FF2B5EF4-FFF2-40B4-BE49-F238E27FC236}">
                <a16:creationId xmlns:a16="http://schemas.microsoft.com/office/drawing/2014/main" id="{A94B10C7-2E6E-45AF-B884-EF10C0ECC0C7}"/>
              </a:ext>
            </a:extLst>
          </p:cNvPr>
          <p:cNvSpPr/>
          <p:nvPr/>
        </p:nvSpPr>
        <p:spPr>
          <a:xfrm>
            <a:off x="7304461" y="2154333"/>
            <a:ext cx="1415772" cy="535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箭头: 右 110">
            <a:extLst>
              <a:ext uri="{FF2B5EF4-FFF2-40B4-BE49-F238E27FC236}">
                <a16:creationId xmlns:a16="http://schemas.microsoft.com/office/drawing/2014/main" id="{3BCBC891-8AD7-4973-BB6F-70A86315AF9A}"/>
              </a:ext>
            </a:extLst>
          </p:cNvPr>
          <p:cNvSpPr/>
          <p:nvPr/>
        </p:nvSpPr>
        <p:spPr>
          <a:xfrm>
            <a:off x="5825855" y="2108911"/>
            <a:ext cx="1140933" cy="5350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0000"/>
                </a:solidFill>
                <a:latin typeface="黑体" panose="02010609060101010101" pitchFamily="49" charset="-122"/>
                <a:ea typeface="黑体" panose="02010609060101010101" pitchFamily="49" charset="-122"/>
              </a:rPr>
              <a:t>影响</a:t>
            </a:r>
          </a:p>
        </p:txBody>
      </p:sp>
      <p:sp>
        <p:nvSpPr>
          <p:cNvPr id="112" name="矩形 111">
            <a:extLst>
              <a:ext uri="{FF2B5EF4-FFF2-40B4-BE49-F238E27FC236}">
                <a16:creationId xmlns:a16="http://schemas.microsoft.com/office/drawing/2014/main" id="{EAD1696C-DC4C-4C26-80EF-E942481C99EC}"/>
              </a:ext>
            </a:extLst>
          </p:cNvPr>
          <p:cNvSpPr/>
          <p:nvPr/>
        </p:nvSpPr>
        <p:spPr>
          <a:xfrm>
            <a:off x="7335945" y="2191910"/>
            <a:ext cx="1415772" cy="461665"/>
          </a:xfrm>
          <a:prstGeom prst="rect">
            <a:avLst/>
          </a:prstGeom>
        </p:spPr>
        <p:txBody>
          <a:bodyPr wrap="none">
            <a:spAutoFit/>
          </a:bodyPr>
          <a:lstStyle/>
          <a:p>
            <a:r>
              <a:rPr lang="zh-CN" altLang="en-US" sz="2400" dirty="0">
                <a:latin typeface="黑体" panose="02010609060101010101" pitchFamily="49" charset="-122"/>
                <a:ea typeface="黑体" panose="02010609060101010101" pitchFamily="49" charset="-122"/>
              </a:rPr>
              <a:t>请求调度</a:t>
            </a:r>
            <a:endParaRPr lang="zh-CN" altLang="en-US" sz="2400" dirty="0"/>
          </a:p>
        </p:txBody>
      </p:sp>
      <p:pic>
        <p:nvPicPr>
          <p:cNvPr id="116" name="图片 115">
            <a:extLst>
              <a:ext uri="{FF2B5EF4-FFF2-40B4-BE49-F238E27FC236}">
                <a16:creationId xmlns:a16="http://schemas.microsoft.com/office/drawing/2014/main" id="{C92D7E52-712B-4257-8E94-7B1C613229D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396321" y="5971780"/>
            <a:ext cx="236862" cy="213854"/>
          </a:xfrm>
          <a:prstGeom prst="rect">
            <a:avLst/>
          </a:prstGeom>
        </p:spPr>
      </p:pic>
    </p:spTree>
    <p:extLst>
      <p:ext uri="{BB962C8B-B14F-4D97-AF65-F5344CB8AC3E}">
        <p14:creationId xmlns:p14="http://schemas.microsoft.com/office/powerpoint/2010/main" val="3086930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down)">
                                      <p:cBhvr>
                                        <p:cTn id="7" dur="500"/>
                                        <p:tgtEl>
                                          <p:spTgt spid="57"/>
                                        </p:tgtEl>
                                      </p:cBhvr>
                                    </p:animEffect>
                                  </p:childTnLst>
                                </p:cTn>
                              </p:par>
                              <p:par>
                                <p:cTn id="8" presetID="22" presetClass="entr" presetSubtype="4" fill="hold"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wipe(down)">
                                      <p:cBhvr>
                                        <p:cTn id="10" dur="500"/>
                                        <p:tgtEl>
                                          <p:spTgt spid="58"/>
                                        </p:tgtEl>
                                      </p:cBhvr>
                                    </p:animEffect>
                                  </p:childTnLst>
                                </p:cTn>
                              </p:par>
                              <p:par>
                                <p:cTn id="11" presetID="22" presetClass="entr" presetSubtype="4" fill="hold" nodeType="withEffect">
                                  <p:stCondLst>
                                    <p:cond delay="0"/>
                                  </p:stCondLst>
                                  <p:childTnLst>
                                    <p:set>
                                      <p:cBhvr>
                                        <p:cTn id="12" dur="1" fill="hold">
                                          <p:stCondLst>
                                            <p:cond delay="0"/>
                                          </p:stCondLst>
                                        </p:cTn>
                                        <p:tgtEl>
                                          <p:spTgt spid="59"/>
                                        </p:tgtEl>
                                        <p:attrNameLst>
                                          <p:attrName>style.visibility</p:attrName>
                                        </p:attrNameLst>
                                      </p:cBhvr>
                                      <p:to>
                                        <p:strVal val="visible"/>
                                      </p:to>
                                    </p:set>
                                    <p:animEffect transition="in" filter="wipe(down)">
                                      <p:cBhvr>
                                        <p:cTn id="13" dur="500"/>
                                        <p:tgtEl>
                                          <p:spTgt spid="59"/>
                                        </p:tgtEl>
                                      </p:cBhvr>
                                    </p:animEffect>
                                  </p:childTnLst>
                                </p:cTn>
                              </p:par>
                              <p:par>
                                <p:cTn id="14" presetID="22" presetClass="entr" presetSubtype="4" fill="hold" nodeType="withEffect">
                                  <p:stCondLst>
                                    <p:cond delay="0"/>
                                  </p:stCondLst>
                                  <p:childTnLst>
                                    <p:set>
                                      <p:cBhvr>
                                        <p:cTn id="15" dur="1" fill="hold">
                                          <p:stCondLst>
                                            <p:cond delay="0"/>
                                          </p:stCondLst>
                                        </p:cTn>
                                        <p:tgtEl>
                                          <p:spTgt spid="60"/>
                                        </p:tgtEl>
                                        <p:attrNameLst>
                                          <p:attrName>style.visibility</p:attrName>
                                        </p:attrNameLst>
                                      </p:cBhvr>
                                      <p:to>
                                        <p:strVal val="visible"/>
                                      </p:to>
                                    </p:set>
                                    <p:animEffect transition="in" filter="wipe(down)">
                                      <p:cBhvr>
                                        <p:cTn id="16" dur="500"/>
                                        <p:tgtEl>
                                          <p:spTgt spid="60"/>
                                        </p:tgtEl>
                                      </p:cBhvr>
                                    </p:animEffect>
                                  </p:childTnLst>
                                </p:cTn>
                              </p:par>
                              <p:par>
                                <p:cTn id="17" presetID="22" presetClass="entr" presetSubtype="4" fill="hold"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wipe(down)">
                                      <p:cBhvr>
                                        <p:cTn id="19" dur="500"/>
                                        <p:tgtEl>
                                          <p:spTgt spid="62"/>
                                        </p:tgtEl>
                                      </p:cBhvr>
                                    </p:animEffect>
                                  </p:childTnLst>
                                </p:cTn>
                              </p:par>
                              <p:par>
                                <p:cTn id="20" presetID="22" presetClass="entr" presetSubtype="4" fill="hold" nodeType="with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wipe(down)">
                                      <p:cBhvr>
                                        <p:cTn id="22" dur="500"/>
                                        <p:tgtEl>
                                          <p:spTgt spid="63"/>
                                        </p:tgtEl>
                                      </p:cBhvr>
                                    </p:animEffect>
                                  </p:childTnLst>
                                </p:cTn>
                              </p:par>
                              <p:par>
                                <p:cTn id="23" presetID="22" presetClass="entr" presetSubtype="4" fill="hold" nodeType="withEffect">
                                  <p:stCondLst>
                                    <p:cond delay="0"/>
                                  </p:stCondLst>
                                  <p:childTnLst>
                                    <p:set>
                                      <p:cBhvr>
                                        <p:cTn id="24" dur="1" fill="hold">
                                          <p:stCondLst>
                                            <p:cond delay="0"/>
                                          </p:stCondLst>
                                        </p:cTn>
                                        <p:tgtEl>
                                          <p:spTgt spid="116"/>
                                        </p:tgtEl>
                                        <p:attrNameLst>
                                          <p:attrName>style.visibility</p:attrName>
                                        </p:attrNameLst>
                                      </p:cBhvr>
                                      <p:to>
                                        <p:strVal val="visible"/>
                                      </p:to>
                                    </p:set>
                                    <p:animEffect transition="in" filter="wipe(down)">
                                      <p:cBhvr>
                                        <p:cTn id="25" dur="500"/>
                                        <p:tgtEl>
                                          <p:spTgt spid="116"/>
                                        </p:tgtEl>
                                      </p:cBhvr>
                                    </p:animEffect>
                                  </p:childTnLst>
                                </p:cTn>
                              </p:par>
                              <p:par>
                                <p:cTn id="26" presetID="22" presetClass="entr" presetSubtype="4" fill="hold" nodeType="withEffect">
                                  <p:stCondLst>
                                    <p:cond delay="0"/>
                                  </p:stCondLst>
                                  <p:childTnLst>
                                    <p:set>
                                      <p:cBhvr>
                                        <p:cTn id="27" dur="1" fill="hold">
                                          <p:stCondLst>
                                            <p:cond delay="0"/>
                                          </p:stCondLst>
                                        </p:cTn>
                                        <p:tgtEl>
                                          <p:spTgt spid="64"/>
                                        </p:tgtEl>
                                        <p:attrNameLst>
                                          <p:attrName>style.visibility</p:attrName>
                                        </p:attrNameLst>
                                      </p:cBhvr>
                                      <p:to>
                                        <p:strVal val="visible"/>
                                      </p:to>
                                    </p:set>
                                    <p:animEffect transition="in" filter="wipe(down)">
                                      <p:cBhvr>
                                        <p:cTn id="28" dur="500"/>
                                        <p:tgtEl>
                                          <p:spTgt spid="64"/>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4" fill="hold" nodeType="clickEffect">
                                  <p:stCondLst>
                                    <p:cond delay="0"/>
                                  </p:stCondLst>
                                  <p:childTnLst>
                                    <p:set>
                                      <p:cBhvr>
                                        <p:cTn id="32" dur="1" fill="hold">
                                          <p:stCondLst>
                                            <p:cond delay="0"/>
                                          </p:stCondLst>
                                        </p:cTn>
                                        <p:tgtEl>
                                          <p:spTgt spid="70"/>
                                        </p:tgtEl>
                                        <p:attrNameLst>
                                          <p:attrName>style.visibility</p:attrName>
                                        </p:attrNameLst>
                                      </p:cBhvr>
                                      <p:to>
                                        <p:strVal val="visible"/>
                                      </p:to>
                                    </p:set>
                                    <p:animEffect transition="in" filter="wipe(down)">
                                      <p:cBhvr>
                                        <p:cTn id="33" dur="500"/>
                                        <p:tgtEl>
                                          <p:spTgt spid="7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4" fill="hold" nodeType="clickEffect">
                                  <p:stCondLst>
                                    <p:cond delay="0"/>
                                  </p:stCondLst>
                                  <p:childTnLst>
                                    <p:set>
                                      <p:cBhvr>
                                        <p:cTn id="37" dur="1" fill="hold">
                                          <p:stCondLst>
                                            <p:cond delay="0"/>
                                          </p:stCondLst>
                                        </p:cTn>
                                        <p:tgtEl>
                                          <p:spTgt spid="74"/>
                                        </p:tgtEl>
                                        <p:attrNameLst>
                                          <p:attrName>style.visibility</p:attrName>
                                        </p:attrNameLst>
                                      </p:cBhvr>
                                      <p:to>
                                        <p:strVal val="visible"/>
                                      </p:to>
                                    </p:set>
                                    <p:animEffect transition="in" filter="wipe(down)">
                                      <p:cBhvr>
                                        <p:cTn id="38" dur="500"/>
                                        <p:tgtEl>
                                          <p:spTgt spid="74"/>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wipe(down)">
                                      <p:cBhvr>
                                        <p:cTn id="43" dur="500"/>
                                        <p:tgtEl>
                                          <p:spTgt spid="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93"/>
                                        </p:tgtEl>
                                        <p:attrNameLst>
                                          <p:attrName>style.visibility</p:attrName>
                                        </p:attrNameLst>
                                      </p:cBhvr>
                                      <p:to>
                                        <p:strVal val="visible"/>
                                      </p:to>
                                    </p:set>
                                    <p:animEffect transition="in" filter="wipe(down)">
                                      <p:cBhvr>
                                        <p:cTn id="48" dur="500"/>
                                        <p:tgtEl>
                                          <p:spTgt spid="93"/>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xit" presetSubtype="4" fill="hold" nodeType="clickEffect">
                                  <p:stCondLst>
                                    <p:cond delay="0"/>
                                  </p:stCondLst>
                                  <p:childTnLst>
                                    <p:animEffect transition="out" filter="wipe(down)">
                                      <p:cBhvr>
                                        <p:cTn id="52" dur="500"/>
                                        <p:tgtEl>
                                          <p:spTgt spid="6"/>
                                        </p:tgtEl>
                                      </p:cBhvr>
                                    </p:animEffect>
                                    <p:set>
                                      <p:cBhvr>
                                        <p:cTn id="53" dur="1" fill="hold">
                                          <p:stCondLst>
                                            <p:cond delay="499"/>
                                          </p:stCondLst>
                                        </p:cTn>
                                        <p:tgtEl>
                                          <p:spTgt spid="6"/>
                                        </p:tgtEl>
                                        <p:attrNameLst>
                                          <p:attrName>style.visibility</p:attrName>
                                        </p:attrNameLst>
                                      </p:cBhvr>
                                      <p:to>
                                        <p:strVal val="hidden"/>
                                      </p:to>
                                    </p:set>
                                  </p:childTnLst>
                                </p:cTn>
                              </p:par>
                              <p:par>
                                <p:cTn id="54" presetID="22" presetClass="exit" presetSubtype="4" fill="hold" nodeType="withEffect">
                                  <p:stCondLst>
                                    <p:cond delay="0"/>
                                  </p:stCondLst>
                                  <p:childTnLst>
                                    <p:animEffect transition="out" filter="wipe(down)">
                                      <p:cBhvr>
                                        <p:cTn id="55" dur="500"/>
                                        <p:tgtEl>
                                          <p:spTgt spid="7"/>
                                        </p:tgtEl>
                                      </p:cBhvr>
                                    </p:animEffect>
                                    <p:set>
                                      <p:cBhvr>
                                        <p:cTn id="56" dur="1" fill="hold">
                                          <p:stCondLst>
                                            <p:cond delay="499"/>
                                          </p:stCondLst>
                                        </p:cTn>
                                        <p:tgtEl>
                                          <p:spTgt spid="7"/>
                                        </p:tgtEl>
                                        <p:attrNameLst>
                                          <p:attrName>style.visibility</p:attrName>
                                        </p:attrNameLst>
                                      </p:cBhvr>
                                      <p:to>
                                        <p:strVal val="hidden"/>
                                      </p:to>
                                    </p:set>
                                  </p:childTnLst>
                                </p:cTn>
                              </p:par>
                              <p:par>
                                <p:cTn id="57" presetID="22" presetClass="exit" presetSubtype="4" fill="hold" grpId="0" nodeType="withEffect">
                                  <p:stCondLst>
                                    <p:cond delay="0"/>
                                  </p:stCondLst>
                                  <p:childTnLst>
                                    <p:animEffect transition="out" filter="wipe(down)">
                                      <p:cBhvr>
                                        <p:cTn id="58" dur="500"/>
                                        <p:tgtEl>
                                          <p:spTgt spid="8"/>
                                        </p:tgtEl>
                                      </p:cBhvr>
                                    </p:animEffect>
                                    <p:set>
                                      <p:cBhvr>
                                        <p:cTn id="59" dur="1" fill="hold">
                                          <p:stCondLst>
                                            <p:cond delay="499"/>
                                          </p:stCondLst>
                                        </p:cTn>
                                        <p:tgtEl>
                                          <p:spTgt spid="8"/>
                                        </p:tgtEl>
                                        <p:attrNameLst>
                                          <p:attrName>style.visibility</p:attrName>
                                        </p:attrNameLst>
                                      </p:cBhvr>
                                      <p:to>
                                        <p:strVal val="hidden"/>
                                      </p:to>
                                    </p:set>
                                  </p:childTnLst>
                                </p:cTn>
                              </p:par>
                              <p:par>
                                <p:cTn id="60" presetID="22" presetClass="exit" presetSubtype="4" fill="hold" grpId="0" nodeType="withEffect">
                                  <p:stCondLst>
                                    <p:cond delay="0"/>
                                  </p:stCondLst>
                                  <p:childTnLst>
                                    <p:animEffect transition="out" filter="wipe(down)">
                                      <p:cBhvr>
                                        <p:cTn id="61" dur="500"/>
                                        <p:tgtEl>
                                          <p:spTgt spid="9"/>
                                        </p:tgtEl>
                                      </p:cBhvr>
                                    </p:animEffect>
                                    <p:set>
                                      <p:cBhvr>
                                        <p:cTn id="62" dur="1" fill="hold">
                                          <p:stCondLst>
                                            <p:cond delay="499"/>
                                          </p:stCondLst>
                                        </p:cTn>
                                        <p:tgtEl>
                                          <p:spTgt spid="9"/>
                                        </p:tgtEl>
                                        <p:attrNameLst>
                                          <p:attrName>style.visibility</p:attrName>
                                        </p:attrNameLst>
                                      </p:cBhvr>
                                      <p:to>
                                        <p:strVal val="hidden"/>
                                      </p:to>
                                    </p:set>
                                  </p:childTnLst>
                                </p:cTn>
                              </p:par>
                              <p:par>
                                <p:cTn id="63" presetID="22" presetClass="exit" presetSubtype="4" fill="hold" grpId="0" nodeType="withEffect">
                                  <p:stCondLst>
                                    <p:cond delay="0"/>
                                  </p:stCondLst>
                                  <p:childTnLst>
                                    <p:animEffect transition="out" filter="wipe(down)">
                                      <p:cBhvr>
                                        <p:cTn id="64" dur="500"/>
                                        <p:tgtEl>
                                          <p:spTgt spid="10"/>
                                        </p:tgtEl>
                                      </p:cBhvr>
                                    </p:animEffect>
                                    <p:set>
                                      <p:cBhvr>
                                        <p:cTn id="65" dur="1" fill="hold">
                                          <p:stCondLst>
                                            <p:cond delay="499"/>
                                          </p:stCondLst>
                                        </p:cTn>
                                        <p:tgtEl>
                                          <p:spTgt spid="10"/>
                                        </p:tgtEl>
                                        <p:attrNameLst>
                                          <p:attrName>style.visibility</p:attrName>
                                        </p:attrNameLst>
                                      </p:cBhvr>
                                      <p:to>
                                        <p:strVal val="hidden"/>
                                      </p:to>
                                    </p:set>
                                  </p:childTnLst>
                                </p:cTn>
                              </p:par>
                              <p:par>
                                <p:cTn id="66" presetID="22" presetClass="exit" presetSubtype="4" fill="hold" grpId="0" nodeType="withEffect">
                                  <p:stCondLst>
                                    <p:cond delay="0"/>
                                  </p:stCondLst>
                                  <p:childTnLst>
                                    <p:animEffect transition="out" filter="wipe(down)">
                                      <p:cBhvr>
                                        <p:cTn id="67" dur="500"/>
                                        <p:tgtEl>
                                          <p:spTgt spid="12"/>
                                        </p:tgtEl>
                                      </p:cBhvr>
                                    </p:animEffect>
                                    <p:set>
                                      <p:cBhvr>
                                        <p:cTn id="68" dur="1" fill="hold">
                                          <p:stCondLst>
                                            <p:cond delay="499"/>
                                          </p:stCondLst>
                                        </p:cTn>
                                        <p:tgtEl>
                                          <p:spTgt spid="12"/>
                                        </p:tgtEl>
                                        <p:attrNameLst>
                                          <p:attrName>style.visibility</p:attrName>
                                        </p:attrNameLst>
                                      </p:cBhvr>
                                      <p:to>
                                        <p:strVal val="hidden"/>
                                      </p:to>
                                    </p:set>
                                  </p:childTnLst>
                                </p:cTn>
                              </p:par>
                              <p:par>
                                <p:cTn id="69" presetID="22" presetClass="exit" presetSubtype="4" fill="hold" nodeType="withEffect">
                                  <p:stCondLst>
                                    <p:cond delay="0"/>
                                  </p:stCondLst>
                                  <p:childTnLst>
                                    <p:animEffect transition="out" filter="wipe(down)">
                                      <p:cBhvr>
                                        <p:cTn id="70" dur="500"/>
                                        <p:tgtEl>
                                          <p:spTgt spid="40"/>
                                        </p:tgtEl>
                                      </p:cBhvr>
                                    </p:animEffect>
                                    <p:set>
                                      <p:cBhvr>
                                        <p:cTn id="71" dur="1" fill="hold">
                                          <p:stCondLst>
                                            <p:cond delay="499"/>
                                          </p:stCondLst>
                                        </p:cTn>
                                        <p:tgtEl>
                                          <p:spTgt spid="40"/>
                                        </p:tgtEl>
                                        <p:attrNameLst>
                                          <p:attrName>style.visibility</p:attrName>
                                        </p:attrNameLst>
                                      </p:cBhvr>
                                      <p:to>
                                        <p:strVal val="hidden"/>
                                      </p:to>
                                    </p:set>
                                  </p:childTnLst>
                                </p:cTn>
                              </p:par>
                              <p:par>
                                <p:cTn id="72" presetID="22" presetClass="exit" presetSubtype="4" fill="hold" nodeType="withEffect">
                                  <p:stCondLst>
                                    <p:cond delay="0"/>
                                  </p:stCondLst>
                                  <p:childTnLst>
                                    <p:animEffect transition="out" filter="wipe(down)">
                                      <p:cBhvr>
                                        <p:cTn id="73" dur="500"/>
                                        <p:tgtEl>
                                          <p:spTgt spid="41"/>
                                        </p:tgtEl>
                                      </p:cBhvr>
                                    </p:animEffect>
                                    <p:set>
                                      <p:cBhvr>
                                        <p:cTn id="74" dur="1" fill="hold">
                                          <p:stCondLst>
                                            <p:cond delay="499"/>
                                          </p:stCondLst>
                                        </p:cTn>
                                        <p:tgtEl>
                                          <p:spTgt spid="41"/>
                                        </p:tgtEl>
                                        <p:attrNameLst>
                                          <p:attrName>style.visibility</p:attrName>
                                        </p:attrNameLst>
                                      </p:cBhvr>
                                      <p:to>
                                        <p:strVal val="hidden"/>
                                      </p:to>
                                    </p:set>
                                  </p:childTnLst>
                                </p:cTn>
                              </p:par>
                              <p:par>
                                <p:cTn id="75" presetID="22" presetClass="exit" presetSubtype="4" fill="hold" grpId="0" nodeType="withEffect">
                                  <p:stCondLst>
                                    <p:cond delay="0"/>
                                  </p:stCondLst>
                                  <p:childTnLst>
                                    <p:animEffect transition="out" filter="wipe(down)">
                                      <p:cBhvr>
                                        <p:cTn id="76" dur="500"/>
                                        <p:tgtEl>
                                          <p:spTgt spid="65"/>
                                        </p:tgtEl>
                                      </p:cBhvr>
                                    </p:animEffect>
                                    <p:set>
                                      <p:cBhvr>
                                        <p:cTn id="77" dur="1" fill="hold">
                                          <p:stCondLst>
                                            <p:cond delay="499"/>
                                          </p:stCondLst>
                                        </p:cTn>
                                        <p:tgtEl>
                                          <p:spTgt spid="65"/>
                                        </p:tgtEl>
                                        <p:attrNameLst>
                                          <p:attrName>style.visibility</p:attrName>
                                        </p:attrNameLst>
                                      </p:cBhvr>
                                      <p:to>
                                        <p:strVal val="hidden"/>
                                      </p:to>
                                    </p:set>
                                  </p:childTnLst>
                                </p:cTn>
                              </p:par>
                              <p:par>
                                <p:cTn id="78" presetID="22" presetClass="exit" presetSubtype="4" fill="hold" grpId="0" nodeType="withEffect">
                                  <p:stCondLst>
                                    <p:cond delay="0"/>
                                  </p:stCondLst>
                                  <p:childTnLst>
                                    <p:animEffect transition="out" filter="wipe(down)">
                                      <p:cBhvr>
                                        <p:cTn id="79" dur="500"/>
                                        <p:tgtEl>
                                          <p:spTgt spid="78"/>
                                        </p:tgtEl>
                                      </p:cBhvr>
                                    </p:animEffect>
                                    <p:set>
                                      <p:cBhvr>
                                        <p:cTn id="80" dur="1" fill="hold">
                                          <p:stCondLst>
                                            <p:cond delay="499"/>
                                          </p:stCondLst>
                                        </p:cTn>
                                        <p:tgtEl>
                                          <p:spTgt spid="78"/>
                                        </p:tgtEl>
                                        <p:attrNameLst>
                                          <p:attrName>style.visibility</p:attrName>
                                        </p:attrNameLst>
                                      </p:cBhvr>
                                      <p:to>
                                        <p:strVal val="hidden"/>
                                      </p:to>
                                    </p:set>
                                  </p:childTnLst>
                                </p:cTn>
                              </p:par>
                              <p:par>
                                <p:cTn id="81" presetID="22" presetClass="exit" presetSubtype="4" fill="hold" grpId="0" nodeType="withEffect">
                                  <p:stCondLst>
                                    <p:cond delay="0"/>
                                  </p:stCondLst>
                                  <p:childTnLst>
                                    <p:animEffect transition="out" filter="wipe(down)">
                                      <p:cBhvr>
                                        <p:cTn id="82" dur="500"/>
                                        <p:tgtEl>
                                          <p:spTgt spid="79"/>
                                        </p:tgtEl>
                                      </p:cBhvr>
                                    </p:animEffect>
                                    <p:set>
                                      <p:cBhvr>
                                        <p:cTn id="83" dur="1" fill="hold">
                                          <p:stCondLst>
                                            <p:cond delay="499"/>
                                          </p:stCondLst>
                                        </p:cTn>
                                        <p:tgtEl>
                                          <p:spTgt spid="79"/>
                                        </p:tgtEl>
                                        <p:attrNameLst>
                                          <p:attrName>style.visibility</p:attrName>
                                        </p:attrNameLst>
                                      </p:cBhvr>
                                      <p:to>
                                        <p:strVal val="hidden"/>
                                      </p:to>
                                    </p:set>
                                  </p:childTnLst>
                                </p:cTn>
                              </p:par>
                              <p:par>
                                <p:cTn id="84" presetID="22" presetClass="exit" presetSubtype="4" fill="hold" grpId="0" nodeType="withEffect">
                                  <p:stCondLst>
                                    <p:cond delay="0"/>
                                  </p:stCondLst>
                                  <p:childTnLst>
                                    <p:animEffect transition="out" filter="wipe(down)">
                                      <p:cBhvr>
                                        <p:cTn id="85" dur="500"/>
                                        <p:tgtEl>
                                          <p:spTgt spid="80"/>
                                        </p:tgtEl>
                                      </p:cBhvr>
                                    </p:animEffect>
                                    <p:set>
                                      <p:cBhvr>
                                        <p:cTn id="86" dur="1" fill="hold">
                                          <p:stCondLst>
                                            <p:cond delay="499"/>
                                          </p:stCondLst>
                                        </p:cTn>
                                        <p:tgtEl>
                                          <p:spTgt spid="80"/>
                                        </p:tgtEl>
                                        <p:attrNameLst>
                                          <p:attrName>style.visibility</p:attrName>
                                        </p:attrNameLst>
                                      </p:cBhvr>
                                      <p:to>
                                        <p:strVal val="hidden"/>
                                      </p:to>
                                    </p:se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121"/>
                                        </p:tgtEl>
                                        <p:attrNameLst>
                                          <p:attrName>style.visibility</p:attrName>
                                        </p:attrNameLst>
                                      </p:cBhvr>
                                      <p:to>
                                        <p:strVal val="visible"/>
                                      </p:to>
                                    </p:set>
                                    <p:animEffect transition="in" filter="wipe(down)">
                                      <p:cBhvr>
                                        <p:cTn id="91" dur="500"/>
                                        <p:tgtEl>
                                          <p:spTgt spid="121"/>
                                        </p:tgtEl>
                                      </p:cBhvr>
                                    </p:animEffect>
                                  </p:childTnLst>
                                </p:cTn>
                              </p:par>
                            </p:childTnLst>
                          </p:cTn>
                        </p:par>
                      </p:childTnLst>
                    </p:cTn>
                  </p:par>
                  <p:par>
                    <p:cTn id="92" fill="hold">
                      <p:stCondLst>
                        <p:cond delay="indefinite"/>
                      </p:stCondLst>
                      <p:childTnLst>
                        <p:par>
                          <p:cTn id="93" fill="hold">
                            <p:stCondLst>
                              <p:cond delay="0"/>
                            </p:stCondLst>
                            <p:childTnLst>
                              <p:par>
                                <p:cTn id="94" presetID="22" presetClass="entr" presetSubtype="4" fill="hold" grpId="0" nodeType="clickEffect">
                                  <p:stCondLst>
                                    <p:cond delay="0"/>
                                  </p:stCondLst>
                                  <p:childTnLst>
                                    <p:set>
                                      <p:cBhvr>
                                        <p:cTn id="95" dur="1" fill="hold">
                                          <p:stCondLst>
                                            <p:cond delay="0"/>
                                          </p:stCondLst>
                                        </p:cTn>
                                        <p:tgtEl>
                                          <p:spTgt spid="49"/>
                                        </p:tgtEl>
                                        <p:attrNameLst>
                                          <p:attrName>style.visibility</p:attrName>
                                        </p:attrNameLst>
                                      </p:cBhvr>
                                      <p:to>
                                        <p:strVal val="visible"/>
                                      </p:to>
                                    </p:set>
                                    <p:animEffect transition="in" filter="wipe(down)">
                                      <p:cBhvr>
                                        <p:cTn id="96" dur="500"/>
                                        <p:tgtEl>
                                          <p:spTgt spid="49"/>
                                        </p:tgtEl>
                                      </p:cBhvr>
                                    </p:animEffect>
                                  </p:childTnLst>
                                </p:cTn>
                              </p:par>
                              <p:par>
                                <p:cTn id="97" presetID="22" presetClass="entr" presetSubtype="4" fill="hold" grpId="0" nodeType="withEffect">
                                  <p:stCondLst>
                                    <p:cond delay="0"/>
                                  </p:stCondLst>
                                  <p:childTnLst>
                                    <p:set>
                                      <p:cBhvr>
                                        <p:cTn id="98" dur="1" fill="hold">
                                          <p:stCondLst>
                                            <p:cond delay="0"/>
                                          </p:stCondLst>
                                        </p:cTn>
                                        <p:tgtEl>
                                          <p:spTgt spid="50"/>
                                        </p:tgtEl>
                                        <p:attrNameLst>
                                          <p:attrName>style.visibility</p:attrName>
                                        </p:attrNameLst>
                                      </p:cBhvr>
                                      <p:to>
                                        <p:strVal val="visible"/>
                                      </p:to>
                                    </p:set>
                                    <p:animEffect transition="in" filter="wipe(down)">
                                      <p:cBhvr>
                                        <p:cTn id="99" dur="500"/>
                                        <p:tgtEl>
                                          <p:spTgt spid="50"/>
                                        </p:tgtEl>
                                      </p:cBhvr>
                                    </p:animEffect>
                                  </p:childTnLst>
                                </p:cTn>
                              </p:par>
                            </p:childTnLst>
                          </p:cTn>
                        </p:par>
                      </p:childTnLst>
                    </p:cTn>
                  </p:par>
                  <p:par>
                    <p:cTn id="100" fill="hold">
                      <p:stCondLst>
                        <p:cond delay="indefinite"/>
                      </p:stCondLst>
                      <p:childTnLst>
                        <p:par>
                          <p:cTn id="101" fill="hold">
                            <p:stCondLst>
                              <p:cond delay="0"/>
                            </p:stCondLst>
                            <p:childTnLst>
                              <p:par>
                                <p:cTn id="102" presetID="35" presetClass="path" presetSubtype="0" accel="50000" decel="50000" fill="hold" nodeType="clickEffect">
                                  <p:stCondLst>
                                    <p:cond delay="0"/>
                                  </p:stCondLst>
                                  <p:childTnLst>
                                    <p:animMotion origin="layout" path="M 1.11111E-6 1.48148E-6 L -0.5467 1.48148E-6 " pathEditMode="relative" rAng="0" ptsTypes="AA">
                                      <p:cBhvr>
                                        <p:cTn id="103" dur="2000" fill="hold"/>
                                        <p:tgtEl>
                                          <p:spTgt spid="93"/>
                                        </p:tgtEl>
                                        <p:attrNameLst>
                                          <p:attrName>ppt_x</p:attrName>
                                          <p:attrName>ppt_y</p:attrName>
                                        </p:attrNameLst>
                                      </p:cBhvr>
                                      <p:rCtr x="-27344" y="0"/>
                                    </p:animMotion>
                                  </p:childTnLst>
                                </p:cTn>
                              </p:par>
                              <p:par>
                                <p:cTn id="104" presetID="63" presetClass="path" presetSubtype="0" accel="50000" decel="50000" fill="hold" nodeType="withEffect">
                                  <p:stCondLst>
                                    <p:cond delay="0"/>
                                  </p:stCondLst>
                                  <p:childTnLst>
                                    <p:animMotion origin="layout" path="M -3.05556E-6 4.44444E-6 L 0.54115 0.00046 " pathEditMode="relative" rAng="0" ptsTypes="AA">
                                      <p:cBhvr>
                                        <p:cTn id="105" dur="2000" fill="hold"/>
                                        <p:tgtEl>
                                          <p:spTgt spid="70"/>
                                        </p:tgtEl>
                                        <p:attrNameLst>
                                          <p:attrName>ppt_x</p:attrName>
                                          <p:attrName>ppt_y</p:attrName>
                                        </p:attrNameLst>
                                      </p:cBhvr>
                                      <p:rCtr x="27049" y="-116"/>
                                    </p:animMotion>
                                  </p:childTnLst>
                                </p:cTn>
                              </p:par>
                              <p:par>
                                <p:cTn id="106" presetID="22" presetClass="exit" presetSubtype="4" fill="hold" grpId="1" nodeType="withEffect">
                                  <p:stCondLst>
                                    <p:cond delay="0"/>
                                  </p:stCondLst>
                                  <p:childTnLst>
                                    <p:animEffect transition="out" filter="wipe(down)">
                                      <p:cBhvr>
                                        <p:cTn id="107" dur="500"/>
                                        <p:tgtEl>
                                          <p:spTgt spid="49"/>
                                        </p:tgtEl>
                                      </p:cBhvr>
                                    </p:animEffect>
                                    <p:set>
                                      <p:cBhvr>
                                        <p:cTn id="108" dur="1" fill="hold">
                                          <p:stCondLst>
                                            <p:cond delay="499"/>
                                          </p:stCondLst>
                                        </p:cTn>
                                        <p:tgtEl>
                                          <p:spTgt spid="49"/>
                                        </p:tgtEl>
                                        <p:attrNameLst>
                                          <p:attrName>style.visibility</p:attrName>
                                        </p:attrNameLst>
                                      </p:cBhvr>
                                      <p:to>
                                        <p:strVal val="hidden"/>
                                      </p:to>
                                    </p:set>
                                  </p:childTnLst>
                                </p:cTn>
                              </p:par>
                              <p:par>
                                <p:cTn id="109" presetID="22" presetClass="exit" presetSubtype="4" fill="hold" grpId="1" nodeType="withEffect">
                                  <p:stCondLst>
                                    <p:cond delay="0"/>
                                  </p:stCondLst>
                                  <p:childTnLst>
                                    <p:animEffect transition="out" filter="wipe(down)">
                                      <p:cBhvr>
                                        <p:cTn id="110" dur="500"/>
                                        <p:tgtEl>
                                          <p:spTgt spid="50"/>
                                        </p:tgtEl>
                                      </p:cBhvr>
                                    </p:animEffect>
                                    <p:set>
                                      <p:cBhvr>
                                        <p:cTn id="111" dur="1" fill="hold">
                                          <p:stCondLst>
                                            <p:cond delay="499"/>
                                          </p:stCondLst>
                                        </p:cTn>
                                        <p:tgtEl>
                                          <p:spTgt spid="50"/>
                                        </p:tgtEl>
                                        <p:attrNameLst>
                                          <p:attrName>style.visibility</p:attrName>
                                        </p:attrNameLst>
                                      </p:cBhvr>
                                      <p:to>
                                        <p:strVal val="hidden"/>
                                      </p:to>
                                    </p:set>
                                  </p:childTnLst>
                                </p:cTn>
                              </p:par>
                            </p:childTnLst>
                          </p:cTn>
                        </p:par>
                      </p:childTnLst>
                    </p:cTn>
                  </p:par>
                  <p:par>
                    <p:cTn id="112" fill="hold">
                      <p:stCondLst>
                        <p:cond delay="indefinite"/>
                      </p:stCondLst>
                      <p:childTnLst>
                        <p:par>
                          <p:cTn id="113" fill="hold">
                            <p:stCondLst>
                              <p:cond delay="0"/>
                            </p:stCondLst>
                            <p:childTnLst>
                              <p:par>
                                <p:cTn id="114" presetID="22" presetClass="entr" presetSubtype="4" fill="hold" grpId="0" nodeType="clickEffect">
                                  <p:stCondLst>
                                    <p:cond delay="0"/>
                                  </p:stCondLst>
                                  <p:childTnLst>
                                    <p:set>
                                      <p:cBhvr>
                                        <p:cTn id="115" dur="1" fill="hold">
                                          <p:stCondLst>
                                            <p:cond delay="0"/>
                                          </p:stCondLst>
                                        </p:cTn>
                                        <p:tgtEl>
                                          <p:spTgt spid="98"/>
                                        </p:tgtEl>
                                        <p:attrNameLst>
                                          <p:attrName>style.visibility</p:attrName>
                                        </p:attrNameLst>
                                      </p:cBhvr>
                                      <p:to>
                                        <p:strVal val="visible"/>
                                      </p:to>
                                    </p:set>
                                    <p:animEffect transition="in" filter="wipe(down)">
                                      <p:cBhvr>
                                        <p:cTn id="116" dur="500"/>
                                        <p:tgtEl>
                                          <p:spTgt spid="98"/>
                                        </p:tgtEl>
                                      </p:cBhvr>
                                    </p:animEffect>
                                  </p:childTnLst>
                                </p:cTn>
                              </p:par>
                              <p:par>
                                <p:cTn id="117" presetID="22" presetClass="entr" presetSubtype="4" fill="hold" grpId="0" nodeType="withEffect">
                                  <p:stCondLst>
                                    <p:cond delay="0"/>
                                  </p:stCondLst>
                                  <p:childTnLst>
                                    <p:set>
                                      <p:cBhvr>
                                        <p:cTn id="118" dur="1" fill="hold">
                                          <p:stCondLst>
                                            <p:cond delay="0"/>
                                          </p:stCondLst>
                                        </p:cTn>
                                        <p:tgtEl>
                                          <p:spTgt spid="99"/>
                                        </p:tgtEl>
                                        <p:attrNameLst>
                                          <p:attrName>style.visibility</p:attrName>
                                        </p:attrNameLst>
                                      </p:cBhvr>
                                      <p:to>
                                        <p:strVal val="visible"/>
                                      </p:to>
                                    </p:set>
                                    <p:animEffect transition="in" filter="wipe(down)">
                                      <p:cBhvr>
                                        <p:cTn id="119" dur="500"/>
                                        <p:tgtEl>
                                          <p:spTgt spid="99"/>
                                        </p:tgtEl>
                                      </p:cBhvr>
                                    </p:animEffect>
                                  </p:childTnLst>
                                </p:cTn>
                              </p:par>
                            </p:childTnLst>
                          </p:cTn>
                        </p:par>
                      </p:childTnLst>
                    </p:cTn>
                  </p:par>
                  <p:par>
                    <p:cTn id="120" fill="hold">
                      <p:stCondLst>
                        <p:cond delay="indefinite"/>
                      </p:stCondLst>
                      <p:childTnLst>
                        <p:par>
                          <p:cTn id="121" fill="hold">
                            <p:stCondLst>
                              <p:cond delay="0"/>
                            </p:stCondLst>
                            <p:childTnLst>
                              <p:par>
                                <p:cTn id="122" presetID="22" presetClass="entr" presetSubtype="4" fill="hold" grpId="0" nodeType="clickEffect">
                                  <p:stCondLst>
                                    <p:cond delay="0"/>
                                  </p:stCondLst>
                                  <p:childTnLst>
                                    <p:set>
                                      <p:cBhvr>
                                        <p:cTn id="123" dur="1" fill="hold">
                                          <p:stCondLst>
                                            <p:cond delay="0"/>
                                          </p:stCondLst>
                                        </p:cTn>
                                        <p:tgtEl>
                                          <p:spTgt spid="84"/>
                                        </p:tgtEl>
                                        <p:attrNameLst>
                                          <p:attrName>style.visibility</p:attrName>
                                        </p:attrNameLst>
                                      </p:cBhvr>
                                      <p:to>
                                        <p:strVal val="visible"/>
                                      </p:to>
                                    </p:set>
                                    <p:animEffect transition="in" filter="wipe(down)">
                                      <p:cBhvr>
                                        <p:cTn id="124" dur="500"/>
                                        <p:tgtEl>
                                          <p:spTgt spid="84"/>
                                        </p:tgtEl>
                                      </p:cBhvr>
                                    </p:animEffect>
                                  </p:childTnLst>
                                </p:cTn>
                              </p:par>
                            </p:childTnLst>
                          </p:cTn>
                        </p:par>
                      </p:childTnLst>
                    </p:cTn>
                  </p:par>
                  <p:par>
                    <p:cTn id="125" fill="hold">
                      <p:stCondLst>
                        <p:cond delay="indefinite"/>
                      </p:stCondLst>
                      <p:childTnLst>
                        <p:par>
                          <p:cTn id="126" fill="hold">
                            <p:stCondLst>
                              <p:cond delay="0"/>
                            </p:stCondLst>
                            <p:childTnLst>
                              <p:par>
                                <p:cTn id="127" presetID="14" presetClass="entr" presetSubtype="10" fill="hold" grpId="0" nodeType="clickEffect">
                                  <p:stCondLst>
                                    <p:cond delay="0"/>
                                  </p:stCondLst>
                                  <p:childTnLst>
                                    <p:set>
                                      <p:cBhvr>
                                        <p:cTn id="128" dur="1" fill="hold">
                                          <p:stCondLst>
                                            <p:cond delay="0"/>
                                          </p:stCondLst>
                                        </p:cTn>
                                        <p:tgtEl>
                                          <p:spTgt spid="53"/>
                                        </p:tgtEl>
                                        <p:attrNameLst>
                                          <p:attrName>style.visibility</p:attrName>
                                        </p:attrNameLst>
                                      </p:cBhvr>
                                      <p:to>
                                        <p:strVal val="visible"/>
                                      </p:to>
                                    </p:set>
                                    <p:animEffect transition="in" filter="randombar(horizontal)">
                                      <p:cBhvr>
                                        <p:cTn id="129" dur="500"/>
                                        <p:tgtEl>
                                          <p:spTgt spid="53"/>
                                        </p:tgtEl>
                                      </p:cBhvr>
                                    </p:animEffect>
                                  </p:childTnLst>
                                </p:cTn>
                              </p:par>
                              <p:par>
                                <p:cTn id="130" presetID="14" presetClass="entr" presetSubtype="10" fill="hold" grpId="0" nodeType="withEffect">
                                  <p:stCondLst>
                                    <p:cond delay="0"/>
                                  </p:stCondLst>
                                  <p:childTnLst>
                                    <p:set>
                                      <p:cBhvr>
                                        <p:cTn id="131" dur="1" fill="hold">
                                          <p:stCondLst>
                                            <p:cond delay="0"/>
                                          </p:stCondLst>
                                        </p:cTn>
                                        <p:tgtEl>
                                          <p:spTgt spid="52"/>
                                        </p:tgtEl>
                                        <p:attrNameLst>
                                          <p:attrName>style.visibility</p:attrName>
                                        </p:attrNameLst>
                                      </p:cBhvr>
                                      <p:to>
                                        <p:strVal val="visible"/>
                                      </p:to>
                                    </p:set>
                                    <p:animEffect transition="in" filter="randombar(horizontal)">
                                      <p:cBhvr>
                                        <p:cTn id="132" dur="500"/>
                                        <p:tgtEl>
                                          <p:spTgt spid="52"/>
                                        </p:tgtEl>
                                      </p:cBhvr>
                                    </p:animEffect>
                                  </p:childTnLst>
                                </p:cTn>
                              </p:par>
                              <p:par>
                                <p:cTn id="133" presetID="14" presetClass="entr" presetSubtype="10" fill="hold" grpId="0" nodeType="withEffect">
                                  <p:stCondLst>
                                    <p:cond delay="0"/>
                                  </p:stCondLst>
                                  <p:childTnLst>
                                    <p:set>
                                      <p:cBhvr>
                                        <p:cTn id="134" dur="1" fill="hold">
                                          <p:stCondLst>
                                            <p:cond delay="0"/>
                                          </p:stCondLst>
                                        </p:cTn>
                                        <p:tgtEl>
                                          <p:spTgt spid="51"/>
                                        </p:tgtEl>
                                        <p:attrNameLst>
                                          <p:attrName>style.visibility</p:attrName>
                                        </p:attrNameLst>
                                      </p:cBhvr>
                                      <p:to>
                                        <p:strVal val="visible"/>
                                      </p:to>
                                    </p:set>
                                    <p:animEffect transition="in" filter="randombar(horizontal)">
                                      <p:cBhvr>
                                        <p:cTn id="135" dur="500"/>
                                        <p:tgtEl>
                                          <p:spTgt spid="51"/>
                                        </p:tgtEl>
                                      </p:cBhvr>
                                    </p:animEffect>
                                  </p:childTnLst>
                                </p:cTn>
                              </p:par>
                            </p:childTnLst>
                          </p:cTn>
                        </p:par>
                      </p:childTnLst>
                    </p:cTn>
                  </p:par>
                  <p:par>
                    <p:cTn id="136" fill="hold">
                      <p:stCondLst>
                        <p:cond delay="indefinite"/>
                      </p:stCondLst>
                      <p:childTnLst>
                        <p:par>
                          <p:cTn id="137" fill="hold">
                            <p:stCondLst>
                              <p:cond delay="0"/>
                            </p:stCondLst>
                            <p:childTnLst>
                              <p:par>
                                <p:cTn id="138" presetID="14" presetClass="entr" presetSubtype="10" fill="hold" grpId="0" nodeType="clickEffect">
                                  <p:stCondLst>
                                    <p:cond delay="0"/>
                                  </p:stCondLst>
                                  <p:childTnLst>
                                    <p:set>
                                      <p:cBhvr>
                                        <p:cTn id="139" dur="1" fill="hold">
                                          <p:stCondLst>
                                            <p:cond delay="0"/>
                                          </p:stCondLst>
                                        </p:cTn>
                                        <p:tgtEl>
                                          <p:spTgt spid="107"/>
                                        </p:tgtEl>
                                        <p:attrNameLst>
                                          <p:attrName>style.visibility</p:attrName>
                                        </p:attrNameLst>
                                      </p:cBhvr>
                                      <p:to>
                                        <p:strVal val="visible"/>
                                      </p:to>
                                    </p:set>
                                    <p:animEffect transition="in" filter="randombar(horizontal)">
                                      <p:cBhvr>
                                        <p:cTn id="140" dur="500"/>
                                        <p:tgtEl>
                                          <p:spTgt spid="107"/>
                                        </p:tgtEl>
                                      </p:cBhvr>
                                    </p:animEffect>
                                  </p:childTnLst>
                                </p:cTn>
                              </p:par>
                              <p:par>
                                <p:cTn id="141" presetID="14" presetClass="entr" presetSubtype="10" fill="hold" grpId="0" nodeType="withEffect">
                                  <p:stCondLst>
                                    <p:cond delay="0"/>
                                  </p:stCondLst>
                                  <p:childTnLst>
                                    <p:set>
                                      <p:cBhvr>
                                        <p:cTn id="142" dur="1" fill="hold">
                                          <p:stCondLst>
                                            <p:cond delay="0"/>
                                          </p:stCondLst>
                                        </p:cTn>
                                        <p:tgtEl>
                                          <p:spTgt spid="112"/>
                                        </p:tgtEl>
                                        <p:attrNameLst>
                                          <p:attrName>style.visibility</p:attrName>
                                        </p:attrNameLst>
                                      </p:cBhvr>
                                      <p:to>
                                        <p:strVal val="visible"/>
                                      </p:to>
                                    </p:set>
                                    <p:animEffect transition="in" filter="randombar(horizontal)">
                                      <p:cBhvr>
                                        <p:cTn id="143" dur="500"/>
                                        <p:tgtEl>
                                          <p:spTgt spid="112"/>
                                        </p:tgtEl>
                                      </p:cBhvr>
                                    </p:animEffect>
                                  </p:childTnLst>
                                </p:cTn>
                              </p:par>
                              <p:par>
                                <p:cTn id="144" presetID="14" presetClass="entr" presetSubtype="10" fill="hold" grpId="0" nodeType="withEffect">
                                  <p:stCondLst>
                                    <p:cond delay="0"/>
                                  </p:stCondLst>
                                  <p:childTnLst>
                                    <p:set>
                                      <p:cBhvr>
                                        <p:cTn id="145" dur="1" fill="hold">
                                          <p:stCondLst>
                                            <p:cond delay="0"/>
                                          </p:stCondLst>
                                        </p:cTn>
                                        <p:tgtEl>
                                          <p:spTgt spid="111"/>
                                        </p:tgtEl>
                                        <p:attrNameLst>
                                          <p:attrName>style.visibility</p:attrName>
                                        </p:attrNameLst>
                                      </p:cBhvr>
                                      <p:to>
                                        <p:strVal val="visible"/>
                                      </p:to>
                                    </p:set>
                                    <p:animEffect transition="in" filter="randombar(horizontal)">
                                      <p:cBhvr>
                                        <p:cTn id="146" dur="500"/>
                                        <p:tgtEl>
                                          <p:spTgt spid="1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P spid="8" grpId="0"/>
      <p:bldP spid="9" grpId="0"/>
      <p:bldP spid="10" grpId="0"/>
      <p:bldP spid="12" grpId="0"/>
      <p:bldP spid="65" grpId="0" animBg="1"/>
      <p:bldP spid="78" grpId="0" animBg="1"/>
      <p:bldP spid="79" grpId="0" animBg="1"/>
      <p:bldP spid="80" grpId="0" animBg="1"/>
      <p:bldP spid="121" grpId="0"/>
      <p:bldP spid="84" grpId="0"/>
      <p:bldP spid="49" grpId="0" animBg="1"/>
      <p:bldP spid="49" grpId="1" animBg="1"/>
      <p:bldP spid="50" grpId="0"/>
      <p:bldP spid="50" grpId="1"/>
      <p:bldP spid="98" grpId="0" animBg="1"/>
      <p:bldP spid="99" grpId="0"/>
      <p:bldP spid="51" grpId="0" animBg="1"/>
      <p:bldP spid="52" grpId="0"/>
      <p:bldP spid="107" grpId="0" animBg="1"/>
      <p:bldP spid="111" grpId="0" animBg="1"/>
      <p:bldP spid="11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9" name="图片 218">
            <a:extLst>
              <a:ext uri="{FF2B5EF4-FFF2-40B4-BE49-F238E27FC236}">
                <a16:creationId xmlns:a16="http://schemas.microsoft.com/office/drawing/2014/main" id="{9AEE9A55-27C4-4712-8994-331ADFE9A68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65444">
            <a:off x="6776720" y="4417329"/>
            <a:ext cx="301450" cy="578686"/>
          </a:xfrm>
          <a:prstGeom prst="rect">
            <a:avLst/>
          </a:prstGeom>
        </p:spPr>
      </p:pic>
      <p:pic>
        <p:nvPicPr>
          <p:cNvPr id="254" name="图片 253">
            <a:extLst>
              <a:ext uri="{FF2B5EF4-FFF2-40B4-BE49-F238E27FC236}">
                <a16:creationId xmlns:a16="http://schemas.microsoft.com/office/drawing/2014/main" id="{B0648472-9750-4FC3-8432-36979C5337D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33372" y="3935389"/>
            <a:ext cx="392136" cy="403245"/>
          </a:xfrm>
          <a:prstGeom prst="rect">
            <a:avLst/>
          </a:prstGeom>
        </p:spPr>
      </p:pic>
      <p:pic>
        <p:nvPicPr>
          <p:cNvPr id="102" name="图片 2">
            <a:extLst>
              <a:ext uri="{FF2B5EF4-FFF2-40B4-BE49-F238E27FC236}">
                <a16:creationId xmlns:a16="http://schemas.microsoft.com/office/drawing/2014/main" id="{B7377FE1-A60F-4474-AB7F-9655C79F393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149761" y="74036"/>
            <a:ext cx="738131" cy="738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文本框 102">
            <a:extLst>
              <a:ext uri="{FF2B5EF4-FFF2-40B4-BE49-F238E27FC236}">
                <a16:creationId xmlns:a16="http://schemas.microsoft.com/office/drawing/2014/main" id="{CD9A1D36-29C8-4355-9200-DA50B166E790}"/>
              </a:ext>
            </a:extLst>
          </p:cNvPr>
          <p:cNvSpPr txBox="1"/>
          <p:nvPr/>
        </p:nvSpPr>
        <p:spPr>
          <a:xfrm>
            <a:off x="137805" y="188649"/>
            <a:ext cx="3712611"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cs typeface="Arial" pitchFamily="34" charset="0"/>
              </a:rPr>
              <a:t>研究背景</a:t>
            </a:r>
          </a:p>
        </p:txBody>
      </p:sp>
      <p:sp>
        <p:nvSpPr>
          <p:cNvPr id="45" name="矩形 44">
            <a:extLst>
              <a:ext uri="{FF2B5EF4-FFF2-40B4-BE49-F238E27FC236}">
                <a16:creationId xmlns:a16="http://schemas.microsoft.com/office/drawing/2014/main" id="{2F73DEA0-F141-4DDF-9CD9-45625DDBF4F6}"/>
              </a:ext>
            </a:extLst>
          </p:cNvPr>
          <p:cNvSpPr/>
          <p:nvPr/>
        </p:nvSpPr>
        <p:spPr>
          <a:xfrm>
            <a:off x="46634" y="1047850"/>
            <a:ext cx="3570208" cy="461665"/>
          </a:xfrm>
          <a:prstGeom prst="rect">
            <a:avLst/>
          </a:prstGeom>
        </p:spPr>
        <p:txBody>
          <a:bodyPr wrap="none">
            <a:spAutoFit/>
          </a:bodyPr>
          <a:lstStyle/>
          <a:p>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计算资源受限的影响</a:t>
            </a:r>
            <a:r>
              <a:rPr lang="en-US" altLang="zh-CN" sz="2400" dirty="0">
                <a:latin typeface="黑体" panose="02010609060101010101" pitchFamily="49" charset="-122"/>
                <a:ea typeface="黑体" panose="02010609060101010101" pitchFamily="49" charset="-122"/>
              </a:rPr>
              <a:t>】</a:t>
            </a:r>
            <a:endParaRPr lang="zh-CN" altLang="en-US" sz="2400" dirty="0">
              <a:latin typeface="黑体" panose="02010609060101010101" pitchFamily="49" charset="-122"/>
              <a:ea typeface="黑体" panose="02010609060101010101" pitchFamily="49" charset="-122"/>
            </a:endParaRPr>
          </a:p>
        </p:txBody>
      </p:sp>
      <p:pic>
        <p:nvPicPr>
          <p:cNvPr id="46" name="图片 45">
            <a:extLst>
              <a:ext uri="{FF2B5EF4-FFF2-40B4-BE49-F238E27FC236}">
                <a16:creationId xmlns:a16="http://schemas.microsoft.com/office/drawing/2014/main" id="{978A132A-0A9D-426F-85A0-005D7092903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596092" y="3946971"/>
            <a:ext cx="380874" cy="391663"/>
          </a:xfrm>
          <a:prstGeom prst="rect">
            <a:avLst/>
          </a:prstGeom>
        </p:spPr>
      </p:pic>
      <p:pic>
        <p:nvPicPr>
          <p:cNvPr id="47" name="图片 46">
            <a:extLst>
              <a:ext uri="{FF2B5EF4-FFF2-40B4-BE49-F238E27FC236}">
                <a16:creationId xmlns:a16="http://schemas.microsoft.com/office/drawing/2014/main" id="{DBBD24A6-66E0-484A-AF05-45A109C43F21}"/>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062948" y="4003259"/>
            <a:ext cx="323457" cy="248658"/>
          </a:xfrm>
          <a:prstGeom prst="rect">
            <a:avLst/>
          </a:prstGeom>
        </p:spPr>
      </p:pic>
      <p:pic>
        <p:nvPicPr>
          <p:cNvPr id="161" name="图片 160">
            <a:extLst>
              <a:ext uri="{FF2B5EF4-FFF2-40B4-BE49-F238E27FC236}">
                <a16:creationId xmlns:a16="http://schemas.microsoft.com/office/drawing/2014/main" id="{2BEB6A71-6B96-43F8-B621-808AA9DECA4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33638" y="3929580"/>
            <a:ext cx="380874" cy="391663"/>
          </a:xfrm>
          <a:prstGeom prst="rect">
            <a:avLst/>
          </a:prstGeom>
        </p:spPr>
      </p:pic>
      <p:pic>
        <p:nvPicPr>
          <p:cNvPr id="168" name="图片 167">
            <a:extLst>
              <a:ext uri="{FF2B5EF4-FFF2-40B4-BE49-F238E27FC236}">
                <a16:creationId xmlns:a16="http://schemas.microsoft.com/office/drawing/2014/main" id="{75333845-5248-407A-8B7E-26344C33CAF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725460" y="3142586"/>
            <a:ext cx="514469" cy="514469"/>
          </a:xfrm>
          <a:prstGeom prst="rect">
            <a:avLst/>
          </a:prstGeom>
        </p:spPr>
      </p:pic>
      <p:pic>
        <p:nvPicPr>
          <p:cNvPr id="169" name="图片 168">
            <a:extLst>
              <a:ext uri="{FF2B5EF4-FFF2-40B4-BE49-F238E27FC236}">
                <a16:creationId xmlns:a16="http://schemas.microsoft.com/office/drawing/2014/main" id="{2FBDF0F1-F6BD-4ECA-8CBA-66DAF42F3A4C}"/>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97123" y="3141641"/>
            <a:ext cx="514469" cy="514469"/>
          </a:xfrm>
          <a:prstGeom prst="rect">
            <a:avLst/>
          </a:prstGeom>
        </p:spPr>
      </p:pic>
      <p:pic>
        <p:nvPicPr>
          <p:cNvPr id="170" name="图片 169">
            <a:extLst>
              <a:ext uri="{FF2B5EF4-FFF2-40B4-BE49-F238E27FC236}">
                <a16:creationId xmlns:a16="http://schemas.microsoft.com/office/drawing/2014/main" id="{CDB3E404-34CF-495A-AC82-43CEFB8859B5}"/>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774188" y="3141926"/>
            <a:ext cx="514469" cy="514469"/>
          </a:xfrm>
          <a:prstGeom prst="rect">
            <a:avLst/>
          </a:prstGeom>
        </p:spPr>
      </p:pic>
      <p:pic>
        <p:nvPicPr>
          <p:cNvPr id="171" name="图片 170">
            <a:extLst>
              <a:ext uri="{FF2B5EF4-FFF2-40B4-BE49-F238E27FC236}">
                <a16:creationId xmlns:a16="http://schemas.microsoft.com/office/drawing/2014/main" id="{CB61E648-D071-4420-978F-C16C83359E9A}"/>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257089" y="3142586"/>
            <a:ext cx="514469" cy="514469"/>
          </a:xfrm>
          <a:prstGeom prst="rect">
            <a:avLst/>
          </a:prstGeom>
        </p:spPr>
      </p:pic>
      <p:sp>
        <p:nvSpPr>
          <p:cNvPr id="172" name="矩形 171">
            <a:extLst>
              <a:ext uri="{FF2B5EF4-FFF2-40B4-BE49-F238E27FC236}">
                <a16:creationId xmlns:a16="http://schemas.microsoft.com/office/drawing/2014/main" id="{7E6BE9BC-AFD9-488D-ACC7-CE1DD1680C76}"/>
              </a:ext>
            </a:extLst>
          </p:cNvPr>
          <p:cNvSpPr/>
          <p:nvPr/>
        </p:nvSpPr>
        <p:spPr>
          <a:xfrm>
            <a:off x="1585240" y="3657055"/>
            <a:ext cx="992579"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边缘云</a:t>
            </a:r>
            <a:r>
              <a:rPr lang="en-US" altLang="zh-CN" dirty="0">
                <a:latin typeface="黑体" panose="02010609060101010101" pitchFamily="49" charset="-122"/>
                <a:ea typeface="黑体" panose="02010609060101010101" pitchFamily="49" charset="-122"/>
              </a:rPr>
              <a:t>1</a:t>
            </a:r>
            <a:endParaRPr lang="zh-CN" altLang="en-US" dirty="0"/>
          </a:p>
        </p:txBody>
      </p:sp>
      <p:sp>
        <p:nvSpPr>
          <p:cNvPr id="173" name="矩形 172">
            <a:extLst>
              <a:ext uri="{FF2B5EF4-FFF2-40B4-BE49-F238E27FC236}">
                <a16:creationId xmlns:a16="http://schemas.microsoft.com/office/drawing/2014/main" id="{507D3473-19F7-4555-A564-FB10106E4016}"/>
              </a:ext>
            </a:extLst>
          </p:cNvPr>
          <p:cNvSpPr/>
          <p:nvPr/>
        </p:nvSpPr>
        <p:spPr>
          <a:xfrm>
            <a:off x="3033146" y="3670819"/>
            <a:ext cx="992579"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边缘云</a:t>
            </a:r>
            <a:r>
              <a:rPr lang="en-US" altLang="zh-CN" dirty="0">
                <a:latin typeface="黑体" panose="02010609060101010101" pitchFamily="49" charset="-122"/>
                <a:ea typeface="黑体" panose="02010609060101010101" pitchFamily="49" charset="-122"/>
              </a:rPr>
              <a:t>2</a:t>
            </a:r>
            <a:endParaRPr lang="zh-CN" altLang="en-US" dirty="0"/>
          </a:p>
        </p:txBody>
      </p:sp>
      <p:sp>
        <p:nvSpPr>
          <p:cNvPr id="174" name="矩形 173">
            <a:extLst>
              <a:ext uri="{FF2B5EF4-FFF2-40B4-BE49-F238E27FC236}">
                <a16:creationId xmlns:a16="http://schemas.microsoft.com/office/drawing/2014/main" id="{F843B028-CCC4-49AC-8295-487D52F2E7DF}"/>
              </a:ext>
            </a:extLst>
          </p:cNvPr>
          <p:cNvSpPr/>
          <p:nvPr/>
        </p:nvSpPr>
        <p:spPr>
          <a:xfrm>
            <a:off x="4758067" y="3669874"/>
            <a:ext cx="992579"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边缘云</a:t>
            </a:r>
            <a:r>
              <a:rPr lang="en-US" altLang="zh-CN" dirty="0">
                <a:latin typeface="黑体" panose="02010609060101010101" pitchFamily="49" charset="-122"/>
                <a:ea typeface="黑体" panose="02010609060101010101" pitchFamily="49" charset="-122"/>
              </a:rPr>
              <a:t>3</a:t>
            </a:r>
            <a:endParaRPr lang="zh-CN" altLang="en-US" dirty="0"/>
          </a:p>
        </p:txBody>
      </p:sp>
      <p:sp>
        <p:nvSpPr>
          <p:cNvPr id="175" name="矩形 174">
            <a:extLst>
              <a:ext uri="{FF2B5EF4-FFF2-40B4-BE49-F238E27FC236}">
                <a16:creationId xmlns:a16="http://schemas.microsoft.com/office/drawing/2014/main" id="{1A52CCA8-58D7-4028-B522-17F44A87F155}"/>
              </a:ext>
            </a:extLst>
          </p:cNvPr>
          <p:cNvSpPr/>
          <p:nvPr/>
        </p:nvSpPr>
        <p:spPr>
          <a:xfrm>
            <a:off x="6523698" y="3670819"/>
            <a:ext cx="992579"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边缘云</a:t>
            </a:r>
            <a:r>
              <a:rPr lang="en-US" altLang="zh-CN" dirty="0">
                <a:latin typeface="黑体" panose="02010609060101010101" pitchFamily="49" charset="-122"/>
                <a:ea typeface="黑体" panose="02010609060101010101" pitchFamily="49" charset="-122"/>
              </a:rPr>
              <a:t>4</a:t>
            </a:r>
            <a:endParaRPr lang="zh-CN" altLang="en-US" dirty="0"/>
          </a:p>
        </p:txBody>
      </p:sp>
      <p:pic>
        <p:nvPicPr>
          <p:cNvPr id="176" name="图片 175">
            <a:extLst>
              <a:ext uri="{FF2B5EF4-FFF2-40B4-BE49-F238E27FC236}">
                <a16:creationId xmlns:a16="http://schemas.microsoft.com/office/drawing/2014/main" id="{B08FCFB8-D737-4FCE-A4DA-C371C27CB1C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0919" y="4406689"/>
            <a:ext cx="301450" cy="578686"/>
          </a:xfrm>
          <a:prstGeom prst="rect">
            <a:avLst/>
          </a:prstGeom>
        </p:spPr>
      </p:pic>
      <p:pic>
        <p:nvPicPr>
          <p:cNvPr id="177" name="图片 176">
            <a:extLst>
              <a:ext uri="{FF2B5EF4-FFF2-40B4-BE49-F238E27FC236}">
                <a16:creationId xmlns:a16="http://schemas.microsoft.com/office/drawing/2014/main" id="{35450CE2-07D1-4BAA-8D11-2C8FE2DB872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803396" y="5059749"/>
            <a:ext cx="541192" cy="523442"/>
          </a:xfrm>
          <a:prstGeom prst="rect">
            <a:avLst/>
          </a:prstGeom>
        </p:spPr>
      </p:pic>
      <p:pic>
        <p:nvPicPr>
          <p:cNvPr id="178" name="图片 177">
            <a:extLst>
              <a:ext uri="{FF2B5EF4-FFF2-40B4-BE49-F238E27FC236}">
                <a16:creationId xmlns:a16="http://schemas.microsoft.com/office/drawing/2014/main" id="{50202341-9570-4B15-809F-F5392F2535A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13578" y="5064772"/>
            <a:ext cx="541192" cy="523442"/>
          </a:xfrm>
          <a:prstGeom prst="rect">
            <a:avLst/>
          </a:prstGeom>
        </p:spPr>
      </p:pic>
      <p:pic>
        <p:nvPicPr>
          <p:cNvPr id="179" name="图片 178">
            <a:extLst>
              <a:ext uri="{FF2B5EF4-FFF2-40B4-BE49-F238E27FC236}">
                <a16:creationId xmlns:a16="http://schemas.microsoft.com/office/drawing/2014/main" id="{CD5C27E5-981F-4C41-89D2-675D9BCDFC20}"/>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996924" y="5072200"/>
            <a:ext cx="440443" cy="440443"/>
          </a:xfrm>
          <a:prstGeom prst="rect">
            <a:avLst/>
          </a:prstGeom>
        </p:spPr>
      </p:pic>
      <p:pic>
        <p:nvPicPr>
          <p:cNvPr id="180" name="图片 179">
            <a:extLst>
              <a:ext uri="{FF2B5EF4-FFF2-40B4-BE49-F238E27FC236}">
                <a16:creationId xmlns:a16="http://schemas.microsoft.com/office/drawing/2014/main" id="{05BF856B-2FDA-4159-AF74-097EA5E38F6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987546" y="5043110"/>
            <a:ext cx="541192" cy="541192"/>
          </a:xfrm>
          <a:prstGeom prst="rect">
            <a:avLst/>
          </a:prstGeom>
        </p:spPr>
      </p:pic>
      <p:sp>
        <p:nvSpPr>
          <p:cNvPr id="182" name="矩形: 圆角 181">
            <a:extLst>
              <a:ext uri="{FF2B5EF4-FFF2-40B4-BE49-F238E27FC236}">
                <a16:creationId xmlns:a16="http://schemas.microsoft.com/office/drawing/2014/main" id="{0F6B34AE-F2C3-4877-AF02-108D10782780}"/>
              </a:ext>
            </a:extLst>
          </p:cNvPr>
          <p:cNvSpPr/>
          <p:nvPr/>
        </p:nvSpPr>
        <p:spPr>
          <a:xfrm>
            <a:off x="1492941" y="3000979"/>
            <a:ext cx="6158118" cy="13854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183" name="直接连接符 182">
            <a:extLst>
              <a:ext uri="{FF2B5EF4-FFF2-40B4-BE49-F238E27FC236}">
                <a16:creationId xmlns:a16="http://schemas.microsoft.com/office/drawing/2014/main" id="{F7ED593E-87A8-42E9-8CE7-CA913EB35CC4}"/>
              </a:ext>
            </a:extLst>
          </p:cNvPr>
          <p:cNvCxnSpPr>
            <a:stCxn id="170" idx="3"/>
            <a:endCxn id="171" idx="1"/>
          </p:cNvCxnSpPr>
          <p:nvPr/>
        </p:nvCxnSpPr>
        <p:spPr>
          <a:xfrm>
            <a:off x="2288657" y="3399161"/>
            <a:ext cx="968432" cy="660"/>
          </a:xfrm>
          <a:prstGeom prst="line">
            <a:avLst/>
          </a:prstGeom>
        </p:spPr>
        <p:style>
          <a:lnRef idx="1">
            <a:schemeClr val="accent2"/>
          </a:lnRef>
          <a:fillRef idx="0">
            <a:schemeClr val="accent2"/>
          </a:fillRef>
          <a:effectRef idx="0">
            <a:schemeClr val="accent2"/>
          </a:effectRef>
          <a:fontRef idx="minor">
            <a:schemeClr val="tx1"/>
          </a:fontRef>
        </p:style>
      </p:cxnSp>
      <p:cxnSp>
        <p:nvCxnSpPr>
          <p:cNvPr id="184" name="直接连接符 183">
            <a:extLst>
              <a:ext uri="{FF2B5EF4-FFF2-40B4-BE49-F238E27FC236}">
                <a16:creationId xmlns:a16="http://schemas.microsoft.com/office/drawing/2014/main" id="{C9820F06-8B00-4B12-8DA7-79F544FFD49B}"/>
              </a:ext>
            </a:extLst>
          </p:cNvPr>
          <p:cNvCxnSpPr>
            <a:cxnSpLocks/>
            <a:stCxn id="169" idx="3"/>
            <a:endCxn id="168" idx="1"/>
          </p:cNvCxnSpPr>
          <p:nvPr/>
        </p:nvCxnSpPr>
        <p:spPr>
          <a:xfrm>
            <a:off x="5511592" y="3398876"/>
            <a:ext cx="1213868" cy="945"/>
          </a:xfrm>
          <a:prstGeom prst="line">
            <a:avLst/>
          </a:prstGeom>
        </p:spPr>
        <p:style>
          <a:lnRef idx="1">
            <a:schemeClr val="accent2"/>
          </a:lnRef>
          <a:fillRef idx="0">
            <a:schemeClr val="accent2"/>
          </a:fillRef>
          <a:effectRef idx="0">
            <a:schemeClr val="accent2"/>
          </a:effectRef>
          <a:fontRef idx="minor">
            <a:schemeClr val="tx1"/>
          </a:fontRef>
        </p:style>
      </p:cxnSp>
      <p:sp>
        <p:nvSpPr>
          <p:cNvPr id="185" name="矩形 184">
            <a:extLst>
              <a:ext uri="{FF2B5EF4-FFF2-40B4-BE49-F238E27FC236}">
                <a16:creationId xmlns:a16="http://schemas.microsoft.com/office/drawing/2014/main" id="{22ED6879-19C2-4DC7-864C-8029135FA681}"/>
              </a:ext>
            </a:extLst>
          </p:cNvPr>
          <p:cNvSpPr/>
          <p:nvPr/>
        </p:nvSpPr>
        <p:spPr>
          <a:xfrm>
            <a:off x="1848652" y="5533906"/>
            <a:ext cx="761747"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用户</a:t>
            </a:r>
            <a:r>
              <a:rPr lang="en-US" altLang="zh-CN" dirty="0">
                <a:latin typeface="黑体" panose="02010609060101010101" pitchFamily="49" charset="-122"/>
                <a:ea typeface="黑体" panose="02010609060101010101" pitchFamily="49" charset="-122"/>
              </a:rPr>
              <a:t>2</a:t>
            </a:r>
            <a:endParaRPr lang="zh-CN" altLang="en-US" dirty="0"/>
          </a:p>
        </p:txBody>
      </p:sp>
      <p:sp>
        <p:nvSpPr>
          <p:cNvPr id="186" name="矩形 185">
            <a:extLst>
              <a:ext uri="{FF2B5EF4-FFF2-40B4-BE49-F238E27FC236}">
                <a16:creationId xmlns:a16="http://schemas.microsoft.com/office/drawing/2014/main" id="{CFF87ABB-2BEE-4CD8-B2C1-D316184D7E99}"/>
              </a:ext>
            </a:extLst>
          </p:cNvPr>
          <p:cNvSpPr/>
          <p:nvPr/>
        </p:nvSpPr>
        <p:spPr>
          <a:xfrm>
            <a:off x="2730215" y="5543476"/>
            <a:ext cx="761747"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用户</a:t>
            </a:r>
            <a:r>
              <a:rPr lang="en-US" altLang="zh-CN" dirty="0">
                <a:latin typeface="黑体" panose="02010609060101010101" pitchFamily="49" charset="-122"/>
                <a:ea typeface="黑体" panose="02010609060101010101" pitchFamily="49" charset="-122"/>
              </a:rPr>
              <a:t>3</a:t>
            </a:r>
            <a:endParaRPr lang="zh-CN" altLang="en-US" dirty="0"/>
          </a:p>
        </p:txBody>
      </p:sp>
      <p:sp>
        <p:nvSpPr>
          <p:cNvPr id="187" name="矩形 186">
            <a:extLst>
              <a:ext uri="{FF2B5EF4-FFF2-40B4-BE49-F238E27FC236}">
                <a16:creationId xmlns:a16="http://schemas.microsoft.com/office/drawing/2014/main" id="{A94B6624-12C8-4CD6-8409-09FD5B5C88EC}"/>
              </a:ext>
            </a:extLst>
          </p:cNvPr>
          <p:cNvSpPr/>
          <p:nvPr/>
        </p:nvSpPr>
        <p:spPr>
          <a:xfrm>
            <a:off x="4871262" y="5543476"/>
            <a:ext cx="761747"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用户</a:t>
            </a:r>
            <a:r>
              <a:rPr lang="en-US" altLang="zh-CN" dirty="0">
                <a:latin typeface="黑体" panose="02010609060101010101" pitchFamily="49" charset="-122"/>
                <a:ea typeface="黑体" panose="02010609060101010101" pitchFamily="49" charset="-122"/>
              </a:rPr>
              <a:t>6</a:t>
            </a:r>
            <a:endParaRPr lang="zh-CN" altLang="en-US" dirty="0"/>
          </a:p>
        </p:txBody>
      </p:sp>
      <p:sp>
        <p:nvSpPr>
          <p:cNvPr id="188" name="矩形 187">
            <a:extLst>
              <a:ext uri="{FF2B5EF4-FFF2-40B4-BE49-F238E27FC236}">
                <a16:creationId xmlns:a16="http://schemas.microsoft.com/office/drawing/2014/main" id="{DF1635F8-1F73-45D6-AFA2-92B630961E9F}"/>
              </a:ext>
            </a:extLst>
          </p:cNvPr>
          <p:cNvSpPr/>
          <p:nvPr/>
        </p:nvSpPr>
        <p:spPr>
          <a:xfrm>
            <a:off x="5558697" y="5536153"/>
            <a:ext cx="761747"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用户</a:t>
            </a:r>
            <a:r>
              <a:rPr lang="en-US" altLang="zh-CN" dirty="0">
                <a:latin typeface="黑体" panose="02010609060101010101" pitchFamily="49" charset="-122"/>
                <a:ea typeface="黑体" panose="02010609060101010101" pitchFamily="49" charset="-122"/>
              </a:rPr>
              <a:t>7</a:t>
            </a:r>
            <a:endParaRPr lang="zh-CN" altLang="en-US" dirty="0"/>
          </a:p>
        </p:txBody>
      </p:sp>
      <p:pic>
        <p:nvPicPr>
          <p:cNvPr id="190" name="图片 189">
            <a:extLst>
              <a:ext uri="{FF2B5EF4-FFF2-40B4-BE49-F238E27FC236}">
                <a16:creationId xmlns:a16="http://schemas.microsoft.com/office/drawing/2014/main" id="{B7A5544F-DFB5-4CEE-917D-8C773243AA21}"/>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573283" y="5060864"/>
            <a:ext cx="440443" cy="440443"/>
          </a:xfrm>
          <a:prstGeom prst="rect">
            <a:avLst/>
          </a:prstGeom>
        </p:spPr>
      </p:pic>
      <p:sp>
        <p:nvSpPr>
          <p:cNvPr id="191" name="矩形 190">
            <a:extLst>
              <a:ext uri="{FF2B5EF4-FFF2-40B4-BE49-F238E27FC236}">
                <a16:creationId xmlns:a16="http://schemas.microsoft.com/office/drawing/2014/main" id="{2C7D558A-4726-41FE-87E4-EDF8B0452218}"/>
              </a:ext>
            </a:extLst>
          </p:cNvPr>
          <p:cNvSpPr/>
          <p:nvPr/>
        </p:nvSpPr>
        <p:spPr>
          <a:xfrm>
            <a:off x="3448294" y="5548694"/>
            <a:ext cx="761747"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用户</a:t>
            </a:r>
            <a:r>
              <a:rPr lang="en-US" altLang="zh-CN" dirty="0">
                <a:latin typeface="黑体" panose="02010609060101010101" pitchFamily="49" charset="-122"/>
                <a:ea typeface="黑体" panose="02010609060101010101" pitchFamily="49" charset="-122"/>
              </a:rPr>
              <a:t>4</a:t>
            </a:r>
            <a:endParaRPr lang="zh-CN" altLang="en-US" dirty="0"/>
          </a:p>
        </p:txBody>
      </p:sp>
      <p:cxnSp>
        <p:nvCxnSpPr>
          <p:cNvPr id="194" name="直接连接符 193">
            <a:extLst>
              <a:ext uri="{FF2B5EF4-FFF2-40B4-BE49-F238E27FC236}">
                <a16:creationId xmlns:a16="http://schemas.microsoft.com/office/drawing/2014/main" id="{820CCF51-C401-4C2B-94E9-A71583AA8361}"/>
              </a:ext>
            </a:extLst>
          </p:cNvPr>
          <p:cNvCxnSpPr>
            <a:cxnSpLocks/>
            <a:stCxn id="171" idx="3"/>
            <a:endCxn id="169" idx="1"/>
          </p:cNvCxnSpPr>
          <p:nvPr/>
        </p:nvCxnSpPr>
        <p:spPr>
          <a:xfrm flipV="1">
            <a:off x="3771558" y="3398876"/>
            <a:ext cx="1225565" cy="945"/>
          </a:xfrm>
          <a:prstGeom prst="line">
            <a:avLst/>
          </a:prstGeom>
        </p:spPr>
        <p:style>
          <a:lnRef idx="1">
            <a:schemeClr val="accent2"/>
          </a:lnRef>
          <a:fillRef idx="0">
            <a:schemeClr val="accent2"/>
          </a:fillRef>
          <a:effectRef idx="0">
            <a:schemeClr val="accent2"/>
          </a:effectRef>
          <a:fontRef idx="minor">
            <a:schemeClr val="tx1"/>
          </a:fontRef>
        </p:style>
      </p:cxnSp>
      <p:pic>
        <p:nvPicPr>
          <p:cNvPr id="195" name="图片 194">
            <a:extLst>
              <a:ext uri="{FF2B5EF4-FFF2-40B4-BE49-F238E27FC236}">
                <a16:creationId xmlns:a16="http://schemas.microsoft.com/office/drawing/2014/main" id="{78BD75FD-9996-41BF-9C05-6AA16DC54D7D}"/>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234214" y="5013176"/>
            <a:ext cx="541192" cy="541192"/>
          </a:xfrm>
          <a:prstGeom prst="rect">
            <a:avLst/>
          </a:prstGeom>
        </p:spPr>
      </p:pic>
      <p:sp>
        <p:nvSpPr>
          <p:cNvPr id="196" name="矩形 195">
            <a:extLst>
              <a:ext uri="{FF2B5EF4-FFF2-40B4-BE49-F238E27FC236}">
                <a16:creationId xmlns:a16="http://schemas.microsoft.com/office/drawing/2014/main" id="{F58275CA-B209-4DE0-BB0E-F22769ABE740}"/>
              </a:ext>
            </a:extLst>
          </p:cNvPr>
          <p:cNvSpPr/>
          <p:nvPr/>
        </p:nvSpPr>
        <p:spPr>
          <a:xfrm>
            <a:off x="4144456" y="5534869"/>
            <a:ext cx="761747"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用户</a:t>
            </a:r>
            <a:r>
              <a:rPr lang="en-US" altLang="zh-CN" dirty="0">
                <a:latin typeface="黑体" panose="02010609060101010101" pitchFamily="49" charset="-122"/>
                <a:ea typeface="黑体" panose="02010609060101010101" pitchFamily="49" charset="-122"/>
              </a:rPr>
              <a:t>5</a:t>
            </a:r>
            <a:endParaRPr lang="zh-CN" altLang="en-US" dirty="0"/>
          </a:p>
        </p:txBody>
      </p:sp>
      <p:pic>
        <p:nvPicPr>
          <p:cNvPr id="197" name="图片 196">
            <a:extLst>
              <a:ext uri="{FF2B5EF4-FFF2-40B4-BE49-F238E27FC236}">
                <a16:creationId xmlns:a16="http://schemas.microsoft.com/office/drawing/2014/main" id="{FB3AFC89-27A3-4FFB-9269-B2BC6A5376F9}"/>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81123" y="5902855"/>
            <a:ext cx="236862" cy="213854"/>
          </a:xfrm>
          <a:prstGeom prst="rect">
            <a:avLst/>
          </a:prstGeom>
        </p:spPr>
      </p:pic>
      <p:pic>
        <p:nvPicPr>
          <p:cNvPr id="198" name="图片 197">
            <a:extLst>
              <a:ext uri="{FF2B5EF4-FFF2-40B4-BE49-F238E27FC236}">
                <a16:creationId xmlns:a16="http://schemas.microsoft.com/office/drawing/2014/main" id="{1326FC93-9785-4C66-800E-CDB5E148FA8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73472" y="5828269"/>
            <a:ext cx="380874" cy="391663"/>
          </a:xfrm>
          <a:prstGeom prst="rect">
            <a:avLst/>
          </a:prstGeom>
        </p:spPr>
      </p:pic>
      <p:pic>
        <p:nvPicPr>
          <p:cNvPr id="199" name="图片 198">
            <a:extLst>
              <a:ext uri="{FF2B5EF4-FFF2-40B4-BE49-F238E27FC236}">
                <a16:creationId xmlns:a16="http://schemas.microsoft.com/office/drawing/2014/main" id="{7ADA90EC-B276-4322-867B-8567134AEA45}"/>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949830" y="5901024"/>
            <a:ext cx="323457" cy="248658"/>
          </a:xfrm>
          <a:prstGeom prst="rect">
            <a:avLst/>
          </a:prstGeom>
        </p:spPr>
      </p:pic>
      <p:pic>
        <p:nvPicPr>
          <p:cNvPr id="200" name="图片 199">
            <a:extLst>
              <a:ext uri="{FF2B5EF4-FFF2-40B4-BE49-F238E27FC236}">
                <a16:creationId xmlns:a16="http://schemas.microsoft.com/office/drawing/2014/main" id="{3295D63F-046F-4E80-8C87-C1AC91F1051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08997" y="5913911"/>
            <a:ext cx="321121" cy="243381"/>
          </a:xfrm>
          <a:prstGeom prst="rect">
            <a:avLst/>
          </a:prstGeom>
        </p:spPr>
      </p:pic>
      <p:pic>
        <p:nvPicPr>
          <p:cNvPr id="202" name="图片 201">
            <a:extLst>
              <a:ext uri="{FF2B5EF4-FFF2-40B4-BE49-F238E27FC236}">
                <a16:creationId xmlns:a16="http://schemas.microsoft.com/office/drawing/2014/main" id="{76080406-8B3E-4652-80EF-6324D712CC8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675073" y="5927258"/>
            <a:ext cx="236862" cy="213854"/>
          </a:xfrm>
          <a:prstGeom prst="rect">
            <a:avLst/>
          </a:prstGeom>
        </p:spPr>
      </p:pic>
      <p:pic>
        <p:nvPicPr>
          <p:cNvPr id="203" name="图片 202">
            <a:extLst>
              <a:ext uri="{FF2B5EF4-FFF2-40B4-BE49-F238E27FC236}">
                <a16:creationId xmlns:a16="http://schemas.microsoft.com/office/drawing/2014/main" id="{DA232CDE-2E82-425F-8DB1-E61E0674C60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717113" y="5853816"/>
            <a:ext cx="380874" cy="391663"/>
          </a:xfrm>
          <a:prstGeom prst="rect">
            <a:avLst/>
          </a:prstGeom>
        </p:spPr>
      </p:pic>
      <p:sp>
        <p:nvSpPr>
          <p:cNvPr id="205" name="矩形: 圆角 204">
            <a:extLst>
              <a:ext uri="{FF2B5EF4-FFF2-40B4-BE49-F238E27FC236}">
                <a16:creationId xmlns:a16="http://schemas.microsoft.com/office/drawing/2014/main" id="{CF78A3FE-B818-42EF-96CF-E1D91913FB28}"/>
              </a:ext>
            </a:extLst>
          </p:cNvPr>
          <p:cNvSpPr/>
          <p:nvPr/>
        </p:nvSpPr>
        <p:spPr>
          <a:xfrm>
            <a:off x="1054965" y="5001544"/>
            <a:ext cx="6762772" cy="1380327"/>
          </a:xfrm>
          <a:prstGeom prst="roundRect">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pic>
        <p:nvPicPr>
          <p:cNvPr id="206" name="图片 205">
            <a:extLst>
              <a:ext uri="{FF2B5EF4-FFF2-40B4-BE49-F238E27FC236}">
                <a16:creationId xmlns:a16="http://schemas.microsoft.com/office/drawing/2014/main" id="{FB863CB7-59CE-494D-8D0B-023D780123BC}"/>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806743" y="4001083"/>
            <a:ext cx="236862" cy="213854"/>
          </a:xfrm>
          <a:prstGeom prst="rect">
            <a:avLst/>
          </a:prstGeom>
        </p:spPr>
      </p:pic>
      <p:pic>
        <p:nvPicPr>
          <p:cNvPr id="207" name="图片 206">
            <a:extLst>
              <a:ext uri="{FF2B5EF4-FFF2-40B4-BE49-F238E27FC236}">
                <a16:creationId xmlns:a16="http://schemas.microsoft.com/office/drawing/2014/main" id="{50339ECD-952B-42F8-9DA1-238B5982FCF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272635" y="4001082"/>
            <a:ext cx="323457" cy="248658"/>
          </a:xfrm>
          <a:prstGeom prst="rect">
            <a:avLst/>
          </a:prstGeom>
        </p:spPr>
      </p:pic>
      <p:pic>
        <p:nvPicPr>
          <p:cNvPr id="211" name="图片 210">
            <a:extLst>
              <a:ext uri="{FF2B5EF4-FFF2-40B4-BE49-F238E27FC236}">
                <a16:creationId xmlns:a16="http://schemas.microsoft.com/office/drawing/2014/main" id="{1B9774E8-B1B7-487E-BAFC-A2021C5974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65444">
            <a:off x="2988994" y="4384145"/>
            <a:ext cx="301450" cy="578686"/>
          </a:xfrm>
          <a:prstGeom prst="rect">
            <a:avLst/>
          </a:prstGeom>
        </p:spPr>
      </p:pic>
      <p:pic>
        <p:nvPicPr>
          <p:cNvPr id="212" name="图片 211">
            <a:extLst>
              <a:ext uri="{FF2B5EF4-FFF2-40B4-BE49-F238E27FC236}">
                <a16:creationId xmlns:a16="http://schemas.microsoft.com/office/drawing/2014/main" id="{3D6960A1-330A-48DA-AE08-127AB827607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6726" y="4394238"/>
            <a:ext cx="301450" cy="578686"/>
          </a:xfrm>
          <a:prstGeom prst="rect">
            <a:avLst/>
          </a:prstGeom>
        </p:spPr>
      </p:pic>
      <p:pic>
        <p:nvPicPr>
          <p:cNvPr id="213" name="图片 212">
            <a:extLst>
              <a:ext uri="{FF2B5EF4-FFF2-40B4-BE49-F238E27FC236}">
                <a16:creationId xmlns:a16="http://schemas.microsoft.com/office/drawing/2014/main" id="{C8790329-A01A-4616-84D9-C8DD583F2ABE}"/>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rot="19598059">
            <a:off x="4099466" y="4394191"/>
            <a:ext cx="282828" cy="542937"/>
          </a:xfrm>
          <a:prstGeom prst="rect">
            <a:avLst/>
          </a:prstGeom>
        </p:spPr>
      </p:pic>
      <p:pic>
        <p:nvPicPr>
          <p:cNvPr id="214" name="图片 213">
            <a:extLst>
              <a:ext uri="{FF2B5EF4-FFF2-40B4-BE49-F238E27FC236}">
                <a16:creationId xmlns:a16="http://schemas.microsoft.com/office/drawing/2014/main" id="{D20CE45B-86F9-45F1-9600-0231B0DFE95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38276" y="4401595"/>
            <a:ext cx="301450" cy="578686"/>
          </a:xfrm>
          <a:prstGeom prst="rect">
            <a:avLst/>
          </a:prstGeom>
        </p:spPr>
      </p:pic>
      <p:pic>
        <p:nvPicPr>
          <p:cNvPr id="215" name="图片 214">
            <a:extLst>
              <a:ext uri="{FF2B5EF4-FFF2-40B4-BE49-F238E27FC236}">
                <a16:creationId xmlns:a16="http://schemas.microsoft.com/office/drawing/2014/main" id="{501FE7F9-758A-4A76-977D-657730C8654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20239383">
            <a:off x="5539321" y="4420104"/>
            <a:ext cx="301450" cy="578686"/>
          </a:xfrm>
          <a:prstGeom prst="rect">
            <a:avLst/>
          </a:prstGeom>
        </p:spPr>
      </p:pic>
      <p:pic>
        <p:nvPicPr>
          <p:cNvPr id="217" name="图片 216">
            <a:extLst>
              <a:ext uri="{FF2B5EF4-FFF2-40B4-BE49-F238E27FC236}">
                <a16:creationId xmlns:a16="http://schemas.microsoft.com/office/drawing/2014/main" id="{D424A855-B8AF-4F7B-8D80-84C92116713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591122" y="5092933"/>
            <a:ext cx="541192" cy="523442"/>
          </a:xfrm>
          <a:prstGeom prst="rect">
            <a:avLst/>
          </a:prstGeom>
        </p:spPr>
      </p:pic>
      <p:sp>
        <p:nvSpPr>
          <p:cNvPr id="218" name="矩形 217">
            <a:extLst>
              <a:ext uri="{FF2B5EF4-FFF2-40B4-BE49-F238E27FC236}">
                <a16:creationId xmlns:a16="http://schemas.microsoft.com/office/drawing/2014/main" id="{75D7584E-47AA-470F-8128-8A598073C603}"/>
              </a:ext>
            </a:extLst>
          </p:cNvPr>
          <p:cNvSpPr/>
          <p:nvPr/>
        </p:nvSpPr>
        <p:spPr>
          <a:xfrm>
            <a:off x="6517941" y="5576660"/>
            <a:ext cx="761747"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用户</a:t>
            </a:r>
            <a:r>
              <a:rPr lang="en-US" altLang="zh-CN" dirty="0">
                <a:latin typeface="黑体" panose="02010609060101010101" pitchFamily="49" charset="-122"/>
                <a:ea typeface="黑体" panose="02010609060101010101" pitchFamily="49" charset="-122"/>
              </a:rPr>
              <a:t>8</a:t>
            </a:r>
            <a:endParaRPr lang="zh-CN" altLang="en-US" dirty="0"/>
          </a:p>
        </p:txBody>
      </p:sp>
      <p:pic>
        <p:nvPicPr>
          <p:cNvPr id="220" name="图片 219">
            <a:extLst>
              <a:ext uri="{FF2B5EF4-FFF2-40B4-BE49-F238E27FC236}">
                <a16:creationId xmlns:a16="http://schemas.microsoft.com/office/drawing/2014/main" id="{B0E36ED2-CCEA-40E6-A984-C6258C8CB604}"/>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912517" y="3989470"/>
            <a:ext cx="321121" cy="243381"/>
          </a:xfrm>
          <a:prstGeom prst="rect">
            <a:avLst/>
          </a:prstGeom>
        </p:spPr>
      </p:pic>
      <p:pic>
        <p:nvPicPr>
          <p:cNvPr id="228" name="图片 227">
            <a:extLst>
              <a:ext uri="{FF2B5EF4-FFF2-40B4-BE49-F238E27FC236}">
                <a16:creationId xmlns:a16="http://schemas.microsoft.com/office/drawing/2014/main" id="{23E9A76F-B55F-4658-AE96-E70BA0A184C8}"/>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771309" y="5952760"/>
            <a:ext cx="236862" cy="213854"/>
          </a:xfrm>
          <a:prstGeom prst="rect">
            <a:avLst/>
          </a:prstGeom>
        </p:spPr>
      </p:pic>
      <p:pic>
        <p:nvPicPr>
          <p:cNvPr id="229" name="图片 228">
            <a:extLst>
              <a:ext uri="{FF2B5EF4-FFF2-40B4-BE49-F238E27FC236}">
                <a16:creationId xmlns:a16="http://schemas.microsoft.com/office/drawing/2014/main" id="{65126CB2-BB76-4148-86E7-287D8C3EE33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227069" y="5077687"/>
            <a:ext cx="541192" cy="523442"/>
          </a:xfrm>
          <a:prstGeom prst="rect">
            <a:avLst/>
          </a:prstGeom>
        </p:spPr>
      </p:pic>
      <p:sp>
        <p:nvSpPr>
          <p:cNvPr id="230" name="矩形 229">
            <a:extLst>
              <a:ext uri="{FF2B5EF4-FFF2-40B4-BE49-F238E27FC236}">
                <a16:creationId xmlns:a16="http://schemas.microsoft.com/office/drawing/2014/main" id="{FBA42B25-CBBA-4B82-AC18-2D47F8925119}"/>
              </a:ext>
            </a:extLst>
          </p:cNvPr>
          <p:cNvSpPr/>
          <p:nvPr/>
        </p:nvSpPr>
        <p:spPr>
          <a:xfrm>
            <a:off x="1153888" y="5561414"/>
            <a:ext cx="761747"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用户</a:t>
            </a:r>
            <a:r>
              <a:rPr lang="en-US" altLang="zh-CN" dirty="0">
                <a:latin typeface="黑体" panose="02010609060101010101" pitchFamily="49" charset="-122"/>
                <a:ea typeface="黑体" panose="02010609060101010101" pitchFamily="49" charset="-122"/>
              </a:rPr>
              <a:t>1</a:t>
            </a:r>
            <a:endParaRPr lang="zh-CN" altLang="en-US" dirty="0"/>
          </a:p>
        </p:txBody>
      </p:sp>
      <p:pic>
        <p:nvPicPr>
          <p:cNvPr id="231" name="图片 230">
            <a:extLst>
              <a:ext uri="{FF2B5EF4-FFF2-40B4-BE49-F238E27FC236}">
                <a16:creationId xmlns:a16="http://schemas.microsoft.com/office/drawing/2014/main" id="{1C94F8CA-AB9C-4E64-A974-CD8B012E76D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373503" y="5918962"/>
            <a:ext cx="323457" cy="248658"/>
          </a:xfrm>
          <a:prstGeom prst="rect">
            <a:avLst/>
          </a:prstGeom>
        </p:spPr>
      </p:pic>
      <p:pic>
        <p:nvPicPr>
          <p:cNvPr id="232" name="图片 231">
            <a:extLst>
              <a:ext uri="{FF2B5EF4-FFF2-40B4-BE49-F238E27FC236}">
                <a16:creationId xmlns:a16="http://schemas.microsoft.com/office/drawing/2014/main" id="{8C45B989-9EE6-4BDE-A39B-0B18E10F48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65444">
            <a:off x="1522758" y="4402082"/>
            <a:ext cx="301450" cy="578686"/>
          </a:xfrm>
          <a:prstGeom prst="rect">
            <a:avLst/>
          </a:prstGeom>
        </p:spPr>
      </p:pic>
      <p:pic>
        <p:nvPicPr>
          <p:cNvPr id="233" name="图片 232">
            <a:extLst>
              <a:ext uri="{FF2B5EF4-FFF2-40B4-BE49-F238E27FC236}">
                <a16:creationId xmlns:a16="http://schemas.microsoft.com/office/drawing/2014/main" id="{BA5D33CF-7A69-4B3A-9F50-61AA312A94E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911196" y="4016327"/>
            <a:ext cx="236862" cy="213854"/>
          </a:xfrm>
          <a:prstGeom prst="rect">
            <a:avLst/>
          </a:prstGeom>
        </p:spPr>
      </p:pic>
      <p:sp>
        <p:nvSpPr>
          <p:cNvPr id="234" name="对话气泡: 圆角矩形 233">
            <a:extLst>
              <a:ext uri="{FF2B5EF4-FFF2-40B4-BE49-F238E27FC236}">
                <a16:creationId xmlns:a16="http://schemas.microsoft.com/office/drawing/2014/main" id="{7771FF16-8BC6-4E16-81EB-0C23E80341EE}"/>
              </a:ext>
            </a:extLst>
          </p:cNvPr>
          <p:cNvSpPr/>
          <p:nvPr/>
        </p:nvSpPr>
        <p:spPr>
          <a:xfrm>
            <a:off x="223024" y="3000978"/>
            <a:ext cx="1067575" cy="765015"/>
          </a:xfrm>
          <a:prstGeom prst="wedgeRoundRectCallout">
            <a:avLst>
              <a:gd name="adj1" fmla="val 43928"/>
              <a:gd name="adj2" fmla="val 62500"/>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5" name="文本框 234">
            <a:extLst>
              <a:ext uri="{FF2B5EF4-FFF2-40B4-BE49-F238E27FC236}">
                <a16:creationId xmlns:a16="http://schemas.microsoft.com/office/drawing/2014/main" id="{A8989D56-964F-4A2B-90BA-9BF0066BFB4E}"/>
              </a:ext>
            </a:extLst>
          </p:cNvPr>
          <p:cNvSpPr txBox="1"/>
          <p:nvPr/>
        </p:nvSpPr>
        <p:spPr>
          <a:xfrm>
            <a:off x="228238" y="3023543"/>
            <a:ext cx="1167899" cy="646331"/>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若计算资源为</a:t>
            </a:r>
            <a:r>
              <a:rPr lang="en-US" altLang="zh-CN" dirty="0">
                <a:latin typeface="黑体" panose="02010609060101010101" pitchFamily="49" charset="-122"/>
                <a:ea typeface="黑体" panose="02010609060101010101" pitchFamily="49" charset="-122"/>
              </a:rPr>
              <a:t>2</a:t>
            </a:r>
            <a:endParaRPr lang="zh-CN" altLang="en-US" dirty="0">
              <a:latin typeface="黑体" panose="02010609060101010101" pitchFamily="49" charset="-122"/>
              <a:ea typeface="黑体" panose="02010609060101010101" pitchFamily="49" charset="-122"/>
            </a:endParaRPr>
          </a:p>
        </p:txBody>
      </p:sp>
      <p:pic>
        <p:nvPicPr>
          <p:cNvPr id="3" name="图片 2">
            <a:extLst>
              <a:ext uri="{FF2B5EF4-FFF2-40B4-BE49-F238E27FC236}">
                <a16:creationId xmlns:a16="http://schemas.microsoft.com/office/drawing/2014/main" id="{C33A8A5A-3C34-4BA3-8EBA-8BC8935936A9}"/>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354922" y="5948585"/>
            <a:ext cx="334205" cy="222803"/>
          </a:xfrm>
          <a:prstGeom prst="rect">
            <a:avLst/>
          </a:prstGeom>
        </p:spPr>
      </p:pic>
      <p:pic>
        <p:nvPicPr>
          <p:cNvPr id="236" name="图片 235">
            <a:extLst>
              <a:ext uri="{FF2B5EF4-FFF2-40B4-BE49-F238E27FC236}">
                <a16:creationId xmlns:a16="http://schemas.microsoft.com/office/drawing/2014/main" id="{F0260F70-B660-4B7A-BDD1-00D9BBC70E2D}"/>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003123" y="5943048"/>
            <a:ext cx="334205" cy="222803"/>
          </a:xfrm>
          <a:prstGeom prst="rect">
            <a:avLst/>
          </a:prstGeom>
        </p:spPr>
      </p:pic>
      <p:pic>
        <p:nvPicPr>
          <p:cNvPr id="237" name="图片 236">
            <a:extLst>
              <a:ext uri="{FF2B5EF4-FFF2-40B4-BE49-F238E27FC236}">
                <a16:creationId xmlns:a16="http://schemas.microsoft.com/office/drawing/2014/main" id="{583FD9FF-DBEE-4F70-A586-11036EB143E3}"/>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937624" y="5943048"/>
            <a:ext cx="334205" cy="222803"/>
          </a:xfrm>
          <a:prstGeom prst="rect">
            <a:avLst/>
          </a:prstGeom>
        </p:spPr>
      </p:pic>
      <p:pic>
        <p:nvPicPr>
          <p:cNvPr id="238" name="图片 237">
            <a:extLst>
              <a:ext uri="{FF2B5EF4-FFF2-40B4-BE49-F238E27FC236}">
                <a16:creationId xmlns:a16="http://schemas.microsoft.com/office/drawing/2014/main" id="{6B7C056D-B48E-4281-A1C2-6CE7DF3A20FF}"/>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3615074" y="5943048"/>
            <a:ext cx="334205" cy="222803"/>
          </a:xfrm>
          <a:prstGeom prst="rect">
            <a:avLst/>
          </a:prstGeom>
        </p:spPr>
      </p:pic>
      <p:pic>
        <p:nvPicPr>
          <p:cNvPr id="239" name="图片 238">
            <a:extLst>
              <a:ext uri="{FF2B5EF4-FFF2-40B4-BE49-F238E27FC236}">
                <a16:creationId xmlns:a16="http://schemas.microsoft.com/office/drawing/2014/main" id="{E8EB31A1-CD51-47F4-9F86-DCADB7D11CE5}"/>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411783" y="5946061"/>
            <a:ext cx="334205" cy="222803"/>
          </a:xfrm>
          <a:prstGeom prst="rect">
            <a:avLst/>
          </a:prstGeom>
        </p:spPr>
      </p:pic>
      <p:pic>
        <p:nvPicPr>
          <p:cNvPr id="240" name="图片 239">
            <a:extLst>
              <a:ext uri="{FF2B5EF4-FFF2-40B4-BE49-F238E27FC236}">
                <a16:creationId xmlns:a16="http://schemas.microsoft.com/office/drawing/2014/main" id="{DDF979A2-B54F-43FB-AF6E-06DE6E69004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094643" y="5943048"/>
            <a:ext cx="334205" cy="222803"/>
          </a:xfrm>
          <a:prstGeom prst="rect">
            <a:avLst/>
          </a:prstGeom>
        </p:spPr>
      </p:pic>
      <p:pic>
        <p:nvPicPr>
          <p:cNvPr id="241" name="图片 240">
            <a:extLst>
              <a:ext uri="{FF2B5EF4-FFF2-40B4-BE49-F238E27FC236}">
                <a16:creationId xmlns:a16="http://schemas.microsoft.com/office/drawing/2014/main" id="{DF76522B-2DF9-4389-BCA5-B8EF96C3C72A}"/>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753886" y="5945934"/>
            <a:ext cx="334205" cy="222803"/>
          </a:xfrm>
          <a:prstGeom prst="rect">
            <a:avLst/>
          </a:prstGeom>
        </p:spPr>
      </p:pic>
      <p:pic>
        <p:nvPicPr>
          <p:cNvPr id="242" name="图片 241">
            <a:extLst>
              <a:ext uri="{FF2B5EF4-FFF2-40B4-BE49-F238E27FC236}">
                <a16:creationId xmlns:a16="http://schemas.microsoft.com/office/drawing/2014/main" id="{9D080B1C-7609-497F-9067-F8E79D51CB49}"/>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6760949" y="5968924"/>
            <a:ext cx="334205" cy="222803"/>
          </a:xfrm>
          <a:prstGeom prst="rect">
            <a:avLst/>
          </a:prstGeom>
        </p:spPr>
      </p:pic>
      <p:pic>
        <p:nvPicPr>
          <p:cNvPr id="5" name="图片 4">
            <a:extLst>
              <a:ext uri="{FF2B5EF4-FFF2-40B4-BE49-F238E27FC236}">
                <a16:creationId xmlns:a16="http://schemas.microsoft.com/office/drawing/2014/main" id="{4D3036C2-23F2-4C5F-9AC3-87216BDE298B}"/>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940417" y="2825301"/>
            <a:ext cx="307225" cy="289063"/>
          </a:xfrm>
          <a:prstGeom prst="rect">
            <a:avLst/>
          </a:prstGeom>
        </p:spPr>
      </p:pic>
      <p:pic>
        <p:nvPicPr>
          <p:cNvPr id="245" name="图片 244">
            <a:extLst>
              <a:ext uri="{FF2B5EF4-FFF2-40B4-BE49-F238E27FC236}">
                <a16:creationId xmlns:a16="http://schemas.microsoft.com/office/drawing/2014/main" id="{D524A9FD-A7BA-4AD7-AE6B-8A5F38820A89}"/>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707321" y="3958428"/>
            <a:ext cx="307225" cy="289063"/>
          </a:xfrm>
          <a:prstGeom prst="rect">
            <a:avLst/>
          </a:prstGeom>
        </p:spPr>
      </p:pic>
      <p:pic>
        <p:nvPicPr>
          <p:cNvPr id="246" name="图片 245">
            <a:extLst>
              <a:ext uri="{FF2B5EF4-FFF2-40B4-BE49-F238E27FC236}">
                <a16:creationId xmlns:a16="http://schemas.microsoft.com/office/drawing/2014/main" id="{C5E523A9-2506-45A8-A4D5-868935876FAC}"/>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062948" y="3958408"/>
            <a:ext cx="307225" cy="289063"/>
          </a:xfrm>
          <a:prstGeom prst="rect">
            <a:avLst/>
          </a:prstGeom>
        </p:spPr>
      </p:pic>
      <p:pic>
        <p:nvPicPr>
          <p:cNvPr id="247" name="图片 246">
            <a:extLst>
              <a:ext uri="{FF2B5EF4-FFF2-40B4-BE49-F238E27FC236}">
                <a16:creationId xmlns:a16="http://schemas.microsoft.com/office/drawing/2014/main" id="{65C13F43-6220-44C2-8E1A-1C74BE0B7FD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269524" y="3980319"/>
            <a:ext cx="307225" cy="289063"/>
          </a:xfrm>
          <a:prstGeom prst="rect">
            <a:avLst/>
          </a:prstGeom>
        </p:spPr>
      </p:pic>
      <p:pic>
        <p:nvPicPr>
          <p:cNvPr id="248" name="图片 247">
            <a:extLst>
              <a:ext uri="{FF2B5EF4-FFF2-40B4-BE49-F238E27FC236}">
                <a16:creationId xmlns:a16="http://schemas.microsoft.com/office/drawing/2014/main" id="{7CDF9D70-F770-4C6F-85B1-E3CB07056984}"/>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666575" y="3970851"/>
            <a:ext cx="307225" cy="289063"/>
          </a:xfrm>
          <a:prstGeom prst="rect">
            <a:avLst/>
          </a:prstGeom>
        </p:spPr>
      </p:pic>
      <p:pic>
        <p:nvPicPr>
          <p:cNvPr id="249" name="图片 248">
            <a:extLst>
              <a:ext uri="{FF2B5EF4-FFF2-40B4-BE49-F238E27FC236}">
                <a16:creationId xmlns:a16="http://schemas.microsoft.com/office/drawing/2014/main" id="{726D9005-8C4D-4BB3-96B3-4ADBFAE64CF2}"/>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4914576" y="3980310"/>
            <a:ext cx="307225" cy="289063"/>
          </a:xfrm>
          <a:prstGeom prst="rect">
            <a:avLst/>
          </a:prstGeom>
        </p:spPr>
      </p:pic>
      <p:pic>
        <p:nvPicPr>
          <p:cNvPr id="250" name="图片 249">
            <a:extLst>
              <a:ext uri="{FF2B5EF4-FFF2-40B4-BE49-F238E27FC236}">
                <a16:creationId xmlns:a16="http://schemas.microsoft.com/office/drawing/2014/main" id="{C4F71ED9-7D45-4299-B20F-0524B22C757E}"/>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282367" y="3979485"/>
            <a:ext cx="307225" cy="289063"/>
          </a:xfrm>
          <a:prstGeom prst="rect">
            <a:avLst/>
          </a:prstGeom>
        </p:spPr>
      </p:pic>
      <p:pic>
        <p:nvPicPr>
          <p:cNvPr id="251" name="图片 250">
            <a:extLst>
              <a:ext uri="{FF2B5EF4-FFF2-40B4-BE49-F238E27FC236}">
                <a16:creationId xmlns:a16="http://schemas.microsoft.com/office/drawing/2014/main" id="{5CB761F5-19D8-42BB-911F-7F44BB5722C0}"/>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806492" y="3970851"/>
            <a:ext cx="307225" cy="289063"/>
          </a:xfrm>
          <a:prstGeom prst="rect">
            <a:avLst/>
          </a:prstGeom>
        </p:spPr>
      </p:pic>
      <p:sp>
        <p:nvSpPr>
          <p:cNvPr id="253" name="矩形 252">
            <a:extLst>
              <a:ext uri="{FF2B5EF4-FFF2-40B4-BE49-F238E27FC236}">
                <a16:creationId xmlns:a16="http://schemas.microsoft.com/office/drawing/2014/main" id="{42CD0952-9089-49C8-8870-08299F7EF5A1}"/>
              </a:ext>
            </a:extLst>
          </p:cNvPr>
          <p:cNvSpPr/>
          <p:nvPr/>
        </p:nvSpPr>
        <p:spPr>
          <a:xfrm>
            <a:off x="679006" y="1618642"/>
            <a:ext cx="4634602" cy="369332"/>
          </a:xfrm>
          <a:prstGeom prst="rect">
            <a:avLst/>
          </a:prstGeom>
        </p:spPr>
        <p:txBody>
          <a:bodyPr wrap="none">
            <a:spAutoFit/>
          </a:bodyPr>
          <a:lstStyle/>
          <a:p>
            <a:r>
              <a:rPr lang="en-US" altLang="zh-CN" dirty="0">
                <a:latin typeface="Century Gothic" panose="020B0502020202020204" pitchFamily="34" charset="0"/>
                <a:ea typeface="黑体" panose="02010609060101010101" pitchFamily="49" charset="-122"/>
              </a:rPr>
              <a:t>▲ </a:t>
            </a:r>
            <a:r>
              <a:rPr lang="zh-CN" altLang="en-US" dirty="0">
                <a:latin typeface="黑体" panose="02010609060101010101" pitchFamily="49" charset="-122"/>
                <a:ea typeface="黑体" panose="02010609060101010101" pitchFamily="49" charset="-122"/>
              </a:rPr>
              <a:t>本地边缘云无法为所有本地用户提供服务</a:t>
            </a:r>
          </a:p>
        </p:txBody>
      </p:sp>
      <p:sp>
        <p:nvSpPr>
          <p:cNvPr id="255" name="矩形 254">
            <a:extLst>
              <a:ext uri="{FF2B5EF4-FFF2-40B4-BE49-F238E27FC236}">
                <a16:creationId xmlns:a16="http://schemas.microsoft.com/office/drawing/2014/main" id="{D3770E48-BC88-4076-910A-BFDD55C7A286}"/>
              </a:ext>
            </a:extLst>
          </p:cNvPr>
          <p:cNvSpPr/>
          <p:nvPr/>
        </p:nvSpPr>
        <p:spPr>
          <a:xfrm>
            <a:off x="668976" y="2171491"/>
            <a:ext cx="2787943" cy="369332"/>
          </a:xfrm>
          <a:prstGeom prst="rect">
            <a:avLst/>
          </a:prstGeom>
        </p:spPr>
        <p:txBody>
          <a:bodyPr wrap="none">
            <a:spAutoFit/>
          </a:bodyPr>
          <a:lstStyle/>
          <a:p>
            <a:r>
              <a:rPr lang="en-US" altLang="zh-CN" dirty="0">
                <a:latin typeface="Century Gothic" panose="020B0502020202020204" pitchFamily="34" charset="0"/>
                <a:ea typeface="黑体" panose="02010609060101010101" pitchFamily="49" charset="-122"/>
              </a:rPr>
              <a:t>▲ </a:t>
            </a:r>
            <a:r>
              <a:rPr lang="zh-CN" altLang="en-US" dirty="0">
                <a:latin typeface="Century Gothic" panose="020B0502020202020204" pitchFamily="34" charset="0"/>
                <a:ea typeface="黑体" panose="02010609060101010101" pitchFamily="49" charset="-122"/>
              </a:rPr>
              <a:t>存有服务的</a:t>
            </a:r>
            <a:r>
              <a:rPr lang="zh-CN" altLang="en-US" dirty="0">
                <a:latin typeface="黑体" panose="02010609060101010101" pitchFamily="49" charset="-122"/>
                <a:ea typeface="黑体" panose="02010609060101010101" pitchFamily="49" charset="-122"/>
              </a:rPr>
              <a:t>边缘云过载</a:t>
            </a:r>
          </a:p>
        </p:txBody>
      </p:sp>
      <p:sp>
        <p:nvSpPr>
          <p:cNvPr id="256" name="椭圆 255">
            <a:extLst>
              <a:ext uri="{FF2B5EF4-FFF2-40B4-BE49-F238E27FC236}">
                <a16:creationId xmlns:a16="http://schemas.microsoft.com/office/drawing/2014/main" id="{23234B89-20B6-4D0C-A87D-AFBDE03BC3B4}"/>
              </a:ext>
            </a:extLst>
          </p:cNvPr>
          <p:cNvSpPr/>
          <p:nvPr/>
        </p:nvSpPr>
        <p:spPr>
          <a:xfrm>
            <a:off x="3557785" y="5867067"/>
            <a:ext cx="517337" cy="478459"/>
          </a:xfrm>
          <a:prstGeom prst="ellipse">
            <a:avLst/>
          </a:prstGeom>
          <a:noFill/>
        </p:spPr>
        <p:style>
          <a:lnRef idx="2">
            <a:schemeClr val="accent2"/>
          </a:lnRef>
          <a:fillRef idx="1">
            <a:schemeClr val="lt1"/>
          </a:fillRef>
          <a:effectRef idx="0">
            <a:schemeClr val="accent2"/>
          </a:effectRef>
          <a:fontRef idx="minor">
            <a:schemeClr val="dk1"/>
          </a:fontRef>
        </p:style>
        <p:txBody>
          <a:bodyPr wrap="none" rtlCol="0" anchor="ctr">
            <a:spAutoFit/>
          </a:bodyPr>
          <a:lstStyle/>
          <a:p>
            <a:pPr algn="l"/>
            <a:endParaRPr lang="zh-CN" altLang="en-US" sz="2400" dirty="0">
              <a:latin typeface="黑体" panose="02010609060101010101" pitchFamily="49" charset="-122"/>
              <a:ea typeface="黑体" panose="02010609060101010101" pitchFamily="49" charset="-122"/>
            </a:endParaRPr>
          </a:p>
        </p:txBody>
      </p:sp>
      <p:sp>
        <p:nvSpPr>
          <p:cNvPr id="257" name="椭圆 256">
            <a:extLst>
              <a:ext uri="{FF2B5EF4-FFF2-40B4-BE49-F238E27FC236}">
                <a16:creationId xmlns:a16="http://schemas.microsoft.com/office/drawing/2014/main" id="{3ED14D44-63BE-4728-A63A-1DA60ACDE6B4}"/>
              </a:ext>
            </a:extLst>
          </p:cNvPr>
          <p:cNvSpPr/>
          <p:nvPr/>
        </p:nvSpPr>
        <p:spPr>
          <a:xfrm>
            <a:off x="6662981" y="5810417"/>
            <a:ext cx="517337" cy="478459"/>
          </a:xfrm>
          <a:prstGeom prst="ellipse">
            <a:avLst/>
          </a:prstGeom>
          <a:noFill/>
        </p:spPr>
        <p:style>
          <a:lnRef idx="2">
            <a:schemeClr val="accent2"/>
          </a:lnRef>
          <a:fillRef idx="1">
            <a:schemeClr val="lt1"/>
          </a:fillRef>
          <a:effectRef idx="0">
            <a:schemeClr val="accent2"/>
          </a:effectRef>
          <a:fontRef idx="minor">
            <a:schemeClr val="dk1"/>
          </a:fontRef>
        </p:style>
        <p:txBody>
          <a:bodyPr wrap="none" rtlCol="0" anchor="ctr">
            <a:spAutoFit/>
          </a:bodyPr>
          <a:lstStyle/>
          <a:p>
            <a:pPr algn="l"/>
            <a:endParaRPr lang="zh-CN" altLang="en-US" sz="2400" dirty="0">
              <a:latin typeface="黑体" panose="02010609060101010101" pitchFamily="49" charset="-122"/>
              <a:ea typeface="黑体" panose="02010609060101010101" pitchFamily="49" charset="-122"/>
            </a:endParaRPr>
          </a:p>
        </p:txBody>
      </p:sp>
      <p:sp>
        <p:nvSpPr>
          <p:cNvPr id="258" name="矩形 257">
            <a:extLst>
              <a:ext uri="{FF2B5EF4-FFF2-40B4-BE49-F238E27FC236}">
                <a16:creationId xmlns:a16="http://schemas.microsoft.com/office/drawing/2014/main" id="{8D827B6A-BDCB-4227-9CD2-0F2A2009EFFD}"/>
              </a:ext>
            </a:extLst>
          </p:cNvPr>
          <p:cNvSpPr/>
          <p:nvPr/>
        </p:nvSpPr>
        <p:spPr>
          <a:xfrm>
            <a:off x="7228583" y="1571795"/>
            <a:ext cx="1415772" cy="535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9" name="箭头: 右 258">
            <a:extLst>
              <a:ext uri="{FF2B5EF4-FFF2-40B4-BE49-F238E27FC236}">
                <a16:creationId xmlns:a16="http://schemas.microsoft.com/office/drawing/2014/main" id="{269BA0B4-65EE-42AD-9BB3-CBF121B1D8F0}"/>
              </a:ext>
            </a:extLst>
          </p:cNvPr>
          <p:cNvSpPr/>
          <p:nvPr/>
        </p:nvSpPr>
        <p:spPr>
          <a:xfrm>
            <a:off x="5749977" y="1526373"/>
            <a:ext cx="1140933" cy="5350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0000"/>
                </a:solidFill>
                <a:latin typeface="黑体" panose="02010609060101010101" pitchFamily="49" charset="-122"/>
                <a:ea typeface="黑体" panose="02010609060101010101" pitchFamily="49" charset="-122"/>
              </a:rPr>
              <a:t>导致</a:t>
            </a:r>
          </a:p>
        </p:txBody>
      </p:sp>
      <p:sp>
        <p:nvSpPr>
          <p:cNvPr id="260" name="矩形 259">
            <a:extLst>
              <a:ext uri="{FF2B5EF4-FFF2-40B4-BE49-F238E27FC236}">
                <a16:creationId xmlns:a16="http://schemas.microsoft.com/office/drawing/2014/main" id="{0E6CE692-A992-4DB3-B113-D60EE8A32430}"/>
              </a:ext>
            </a:extLst>
          </p:cNvPr>
          <p:cNvSpPr/>
          <p:nvPr/>
        </p:nvSpPr>
        <p:spPr>
          <a:xfrm>
            <a:off x="7260067" y="1609372"/>
            <a:ext cx="1415772" cy="461665"/>
          </a:xfrm>
          <a:prstGeom prst="rect">
            <a:avLst/>
          </a:prstGeom>
        </p:spPr>
        <p:txBody>
          <a:bodyPr wrap="none">
            <a:spAutoFit/>
          </a:bodyPr>
          <a:lstStyle/>
          <a:p>
            <a:r>
              <a:rPr lang="zh-CN" altLang="en-US" sz="2400" dirty="0">
                <a:latin typeface="黑体" panose="02010609060101010101" pitchFamily="49" charset="-122"/>
                <a:ea typeface="黑体" panose="02010609060101010101" pitchFamily="49" charset="-122"/>
              </a:rPr>
              <a:t>请求调度</a:t>
            </a:r>
            <a:endParaRPr lang="zh-CN" altLang="en-US" sz="2400" dirty="0"/>
          </a:p>
        </p:txBody>
      </p:sp>
      <p:sp>
        <p:nvSpPr>
          <p:cNvPr id="261" name="矩形 260">
            <a:extLst>
              <a:ext uri="{FF2B5EF4-FFF2-40B4-BE49-F238E27FC236}">
                <a16:creationId xmlns:a16="http://schemas.microsoft.com/office/drawing/2014/main" id="{FFA1161F-DA15-46FA-8584-F898A8A6F74F}"/>
              </a:ext>
            </a:extLst>
          </p:cNvPr>
          <p:cNvSpPr/>
          <p:nvPr/>
        </p:nvSpPr>
        <p:spPr>
          <a:xfrm>
            <a:off x="7228583" y="2169830"/>
            <a:ext cx="1415772" cy="535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2" name="箭头: 右 261">
            <a:extLst>
              <a:ext uri="{FF2B5EF4-FFF2-40B4-BE49-F238E27FC236}">
                <a16:creationId xmlns:a16="http://schemas.microsoft.com/office/drawing/2014/main" id="{34B3044F-3BCD-4DF0-BA62-003723B95825}"/>
              </a:ext>
            </a:extLst>
          </p:cNvPr>
          <p:cNvSpPr/>
          <p:nvPr/>
        </p:nvSpPr>
        <p:spPr>
          <a:xfrm>
            <a:off x="5749977" y="2124408"/>
            <a:ext cx="1140933" cy="5350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0000"/>
                </a:solidFill>
                <a:latin typeface="黑体" panose="02010609060101010101" pitchFamily="49" charset="-122"/>
                <a:ea typeface="黑体" panose="02010609060101010101" pitchFamily="49" charset="-122"/>
              </a:rPr>
              <a:t>导致</a:t>
            </a:r>
          </a:p>
        </p:txBody>
      </p:sp>
      <p:sp>
        <p:nvSpPr>
          <p:cNvPr id="263" name="矩形 262">
            <a:extLst>
              <a:ext uri="{FF2B5EF4-FFF2-40B4-BE49-F238E27FC236}">
                <a16:creationId xmlns:a16="http://schemas.microsoft.com/office/drawing/2014/main" id="{4BDB51D6-5471-4728-8F11-619C24DD07C3}"/>
              </a:ext>
            </a:extLst>
          </p:cNvPr>
          <p:cNvSpPr/>
          <p:nvPr/>
        </p:nvSpPr>
        <p:spPr>
          <a:xfrm>
            <a:off x="7260067" y="2207407"/>
            <a:ext cx="1415772" cy="461665"/>
          </a:xfrm>
          <a:prstGeom prst="rect">
            <a:avLst/>
          </a:prstGeom>
        </p:spPr>
        <p:txBody>
          <a:bodyPr wrap="none">
            <a:spAutoFit/>
          </a:bodyPr>
          <a:lstStyle/>
          <a:p>
            <a:r>
              <a:rPr lang="zh-CN" altLang="en-US" sz="2400" dirty="0">
                <a:latin typeface="黑体" panose="02010609060101010101" pitchFamily="49" charset="-122"/>
                <a:ea typeface="黑体" panose="02010609060101010101" pitchFamily="49" charset="-122"/>
              </a:rPr>
              <a:t>调度失败</a:t>
            </a:r>
            <a:endParaRPr lang="zh-CN" altLang="en-US" sz="2400" dirty="0"/>
          </a:p>
        </p:txBody>
      </p:sp>
    </p:spTree>
    <p:extLst>
      <p:ext uri="{BB962C8B-B14F-4D97-AF65-F5344CB8AC3E}">
        <p14:creationId xmlns:p14="http://schemas.microsoft.com/office/powerpoint/2010/main" val="2925852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34"/>
                                        </p:tgtEl>
                                        <p:attrNameLst>
                                          <p:attrName>style.visibility</p:attrName>
                                        </p:attrNameLst>
                                      </p:cBhvr>
                                      <p:to>
                                        <p:strVal val="visible"/>
                                      </p:to>
                                    </p:set>
                                    <p:animEffect transition="in" filter="wipe(down)">
                                      <p:cBhvr>
                                        <p:cTn id="7" dur="500"/>
                                        <p:tgtEl>
                                          <p:spTgt spid="23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35"/>
                                        </p:tgtEl>
                                        <p:attrNameLst>
                                          <p:attrName>style.visibility</p:attrName>
                                        </p:attrNameLst>
                                      </p:cBhvr>
                                      <p:to>
                                        <p:strVal val="visible"/>
                                      </p:to>
                                    </p:set>
                                    <p:animEffect transition="in" filter="wipe(down)">
                                      <p:cBhvr>
                                        <p:cTn id="10" dur="500"/>
                                        <p:tgtEl>
                                          <p:spTgt spid="23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4"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ipe(down)">
                                      <p:cBhvr>
                                        <p:cTn id="15" dur="500"/>
                                        <p:tgtEl>
                                          <p:spTgt spid="3"/>
                                        </p:tgtEl>
                                      </p:cBhvr>
                                    </p:animEffect>
                                  </p:childTnLst>
                                </p:cTn>
                              </p:par>
                              <p:par>
                                <p:cTn id="16" presetID="22" presetClass="entr" presetSubtype="4" fill="hold" nodeType="withEffect">
                                  <p:stCondLst>
                                    <p:cond delay="0"/>
                                  </p:stCondLst>
                                  <p:childTnLst>
                                    <p:set>
                                      <p:cBhvr>
                                        <p:cTn id="17" dur="1" fill="hold">
                                          <p:stCondLst>
                                            <p:cond delay="0"/>
                                          </p:stCondLst>
                                        </p:cTn>
                                        <p:tgtEl>
                                          <p:spTgt spid="236"/>
                                        </p:tgtEl>
                                        <p:attrNameLst>
                                          <p:attrName>style.visibility</p:attrName>
                                        </p:attrNameLst>
                                      </p:cBhvr>
                                      <p:to>
                                        <p:strVal val="visible"/>
                                      </p:to>
                                    </p:set>
                                    <p:animEffect transition="in" filter="wipe(down)">
                                      <p:cBhvr>
                                        <p:cTn id="18" dur="500"/>
                                        <p:tgtEl>
                                          <p:spTgt spid="236"/>
                                        </p:tgtEl>
                                      </p:cBhvr>
                                    </p:animEffect>
                                  </p:childTnLst>
                                </p:cTn>
                              </p:par>
                              <p:par>
                                <p:cTn id="19" presetID="22" presetClass="entr" presetSubtype="4" fill="hold" nodeType="withEffect">
                                  <p:stCondLst>
                                    <p:cond delay="0"/>
                                  </p:stCondLst>
                                  <p:childTnLst>
                                    <p:set>
                                      <p:cBhvr>
                                        <p:cTn id="20" dur="1" fill="hold">
                                          <p:stCondLst>
                                            <p:cond delay="0"/>
                                          </p:stCondLst>
                                        </p:cTn>
                                        <p:tgtEl>
                                          <p:spTgt spid="237"/>
                                        </p:tgtEl>
                                        <p:attrNameLst>
                                          <p:attrName>style.visibility</p:attrName>
                                        </p:attrNameLst>
                                      </p:cBhvr>
                                      <p:to>
                                        <p:strVal val="visible"/>
                                      </p:to>
                                    </p:set>
                                    <p:animEffect transition="in" filter="wipe(down)">
                                      <p:cBhvr>
                                        <p:cTn id="21" dur="500"/>
                                        <p:tgtEl>
                                          <p:spTgt spid="237"/>
                                        </p:tgtEl>
                                      </p:cBhvr>
                                    </p:animEffect>
                                  </p:childTnLst>
                                </p:cTn>
                              </p:par>
                              <p:par>
                                <p:cTn id="22" presetID="22" presetClass="entr" presetSubtype="4" fill="hold" nodeType="withEffect">
                                  <p:stCondLst>
                                    <p:cond delay="0"/>
                                  </p:stCondLst>
                                  <p:childTnLst>
                                    <p:set>
                                      <p:cBhvr>
                                        <p:cTn id="23" dur="1" fill="hold">
                                          <p:stCondLst>
                                            <p:cond delay="0"/>
                                          </p:stCondLst>
                                        </p:cTn>
                                        <p:tgtEl>
                                          <p:spTgt spid="238"/>
                                        </p:tgtEl>
                                        <p:attrNameLst>
                                          <p:attrName>style.visibility</p:attrName>
                                        </p:attrNameLst>
                                      </p:cBhvr>
                                      <p:to>
                                        <p:strVal val="visible"/>
                                      </p:to>
                                    </p:set>
                                    <p:animEffect transition="in" filter="wipe(down)">
                                      <p:cBhvr>
                                        <p:cTn id="24" dur="500"/>
                                        <p:tgtEl>
                                          <p:spTgt spid="238"/>
                                        </p:tgtEl>
                                      </p:cBhvr>
                                    </p:animEffect>
                                  </p:childTnLst>
                                </p:cTn>
                              </p:par>
                              <p:par>
                                <p:cTn id="25" presetID="22" presetClass="entr" presetSubtype="4" fill="hold" nodeType="withEffect">
                                  <p:stCondLst>
                                    <p:cond delay="0"/>
                                  </p:stCondLst>
                                  <p:childTnLst>
                                    <p:set>
                                      <p:cBhvr>
                                        <p:cTn id="26" dur="1" fill="hold">
                                          <p:stCondLst>
                                            <p:cond delay="0"/>
                                          </p:stCondLst>
                                        </p:cTn>
                                        <p:tgtEl>
                                          <p:spTgt spid="239"/>
                                        </p:tgtEl>
                                        <p:attrNameLst>
                                          <p:attrName>style.visibility</p:attrName>
                                        </p:attrNameLst>
                                      </p:cBhvr>
                                      <p:to>
                                        <p:strVal val="visible"/>
                                      </p:to>
                                    </p:set>
                                    <p:animEffect transition="in" filter="wipe(down)">
                                      <p:cBhvr>
                                        <p:cTn id="27" dur="500"/>
                                        <p:tgtEl>
                                          <p:spTgt spid="239"/>
                                        </p:tgtEl>
                                      </p:cBhvr>
                                    </p:animEffect>
                                  </p:childTnLst>
                                </p:cTn>
                              </p:par>
                              <p:par>
                                <p:cTn id="28" presetID="22" presetClass="entr" presetSubtype="4" fill="hold" nodeType="withEffect">
                                  <p:stCondLst>
                                    <p:cond delay="0"/>
                                  </p:stCondLst>
                                  <p:childTnLst>
                                    <p:set>
                                      <p:cBhvr>
                                        <p:cTn id="29" dur="1" fill="hold">
                                          <p:stCondLst>
                                            <p:cond delay="0"/>
                                          </p:stCondLst>
                                        </p:cTn>
                                        <p:tgtEl>
                                          <p:spTgt spid="240"/>
                                        </p:tgtEl>
                                        <p:attrNameLst>
                                          <p:attrName>style.visibility</p:attrName>
                                        </p:attrNameLst>
                                      </p:cBhvr>
                                      <p:to>
                                        <p:strVal val="visible"/>
                                      </p:to>
                                    </p:set>
                                    <p:animEffect transition="in" filter="wipe(down)">
                                      <p:cBhvr>
                                        <p:cTn id="30" dur="500"/>
                                        <p:tgtEl>
                                          <p:spTgt spid="240"/>
                                        </p:tgtEl>
                                      </p:cBhvr>
                                    </p:animEffect>
                                  </p:childTnLst>
                                </p:cTn>
                              </p:par>
                              <p:par>
                                <p:cTn id="31" presetID="22" presetClass="entr" presetSubtype="4" fill="hold" nodeType="withEffect">
                                  <p:stCondLst>
                                    <p:cond delay="0"/>
                                  </p:stCondLst>
                                  <p:childTnLst>
                                    <p:set>
                                      <p:cBhvr>
                                        <p:cTn id="32" dur="1" fill="hold">
                                          <p:stCondLst>
                                            <p:cond delay="0"/>
                                          </p:stCondLst>
                                        </p:cTn>
                                        <p:tgtEl>
                                          <p:spTgt spid="241"/>
                                        </p:tgtEl>
                                        <p:attrNameLst>
                                          <p:attrName>style.visibility</p:attrName>
                                        </p:attrNameLst>
                                      </p:cBhvr>
                                      <p:to>
                                        <p:strVal val="visible"/>
                                      </p:to>
                                    </p:set>
                                    <p:animEffect transition="in" filter="wipe(down)">
                                      <p:cBhvr>
                                        <p:cTn id="33" dur="500"/>
                                        <p:tgtEl>
                                          <p:spTgt spid="241"/>
                                        </p:tgtEl>
                                      </p:cBhvr>
                                    </p:animEffect>
                                  </p:childTnLst>
                                </p:cTn>
                              </p:par>
                              <p:par>
                                <p:cTn id="34" presetID="22" presetClass="entr" presetSubtype="4" fill="hold" nodeType="withEffect">
                                  <p:stCondLst>
                                    <p:cond delay="0"/>
                                  </p:stCondLst>
                                  <p:childTnLst>
                                    <p:set>
                                      <p:cBhvr>
                                        <p:cTn id="35" dur="1" fill="hold">
                                          <p:stCondLst>
                                            <p:cond delay="0"/>
                                          </p:stCondLst>
                                        </p:cTn>
                                        <p:tgtEl>
                                          <p:spTgt spid="242"/>
                                        </p:tgtEl>
                                        <p:attrNameLst>
                                          <p:attrName>style.visibility</p:attrName>
                                        </p:attrNameLst>
                                      </p:cBhvr>
                                      <p:to>
                                        <p:strVal val="visible"/>
                                      </p:to>
                                    </p:set>
                                    <p:animEffect transition="in" filter="wipe(down)">
                                      <p:cBhvr>
                                        <p:cTn id="36" dur="500"/>
                                        <p:tgtEl>
                                          <p:spTgt spid="242"/>
                                        </p:tgtEl>
                                      </p:cBhvr>
                                    </p:animEffect>
                                  </p:childTnLst>
                                </p:cTn>
                              </p:par>
                            </p:childTnLst>
                          </p:cTn>
                        </p:par>
                      </p:childTnLst>
                    </p:cTn>
                  </p:par>
                  <p:par>
                    <p:cTn id="37" fill="hold">
                      <p:stCondLst>
                        <p:cond delay="indefinite"/>
                      </p:stCondLst>
                      <p:childTnLst>
                        <p:par>
                          <p:cTn id="38" fill="hold">
                            <p:stCondLst>
                              <p:cond delay="0"/>
                            </p:stCondLst>
                            <p:childTnLst>
                              <p:par>
                                <p:cTn id="39" presetID="64" presetClass="path" presetSubtype="0" accel="50000" decel="50000" fill="hold" nodeType="clickEffect">
                                  <p:stCondLst>
                                    <p:cond delay="0"/>
                                  </p:stCondLst>
                                  <p:childTnLst>
                                    <p:animMotion origin="layout" path="M 5.55556E-7 -4.81481E-6 L 0.10833 -0.28935 " pathEditMode="relative" rAng="0" ptsTypes="AA">
                                      <p:cBhvr>
                                        <p:cTn id="40" dur="2000" fill="hold"/>
                                        <p:tgtEl>
                                          <p:spTgt spid="3"/>
                                        </p:tgtEl>
                                        <p:attrNameLst>
                                          <p:attrName>ppt_x</p:attrName>
                                          <p:attrName>ppt_y</p:attrName>
                                        </p:attrNameLst>
                                      </p:cBhvr>
                                      <p:rCtr x="5417" y="-14468"/>
                                    </p:animMotion>
                                  </p:childTnLst>
                                </p:cTn>
                              </p:par>
                              <p:par>
                                <p:cTn id="41" presetID="64" presetClass="path" presetSubtype="0" accel="50000" decel="50000" fill="hold" nodeType="withEffect">
                                  <p:stCondLst>
                                    <p:cond delay="0"/>
                                  </p:stCondLst>
                                  <p:childTnLst>
                                    <p:animMotion origin="layout" path="M 3.61111E-6 -3.7037E-7 L 0.00399 -0.29491 " pathEditMode="relative" rAng="0" ptsTypes="AA">
                                      <p:cBhvr>
                                        <p:cTn id="42" dur="2000" fill="hold"/>
                                        <p:tgtEl>
                                          <p:spTgt spid="236"/>
                                        </p:tgtEl>
                                        <p:attrNameLst>
                                          <p:attrName>ppt_x</p:attrName>
                                          <p:attrName>ppt_y</p:attrName>
                                        </p:attrNameLst>
                                      </p:cBhvr>
                                      <p:rCtr x="191" y="-14745"/>
                                    </p:animMotion>
                                  </p:childTnLst>
                                </p:cTn>
                              </p:par>
                              <p:par>
                                <p:cTn id="43" presetID="64" presetClass="path" presetSubtype="0" accel="50000" decel="50000" fill="hold" nodeType="withEffect">
                                  <p:stCondLst>
                                    <p:cond delay="0"/>
                                  </p:stCondLst>
                                  <p:childTnLst>
                                    <p:animMotion origin="layout" path="M 2.77778E-7 -3.7037E-7 L 0.0658 -0.29074 " pathEditMode="relative" rAng="0" ptsTypes="AA">
                                      <p:cBhvr>
                                        <p:cTn id="44" dur="2000" fill="hold"/>
                                        <p:tgtEl>
                                          <p:spTgt spid="237"/>
                                        </p:tgtEl>
                                        <p:attrNameLst>
                                          <p:attrName>ppt_x</p:attrName>
                                          <p:attrName>ppt_y</p:attrName>
                                        </p:attrNameLst>
                                      </p:cBhvr>
                                      <p:rCtr x="3281" y="-14537"/>
                                    </p:animMotion>
                                  </p:childTnLst>
                                </p:cTn>
                              </p:par>
                              <p:par>
                                <p:cTn id="45" presetID="64" presetClass="path" presetSubtype="0" accel="50000" decel="50000" fill="hold" nodeType="withEffect">
                                  <p:stCondLst>
                                    <p:cond delay="0"/>
                                  </p:stCondLst>
                                  <p:childTnLst>
                                    <p:animMotion origin="layout" path="M -4.44444E-6 -3.33333E-6 L -0.05451 -0.29328 " pathEditMode="relative" rAng="0" ptsTypes="AA">
                                      <p:cBhvr>
                                        <p:cTn id="46" dur="2000" fill="hold"/>
                                        <p:tgtEl>
                                          <p:spTgt spid="239"/>
                                        </p:tgtEl>
                                        <p:attrNameLst>
                                          <p:attrName>ppt_x</p:attrName>
                                          <p:attrName>ppt_y</p:attrName>
                                        </p:attrNameLst>
                                      </p:cBhvr>
                                      <p:rCtr x="-2726" y="-14676"/>
                                    </p:animMotion>
                                  </p:childTnLst>
                                </p:cTn>
                              </p:par>
                              <p:par>
                                <p:cTn id="47" presetID="64" presetClass="path" presetSubtype="0" accel="50000" decel="50000" fill="hold" nodeType="withEffect">
                                  <p:stCondLst>
                                    <p:cond delay="0"/>
                                  </p:stCondLst>
                                  <p:childTnLst>
                                    <p:animMotion origin="layout" path="M 2.77778E-6 -3.7037E-7 L 0.01076 -0.29005 " pathEditMode="relative" rAng="0" ptsTypes="AA">
                                      <p:cBhvr>
                                        <p:cTn id="48" dur="2000" fill="hold"/>
                                        <p:tgtEl>
                                          <p:spTgt spid="240"/>
                                        </p:tgtEl>
                                        <p:attrNameLst>
                                          <p:attrName>ppt_x</p:attrName>
                                          <p:attrName>ppt_y</p:attrName>
                                        </p:attrNameLst>
                                      </p:cBhvr>
                                      <p:rCtr x="538" y="-14514"/>
                                    </p:animMotion>
                                  </p:childTnLst>
                                </p:cTn>
                              </p:par>
                              <p:par>
                                <p:cTn id="49" presetID="64" presetClass="path" presetSubtype="0" accel="50000" decel="50000" fill="hold" nodeType="withEffect">
                                  <p:stCondLst>
                                    <p:cond delay="0"/>
                                  </p:stCondLst>
                                  <p:childTnLst>
                                    <p:animMotion origin="layout" path="M 4.16667E-6 -1.85185E-6 L -0.02344 -0.29352 " pathEditMode="relative" rAng="0" ptsTypes="AA">
                                      <p:cBhvr>
                                        <p:cTn id="50" dur="2000" fill="hold"/>
                                        <p:tgtEl>
                                          <p:spTgt spid="241"/>
                                        </p:tgtEl>
                                        <p:attrNameLst>
                                          <p:attrName>ppt_x</p:attrName>
                                          <p:attrName>ppt_y</p:attrName>
                                        </p:attrNameLst>
                                      </p:cBhvr>
                                      <p:rCtr x="-1181" y="-14676"/>
                                    </p:animMotion>
                                  </p:childTnLst>
                                </p:cTn>
                              </p:par>
                              <p:par>
                                <p:cTn id="51" presetID="64" presetClass="path" presetSubtype="0" accel="50000" decel="50000" fill="hold" nodeType="withEffect">
                                  <p:stCondLst>
                                    <p:cond delay="0"/>
                                  </p:stCondLst>
                                  <p:childTnLst>
                                    <p:animMotion origin="layout" path="M 1.11111E-6 -4.07407E-6 L 0.03837 -0.29444 " pathEditMode="relative" rAng="0" ptsTypes="AA">
                                      <p:cBhvr>
                                        <p:cTn id="52" dur="2000" fill="hold"/>
                                        <p:tgtEl>
                                          <p:spTgt spid="242"/>
                                        </p:tgtEl>
                                        <p:attrNameLst>
                                          <p:attrName>ppt_x</p:attrName>
                                          <p:attrName>ppt_y</p:attrName>
                                        </p:attrNameLst>
                                      </p:cBhvr>
                                      <p:rCtr x="1910" y="-14722"/>
                                    </p:animMotion>
                                  </p:childTnLst>
                                </p:cTn>
                              </p:par>
                              <p:par>
                                <p:cTn id="53" presetID="0" presetClass="path" presetSubtype="0" accel="50000" decel="50000" fill="hold" nodeType="withEffect">
                                  <p:stCondLst>
                                    <p:cond delay="0"/>
                                  </p:stCondLst>
                                  <p:childTnLst>
                                    <p:animMotion origin="layout" path="M 0.0007 0.0044 L 0.00903 -0.35764 L 0.00781 -0.40694 L 0.00781 -0.43079 L 0.03403 -0.46551 L 0.07795 -0.48773 L 0.11007 -0.49884 L 0.15903 -0.49745 L 0.22327 -0.49259 L 0.27084 -0.47523 L 0.29479 -0.46875 L 0.32934 -0.45602 " pathEditMode="relative" ptsTypes="AAAAAAAAAAAA">
                                      <p:cBhvr>
                                        <p:cTn id="54" dur="2000" fill="hold"/>
                                        <p:tgtEl>
                                          <p:spTgt spid="238"/>
                                        </p:tgtEl>
                                        <p:attrNameLst>
                                          <p:attrName>ppt_x</p:attrName>
                                          <p:attrName>ppt_y</p:attrName>
                                        </p:attrNameLst>
                                      </p:cBhvr>
                                    </p:animMotion>
                                  </p:childTnLst>
                                </p:cTn>
                              </p:par>
                            </p:childTnLst>
                          </p:cTn>
                        </p:par>
                      </p:childTnLst>
                    </p:cTn>
                  </p:par>
                  <p:par>
                    <p:cTn id="55" fill="hold">
                      <p:stCondLst>
                        <p:cond delay="indefinite"/>
                      </p:stCondLst>
                      <p:childTnLst>
                        <p:par>
                          <p:cTn id="56" fill="hold">
                            <p:stCondLst>
                              <p:cond delay="0"/>
                            </p:stCondLst>
                            <p:childTnLst>
                              <p:par>
                                <p:cTn id="57" presetID="1" presetClass="exit" presetSubtype="0" fill="hold" nodeType="clickEffect">
                                  <p:stCondLst>
                                    <p:cond delay="0"/>
                                  </p:stCondLst>
                                  <p:childTnLst>
                                    <p:set>
                                      <p:cBhvr>
                                        <p:cTn id="58" dur="1" fill="hold">
                                          <p:stCondLst>
                                            <p:cond delay="0"/>
                                          </p:stCondLst>
                                        </p:cTn>
                                        <p:tgtEl>
                                          <p:spTgt spid="3"/>
                                        </p:tgtEl>
                                        <p:attrNameLst>
                                          <p:attrName>style.visibility</p:attrName>
                                        </p:attrNameLst>
                                      </p:cBhvr>
                                      <p:to>
                                        <p:strVal val="hidden"/>
                                      </p:to>
                                    </p:set>
                                  </p:childTnLst>
                                </p:cTn>
                              </p:par>
                              <p:par>
                                <p:cTn id="59" presetID="1" presetClass="exit" presetSubtype="0" fill="hold" nodeType="withEffect">
                                  <p:stCondLst>
                                    <p:cond delay="0"/>
                                  </p:stCondLst>
                                  <p:childTnLst>
                                    <p:set>
                                      <p:cBhvr>
                                        <p:cTn id="60" dur="1" fill="hold">
                                          <p:stCondLst>
                                            <p:cond delay="0"/>
                                          </p:stCondLst>
                                        </p:cTn>
                                        <p:tgtEl>
                                          <p:spTgt spid="236"/>
                                        </p:tgtEl>
                                        <p:attrNameLst>
                                          <p:attrName>style.visibility</p:attrName>
                                        </p:attrNameLst>
                                      </p:cBhvr>
                                      <p:to>
                                        <p:strVal val="hidden"/>
                                      </p:to>
                                    </p:set>
                                  </p:childTnLst>
                                </p:cTn>
                              </p:par>
                              <p:par>
                                <p:cTn id="61" presetID="1" presetClass="exit" presetSubtype="0" fill="hold" nodeType="withEffect">
                                  <p:stCondLst>
                                    <p:cond delay="0"/>
                                  </p:stCondLst>
                                  <p:childTnLst>
                                    <p:set>
                                      <p:cBhvr>
                                        <p:cTn id="62" dur="1" fill="hold">
                                          <p:stCondLst>
                                            <p:cond delay="0"/>
                                          </p:stCondLst>
                                        </p:cTn>
                                        <p:tgtEl>
                                          <p:spTgt spid="237"/>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239"/>
                                        </p:tgtEl>
                                        <p:attrNameLst>
                                          <p:attrName>style.visibility</p:attrName>
                                        </p:attrNameLst>
                                      </p:cBhvr>
                                      <p:to>
                                        <p:strVal val="hidden"/>
                                      </p:to>
                                    </p:set>
                                  </p:childTnLst>
                                </p:cTn>
                              </p:par>
                              <p:par>
                                <p:cTn id="65" presetID="1" presetClass="exit" presetSubtype="0" fill="hold" nodeType="withEffect">
                                  <p:stCondLst>
                                    <p:cond delay="0"/>
                                  </p:stCondLst>
                                  <p:childTnLst>
                                    <p:set>
                                      <p:cBhvr>
                                        <p:cTn id="66" dur="1" fill="hold">
                                          <p:stCondLst>
                                            <p:cond delay="0"/>
                                          </p:stCondLst>
                                        </p:cTn>
                                        <p:tgtEl>
                                          <p:spTgt spid="240"/>
                                        </p:tgtEl>
                                        <p:attrNameLst>
                                          <p:attrName>style.visibility</p:attrName>
                                        </p:attrNameLst>
                                      </p:cBhvr>
                                      <p:to>
                                        <p:strVal val="hidden"/>
                                      </p:to>
                                    </p:set>
                                  </p:childTnLst>
                                </p:cTn>
                              </p:par>
                              <p:par>
                                <p:cTn id="67" presetID="1" presetClass="exit" presetSubtype="0" fill="hold" nodeType="withEffect">
                                  <p:stCondLst>
                                    <p:cond delay="0"/>
                                  </p:stCondLst>
                                  <p:childTnLst>
                                    <p:set>
                                      <p:cBhvr>
                                        <p:cTn id="68" dur="1" fill="hold">
                                          <p:stCondLst>
                                            <p:cond delay="0"/>
                                          </p:stCondLst>
                                        </p:cTn>
                                        <p:tgtEl>
                                          <p:spTgt spid="241"/>
                                        </p:tgtEl>
                                        <p:attrNameLst>
                                          <p:attrName>style.visibility</p:attrName>
                                        </p:attrNameLst>
                                      </p:cBhvr>
                                      <p:to>
                                        <p:strVal val="hidden"/>
                                      </p:to>
                                    </p:set>
                                  </p:childTnLst>
                                </p:cTn>
                              </p:par>
                              <p:par>
                                <p:cTn id="69" presetID="1" presetClass="exit" presetSubtype="0" fill="hold" nodeType="withEffect">
                                  <p:stCondLst>
                                    <p:cond delay="0"/>
                                  </p:stCondLst>
                                  <p:childTnLst>
                                    <p:set>
                                      <p:cBhvr>
                                        <p:cTn id="70" dur="1" fill="hold">
                                          <p:stCondLst>
                                            <p:cond delay="0"/>
                                          </p:stCondLst>
                                        </p:cTn>
                                        <p:tgtEl>
                                          <p:spTgt spid="242"/>
                                        </p:tgtEl>
                                        <p:attrNameLst>
                                          <p:attrName>style.visibility</p:attrName>
                                        </p:attrNameLst>
                                      </p:cBhvr>
                                      <p:to>
                                        <p:strVal val="hidden"/>
                                      </p:to>
                                    </p:set>
                                  </p:childTnLst>
                                </p:cTn>
                              </p:par>
                              <p:par>
                                <p:cTn id="71" presetID="1" presetClass="exit" presetSubtype="0" fill="hold" nodeType="withEffect">
                                  <p:stCondLst>
                                    <p:cond delay="0"/>
                                  </p:stCondLst>
                                  <p:childTnLst>
                                    <p:set>
                                      <p:cBhvr>
                                        <p:cTn id="72" dur="1" fill="hold">
                                          <p:stCondLst>
                                            <p:cond delay="0"/>
                                          </p:stCondLst>
                                        </p:cTn>
                                        <p:tgtEl>
                                          <p:spTgt spid="238"/>
                                        </p:tgtEl>
                                        <p:attrNameLst>
                                          <p:attrName>style.visibility</p:attrName>
                                        </p:attrNameLst>
                                      </p:cBhvr>
                                      <p:to>
                                        <p:strVal val="hidden"/>
                                      </p:to>
                                    </p:set>
                                  </p:childTnLst>
                                </p:cTn>
                              </p:par>
                              <p:par>
                                <p:cTn id="73" presetID="1" presetClass="entr" presetSubtype="0" fill="hold" nodeType="withEffect">
                                  <p:stCondLst>
                                    <p:cond delay="0"/>
                                  </p:stCondLst>
                                  <p:childTnLst>
                                    <p:set>
                                      <p:cBhvr>
                                        <p:cTn id="74" dur="1" fill="hold">
                                          <p:stCondLst>
                                            <p:cond delay="0"/>
                                          </p:stCondLst>
                                        </p:cTn>
                                        <p:tgtEl>
                                          <p:spTgt spid="245"/>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24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247"/>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248"/>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49"/>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50"/>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251"/>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5"/>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42" presetClass="path" presetSubtype="0" accel="50000" decel="50000" fill="hold" nodeType="clickEffect">
                                  <p:stCondLst>
                                    <p:cond delay="0"/>
                                  </p:stCondLst>
                                  <p:childTnLst>
                                    <p:animMotion origin="layout" path="M -2.22222E-6 1.85185E-6 L -0.05521 0.29051 " pathEditMode="relative" rAng="0" ptsTypes="AA">
                                      <p:cBhvr>
                                        <p:cTn id="92" dur="2000" fill="hold"/>
                                        <p:tgtEl>
                                          <p:spTgt spid="245"/>
                                        </p:tgtEl>
                                        <p:attrNameLst>
                                          <p:attrName>ppt_x</p:attrName>
                                          <p:attrName>ppt_y</p:attrName>
                                        </p:attrNameLst>
                                      </p:cBhvr>
                                      <p:rCtr x="-2847" y="14144"/>
                                    </p:animMotion>
                                  </p:childTnLst>
                                </p:cTn>
                              </p:par>
                              <p:par>
                                <p:cTn id="93" presetID="42" presetClass="path" presetSubtype="0" accel="50000" decel="50000" fill="hold" nodeType="withEffect">
                                  <p:stCondLst>
                                    <p:cond delay="0"/>
                                  </p:stCondLst>
                                  <p:childTnLst>
                                    <p:animMotion origin="layout" path="M -1.11111E-6 1.85185E-6 L -0.02327 0.28958 " pathEditMode="relative" rAng="0" ptsTypes="AA">
                                      <p:cBhvr>
                                        <p:cTn id="94" dur="2000" fill="hold"/>
                                        <p:tgtEl>
                                          <p:spTgt spid="246"/>
                                        </p:tgtEl>
                                        <p:attrNameLst>
                                          <p:attrName>ppt_x</p:attrName>
                                          <p:attrName>ppt_y</p:attrName>
                                        </p:attrNameLst>
                                      </p:cBhvr>
                                      <p:rCtr x="-1076" y="14144"/>
                                    </p:animMotion>
                                  </p:childTnLst>
                                </p:cTn>
                              </p:par>
                              <p:par>
                                <p:cTn id="95" presetID="42" presetClass="path" presetSubtype="0" accel="50000" decel="50000" fill="hold" nodeType="withEffect">
                                  <p:stCondLst>
                                    <p:cond delay="0"/>
                                  </p:stCondLst>
                                  <p:childTnLst>
                                    <p:animMotion origin="layout" path="M 4.44444E-6 1.11111E-6 L -0.05313 0.28634 " pathEditMode="relative" rAng="0" ptsTypes="AA">
                                      <p:cBhvr>
                                        <p:cTn id="96" dur="2000" fill="hold"/>
                                        <p:tgtEl>
                                          <p:spTgt spid="247"/>
                                        </p:tgtEl>
                                        <p:attrNameLst>
                                          <p:attrName>ppt_x</p:attrName>
                                          <p:attrName>ppt_y</p:attrName>
                                        </p:attrNameLst>
                                      </p:cBhvr>
                                      <p:rCtr x="-2708" y="13981"/>
                                    </p:animMotion>
                                  </p:childTnLst>
                                </p:cTn>
                              </p:par>
                              <p:par>
                                <p:cTn id="97" presetID="42" presetClass="path" presetSubtype="0" accel="50000" decel="50000" fill="hold" nodeType="withEffect">
                                  <p:stCondLst>
                                    <p:cond delay="0"/>
                                  </p:stCondLst>
                                  <p:childTnLst>
                                    <p:animMotion origin="layout" path="M 1.66667E-6 1.11022E-16 L 0.06476 0.2882 " pathEditMode="relative" rAng="0" ptsTypes="AA">
                                      <p:cBhvr>
                                        <p:cTn id="98" dur="2000" fill="hold"/>
                                        <p:tgtEl>
                                          <p:spTgt spid="248"/>
                                        </p:tgtEl>
                                        <p:attrNameLst>
                                          <p:attrName>ppt_x</p:attrName>
                                          <p:attrName>ppt_y</p:attrName>
                                        </p:attrNameLst>
                                      </p:cBhvr>
                                      <p:rCtr x="3194" y="14028"/>
                                    </p:animMotion>
                                  </p:childTnLst>
                                </p:cTn>
                              </p:par>
                              <p:par>
                                <p:cTn id="99" presetID="42" presetClass="path" presetSubtype="0" accel="50000" decel="50000" fill="hold" nodeType="withEffect">
                                  <p:stCondLst>
                                    <p:cond delay="0"/>
                                  </p:stCondLst>
                                  <p:childTnLst>
                                    <p:animMotion origin="layout" path="M 3.33333E-6 1.11111E-6 L 0.00295 0.28634 " pathEditMode="relative" rAng="0" ptsTypes="AA">
                                      <p:cBhvr>
                                        <p:cTn id="100" dur="2000" fill="hold"/>
                                        <p:tgtEl>
                                          <p:spTgt spid="249"/>
                                        </p:tgtEl>
                                        <p:attrNameLst>
                                          <p:attrName>ppt_x</p:attrName>
                                          <p:attrName>ppt_y</p:attrName>
                                        </p:attrNameLst>
                                      </p:cBhvr>
                                      <p:rCtr x="87" y="13981"/>
                                    </p:animMotion>
                                  </p:childTnLst>
                                </p:cTn>
                              </p:par>
                              <p:par>
                                <p:cTn id="101" presetID="42" presetClass="path" presetSubtype="0" accel="50000" decel="50000" fill="hold" nodeType="withEffect">
                                  <p:stCondLst>
                                    <p:cond delay="0"/>
                                  </p:stCondLst>
                                  <p:childTnLst>
                                    <p:animMotion origin="layout" path="M -4.44444E-6 1.11111E-6 L 0.0349 0.28681 " pathEditMode="relative" rAng="0" ptsTypes="AA">
                                      <p:cBhvr>
                                        <p:cTn id="102" dur="2000" fill="hold"/>
                                        <p:tgtEl>
                                          <p:spTgt spid="250"/>
                                        </p:tgtEl>
                                        <p:attrNameLst>
                                          <p:attrName>ppt_x</p:attrName>
                                          <p:attrName>ppt_y</p:attrName>
                                        </p:attrNameLst>
                                      </p:cBhvr>
                                      <p:rCtr x="1684" y="13981"/>
                                    </p:animMotion>
                                  </p:childTnLst>
                                </p:cTn>
                              </p:par>
                              <p:par>
                                <p:cTn id="103" presetID="42" presetClass="path" presetSubtype="0" accel="50000" decel="50000" fill="hold" nodeType="withEffect">
                                  <p:stCondLst>
                                    <p:cond delay="0"/>
                                  </p:stCondLst>
                                  <p:childTnLst>
                                    <p:animMotion origin="layout" path="M -1.11111E-6 1.11022E-16 L -0.01962 0.28981 " pathEditMode="relative" rAng="0" ptsTypes="AA">
                                      <p:cBhvr>
                                        <p:cTn id="104" dur="2000" fill="hold"/>
                                        <p:tgtEl>
                                          <p:spTgt spid="251"/>
                                        </p:tgtEl>
                                        <p:attrNameLst>
                                          <p:attrName>ppt_x</p:attrName>
                                          <p:attrName>ppt_y</p:attrName>
                                        </p:attrNameLst>
                                      </p:cBhvr>
                                      <p:rCtr x="-990" y="14491"/>
                                    </p:animMotion>
                                  </p:childTnLst>
                                </p:cTn>
                              </p:par>
                              <p:par>
                                <p:cTn id="105" presetID="0" presetClass="path" presetSubtype="0" accel="50000" decel="50000" fill="hold" nodeType="withEffect">
                                  <p:stCondLst>
                                    <p:cond delay="0"/>
                                  </p:stCondLst>
                                  <p:childTnLst>
                                    <p:animMotion origin="layout" path="M -0.071 -0.01736 L -0.12829 -0.03009 L -0.17829 -0.0412 L -0.23888 -0.04745 L -0.271 -0.04745 L -0.30208 -0.02384 L -0.33541 0.00648 L -0.346 0.04931 L -0.34965 0.1 L -0.36024 0.45093 " pathEditMode="relative" ptsTypes="AAAAAAAAAA">
                                      <p:cBhvr>
                                        <p:cTn id="106" dur="2000" fill="hold"/>
                                        <p:tgtEl>
                                          <p:spTgt spid="5"/>
                                        </p:tgtEl>
                                        <p:attrNameLst>
                                          <p:attrName>ppt_x</p:attrName>
                                          <p:attrName>ppt_y</p:attrName>
                                        </p:attrNameLst>
                                      </p:cBhvr>
                                    </p:animMotion>
                                  </p:childTnLst>
                                </p:cTn>
                              </p:par>
                            </p:childTnLst>
                          </p:cTn>
                        </p:par>
                      </p:childTnLst>
                    </p:cTn>
                  </p:par>
                  <p:par>
                    <p:cTn id="107" fill="hold">
                      <p:stCondLst>
                        <p:cond delay="indefinite"/>
                      </p:stCondLst>
                      <p:childTnLst>
                        <p:par>
                          <p:cTn id="108" fill="hold">
                            <p:stCondLst>
                              <p:cond delay="0"/>
                            </p:stCondLst>
                            <p:childTnLst>
                              <p:par>
                                <p:cTn id="109" presetID="22" presetClass="entr" presetSubtype="4" fill="hold" grpId="0" nodeType="clickEffect">
                                  <p:stCondLst>
                                    <p:cond delay="0"/>
                                  </p:stCondLst>
                                  <p:childTnLst>
                                    <p:set>
                                      <p:cBhvr>
                                        <p:cTn id="110" dur="1" fill="hold">
                                          <p:stCondLst>
                                            <p:cond delay="0"/>
                                          </p:stCondLst>
                                        </p:cTn>
                                        <p:tgtEl>
                                          <p:spTgt spid="253"/>
                                        </p:tgtEl>
                                        <p:attrNameLst>
                                          <p:attrName>style.visibility</p:attrName>
                                        </p:attrNameLst>
                                      </p:cBhvr>
                                      <p:to>
                                        <p:strVal val="visible"/>
                                      </p:to>
                                    </p:set>
                                    <p:animEffect transition="in" filter="wipe(down)">
                                      <p:cBhvr>
                                        <p:cTn id="111" dur="500"/>
                                        <p:tgtEl>
                                          <p:spTgt spid="253"/>
                                        </p:tgtEl>
                                      </p:cBhvr>
                                    </p:animEffect>
                                  </p:childTnLst>
                                </p:cTn>
                              </p:par>
                            </p:childTnLst>
                          </p:cTn>
                        </p:par>
                      </p:childTnLst>
                    </p:cTn>
                  </p:par>
                  <p:par>
                    <p:cTn id="112" fill="hold">
                      <p:stCondLst>
                        <p:cond delay="indefinite"/>
                      </p:stCondLst>
                      <p:childTnLst>
                        <p:par>
                          <p:cTn id="113" fill="hold">
                            <p:stCondLst>
                              <p:cond delay="0"/>
                            </p:stCondLst>
                            <p:childTnLst>
                              <p:par>
                                <p:cTn id="114" presetID="1" presetClass="exit" presetSubtype="0" fill="hold" nodeType="clickEffect">
                                  <p:stCondLst>
                                    <p:cond delay="0"/>
                                  </p:stCondLst>
                                  <p:childTnLst>
                                    <p:set>
                                      <p:cBhvr>
                                        <p:cTn id="115" dur="1" fill="hold">
                                          <p:stCondLst>
                                            <p:cond delay="0"/>
                                          </p:stCondLst>
                                        </p:cTn>
                                        <p:tgtEl>
                                          <p:spTgt spid="246"/>
                                        </p:tgtEl>
                                        <p:attrNameLst>
                                          <p:attrName>style.visibility</p:attrName>
                                        </p:attrNameLst>
                                      </p:cBhvr>
                                      <p:to>
                                        <p:strVal val="hidden"/>
                                      </p:to>
                                    </p:set>
                                  </p:childTnLst>
                                </p:cTn>
                              </p:par>
                              <p:par>
                                <p:cTn id="116" presetID="1" presetClass="exit" presetSubtype="0" fill="hold" nodeType="withEffect">
                                  <p:stCondLst>
                                    <p:cond delay="0"/>
                                  </p:stCondLst>
                                  <p:childTnLst>
                                    <p:set>
                                      <p:cBhvr>
                                        <p:cTn id="117" dur="1" fill="hold">
                                          <p:stCondLst>
                                            <p:cond delay="0"/>
                                          </p:stCondLst>
                                        </p:cTn>
                                        <p:tgtEl>
                                          <p:spTgt spid="245"/>
                                        </p:tgtEl>
                                        <p:attrNameLst>
                                          <p:attrName>style.visibility</p:attrName>
                                        </p:attrNameLst>
                                      </p:cBhvr>
                                      <p:to>
                                        <p:strVal val="hidden"/>
                                      </p:to>
                                    </p:set>
                                  </p:childTnLst>
                                </p:cTn>
                              </p:par>
                              <p:par>
                                <p:cTn id="118" presetID="1" presetClass="exit" presetSubtype="0" fill="hold" nodeType="withEffect">
                                  <p:stCondLst>
                                    <p:cond delay="0"/>
                                  </p:stCondLst>
                                  <p:childTnLst>
                                    <p:set>
                                      <p:cBhvr>
                                        <p:cTn id="119" dur="1" fill="hold">
                                          <p:stCondLst>
                                            <p:cond delay="0"/>
                                          </p:stCondLst>
                                        </p:cTn>
                                        <p:tgtEl>
                                          <p:spTgt spid="246"/>
                                        </p:tgtEl>
                                        <p:attrNameLst>
                                          <p:attrName>style.visibility</p:attrName>
                                        </p:attrNameLst>
                                      </p:cBhvr>
                                      <p:to>
                                        <p:strVal val="hidden"/>
                                      </p:to>
                                    </p:set>
                                  </p:childTnLst>
                                </p:cTn>
                              </p:par>
                              <p:par>
                                <p:cTn id="120" presetID="1" presetClass="exit" presetSubtype="0" fill="hold" nodeType="withEffect">
                                  <p:stCondLst>
                                    <p:cond delay="0"/>
                                  </p:stCondLst>
                                  <p:childTnLst>
                                    <p:set>
                                      <p:cBhvr>
                                        <p:cTn id="121" dur="1" fill="hold">
                                          <p:stCondLst>
                                            <p:cond delay="0"/>
                                          </p:stCondLst>
                                        </p:cTn>
                                        <p:tgtEl>
                                          <p:spTgt spid="248"/>
                                        </p:tgtEl>
                                        <p:attrNameLst>
                                          <p:attrName>style.visibility</p:attrName>
                                        </p:attrNameLst>
                                      </p:cBhvr>
                                      <p:to>
                                        <p:strVal val="hidden"/>
                                      </p:to>
                                    </p:set>
                                  </p:childTnLst>
                                </p:cTn>
                              </p:par>
                              <p:par>
                                <p:cTn id="122" presetID="1" presetClass="exit" presetSubtype="0" fill="hold" nodeType="withEffect">
                                  <p:stCondLst>
                                    <p:cond delay="0"/>
                                  </p:stCondLst>
                                  <p:childTnLst>
                                    <p:set>
                                      <p:cBhvr>
                                        <p:cTn id="123" dur="1" fill="hold">
                                          <p:stCondLst>
                                            <p:cond delay="0"/>
                                          </p:stCondLst>
                                        </p:cTn>
                                        <p:tgtEl>
                                          <p:spTgt spid="247"/>
                                        </p:tgtEl>
                                        <p:attrNameLst>
                                          <p:attrName>style.visibility</p:attrName>
                                        </p:attrNameLst>
                                      </p:cBhvr>
                                      <p:to>
                                        <p:strVal val="hidden"/>
                                      </p:to>
                                    </p:set>
                                  </p:childTnLst>
                                </p:cTn>
                              </p:par>
                              <p:par>
                                <p:cTn id="124" presetID="1" presetClass="exit" presetSubtype="0" fill="hold" nodeType="withEffect">
                                  <p:stCondLst>
                                    <p:cond delay="0"/>
                                  </p:stCondLst>
                                  <p:childTnLst>
                                    <p:set>
                                      <p:cBhvr>
                                        <p:cTn id="125" dur="1" fill="hold">
                                          <p:stCondLst>
                                            <p:cond delay="0"/>
                                          </p:stCondLst>
                                        </p:cTn>
                                        <p:tgtEl>
                                          <p:spTgt spid="250"/>
                                        </p:tgtEl>
                                        <p:attrNameLst>
                                          <p:attrName>style.visibility</p:attrName>
                                        </p:attrNameLst>
                                      </p:cBhvr>
                                      <p:to>
                                        <p:strVal val="hidden"/>
                                      </p:to>
                                    </p:set>
                                  </p:childTnLst>
                                </p:cTn>
                              </p:par>
                              <p:par>
                                <p:cTn id="126" presetID="1" presetClass="exit" presetSubtype="0" fill="hold" nodeType="withEffect">
                                  <p:stCondLst>
                                    <p:cond delay="0"/>
                                  </p:stCondLst>
                                  <p:childTnLst>
                                    <p:set>
                                      <p:cBhvr>
                                        <p:cTn id="127" dur="1" fill="hold">
                                          <p:stCondLst>
                                            <p:cond delay="0"/>
                                          </p:stCondLst>
                                        </p:cTn>
                                        <p:tgtEl>
                                          <p:spTgt spid="249"/>
                                        </p:tgtEl>
                                        <p:attrNameLst>
                                          <p:attrName>style.visibility</p:attrName>
                                        </p:attrNameLst>
                                      </p:cBhvr>
                                      <p:to>
                                        <p:strVal val="hidden"/>
                                      </p:to>
                                    </p:set>
                                  </p:childTnLst>
                                </p:cTn>
                              </p:par>
                              <p:par>
                                <p:cTn id="128" presetID="1" presetClass="exit" presetSubtype="0" fill="hold" nodeType="withEffect">
                                  <p:stCondLst>
                                    <p:cond delay="0"/>
                                  </p:stCondLst>
                                  <p:childTnLst>
                                    <p:set>
                                      <p:cBhvr>
                                        <p:cTn id="129" dur="1" fill="hold">
                                          <p:stCondLst>
                                            <p:cond delay="0"/>
                                          </p:stCondLst>
                                        </p:cTn>
                                        <p:tgtEl>
                                          <p:spTgt spid="251"/>
                                        </p:tgtEl>
                                        <p:attrNameLst>
                                          <p:attrName>style.visibility</p:attrName>
                                        </p:attrNameLst>
                                      </p:cBhvr>
                                      <p:to>
                                        <p:strVal val="hidden"/>
                                      </p:to>
                                    </p:set>
                                  </p:childTnLst>
                                </p:cTn>
                              </p:par>
                              <p:par>
                                <p:cTn id="130" presetID="1" presetClass="exit" presetSubtype="0" fill="hold" nodeType="withEffect">
                                  <p:stCondLst>
                                    <p:cond delay="0"/>
                                  </p:stCondLst>
                                  <p:childTnLst>
                                    <p:set>
                                      <p:cBhvr>
                                        <p:cTn id="131" dur="1" fill="hold">
                                          <p:stCondLst>
                                            <p:cond delay="0"/>
                                          </p:stCondLst>
                                        </p:cTn>
                                        <p:tgtEl>
                                          <p:spTgt spid="5"/>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1" presetClass="exit" presetSubtype="0" fill="hold" nodeType="clickEffect">
                                  <p:stCondLst>
                                    <p:cond delay="0"/>
                                  </p:stCondLst>
                                  <p:childTnLst>
                                    <p:set>
                                      <p:cBhvr>
                                        <p:cTn id="135" dur="1" fill="hold">
                                          <p:stCondLst>
                                            <p:cond delay="0"/>
                                          </p:stCondLst>
                                        </p:cTn>
                                        <p:tgtEl>
                                          <p:spTgt spid="238"/>
                                        </p:tgtEl>
                                        <p:attrNameLst>
                                          <p:attrName>style.visibility</p:attrName>
                                        </p:attrNameLst>
                                      </p:cBhvr>
                                      <p:to>
                                        <p:strVal val="hidden"/>
                                      </p:to>
                                    </p:set>
                                  </p:childTnLst>
                                </p:cTn>
                              </p:par>
                            </p:childTnLst>
                          </p:cTn>
                        </p:par>
                      </p:childTnLst>
                    </p:cTn>
                  </p:par>
                  <p:par>
                    <p:cTn id="136" fill="hold">
                      <p:stCondLst>
                        <p:cond delay="indefinite"/>
                      </p:stCondLst>
                      <p:childTnLst>
                        <p:par>
                          <p:cTn id="137" fill="hold">
                            <p:stCondLst>
                              <p:cond delay="0"/>
                            </p:stCondLst>
                            <p:childTnLst>
                              <p:par>
                                <p:cTn id="138" presetID="22" presetClass="exit" presetSubtype="4" fill="hold" nodeType="clickEffect">
                                  <p:stCondLst>
                                    <p:cond delay="0"/>
                                  </p:stCondLst>
                                  <p:childTnLst>
                                    <p:animEffect transition="out" filter="wipe(down)">
                                      <p:cBhvr>
                                        <p:cTn id="139" dur="500"/>
                                        <p:tgtEl>
                                          <p:spTgt spid="233"/>
                                        </p:tgtEl>
                                      </p:cBhvr>
                                    </p:animEffect>
                                    <p:set>
                                      <p:cBhvr>
                                        <p:cTn id="140" dur="1" fill="hold">
                                          <p:stCondLst>
                                            <p:cond delay="499"/>
                                          </p:stCondLst>
                                        </p:cTn>
                                        <p:tgtEl>
                                          <p:spTgt spid="233"/>
                                        </p:tgtEl>
                                        <p:attrNameLst>
                                          <p:attrName>style.visibility</p:attrName>
                                        </p:attrNameLst>
                                      </p:cBhvr>
                                      <p:to>
                                        <p:strVal val="hidden"/>
                                      </p:to>
                                    </p:set>
                                  </p:childTnLst>
                                </p:cTn>
                              </p:par>
                            </p:childTnLst>
                          </p:cTn>
                        </p:par>
                      </p:childTnLst>
                    </p:cTn>
                  </p:par>
                  <p:par>
                    <p:cTn id="141" fill="hold">
                      <p:stCondLst>
                        <p:cond delay="indefinite"/>
                      </p:stCondLst>
                      <p:childTnLst>
                        <p:par>
                          <p:cTn id="142" fill="hold">
                            <p:stCondLst>
                              <p:cond delay="0"/>
                            </p:stCondLst>
                            <p:childTnLst>
                              <p:par>
                                <p:cTn id="143" presetID="22" presetClass="entr" presetSubtype="4" fill="hold" grpId="0" nodeType="clickEffect">
                                  <p:stCondLst>
                                    <p:cond delay="0"/>
                                  </p:stCondLst>
                                  <p:childTnLst>
                                    <p:set>
                                      <p:cBhvr>
                                        <p:cTn id="144" dur="1" fill="hold">
                                          <p:stCondLst>
                                            <p:cond delay="0"/>
                                          </p:stCondLst>
                                        </p:cTn>
                                        <p:tgtEl>
                                          <p:spTgt spid="257"/>
                                        </p:tgtEl>
                                        <p:attrNameLst>
                                          <p:attrName>style.visibility</p:attrName>
                                        </p:attrNameLst>
                                      </p:cBhvr>
                                      <p:to>
                                        <p:strVal val="visible"/>
                                      </p:to>
                                    </p:set>
                                    <p:animEffect transition="in" filter="wipe(down)">
                                      <p:cBhvr>
                                        <p:cTn id="145" dur="500"/>
                                        <p:tgtEl>
                                          <p:spTgt spid="257"/>
                                        </p:tgtEl>
                                      </p:cBhvr>
                                    </p:animEffect>
                                  </p:childTnLst>
                                </p:cTn>
                              </p:par>
                              <p:par>
                                <p:cTn id="146" presetID="22" presetClass="entr" presetSubtype="4" fill="hold" grpId="0" nodeType="withEffect">
                                  <p:stCondLst>
                                    <p:cond delay="0"/>
                                  </p:stCondLst>
                                  <p:childTnLst>
                                    <p:set>
                                      <p:cBhvr>
                                        <p:cTn id="147" dur="1" fill="hold">
                                          <p:stCondLst>
                                            <p:cond delay="0"/>
                                          </p:stCondLst>
                                        </p:cTn>
                                        <p:tgtEl>
                                          <p:spTgt spid="256"/>
                                        </p:tgtEl>
                                        <p:attrNameLst>
                                          <p:attrName>style.visibility</p:attrName>
                                        </p:attrNameLst>
                                      </p:cBhvr>
                                      <p:to>
                                        <p:strVal val="visible"/>
                                      </p:to>
                                    </p:set>
                                    <p:animEffect transition="in" filter="wipe(down)">
                                      <p:cBhvr>
                                        <p:cTn id="148" dur="500"/>
                                        <p:tgtEl>
                                          <p:spTgt spid="256"/>
                                        </p:tgtEl>
                                      </p:cBhvr>
                                    </p:animEffect>
                                  </p:childTnLst>
                                </p:cTn>
                              </p:par>
                            </p:childTnLst>
                          </p:cTn>
                        </p:par>
                      </p:childTnLst>
                    </p:cTn>
                  </p:par>
                  <p:par>
                    <p:cTn id="149" fill="hold">
                      <p:stCondLst>
                        <p:cond delay="indefinite"/>
                      </p:stCondLst>
                      <p:childTnLst>
                        <p:par>
                          <p:cTn id="150" fill="hold">
                            <p:stCondLst>
                              <p:cond delay="0"/>
                            </p:stCondLst>
                            <p:childTnLst>
                              <p:par>
                                <p:cTn id="151" presetID="22" presetClass="entr" presetSubtype="4" fill="hold" grpId="0" nodeType="clickEffect">
                                  <p:stCondLst>
                                    <p:cond delay="0"/>
                                  </p:stCondLst>
                                  <p:childTnLst>
                                    <p:set>
                                      <p:cBhvr>
                                        <p:cTn id="152" dur="1" fill="hold">
                                          <p:stCondLst>
                                            <p:cond delay="0"/>
                                          </p:stCondLst>
                                        </p:cTn>
                                        <p:tgtEl>
                                          <p:spTgt spid="255"/>
                                        </p:tgtEl>
                                        <p:attrNameLst>
                                          <p:attrName>style.visibility</p:attrName>
                                        </p:attrNameLst>
                                      </p:cBhvr>
                                      <p:to>
                                        <p:strVal val="visible"/>
                                      </p:to>
                                    </p:set>
                                    <p:animEffect transition="in" filter="wipe(down)">
                                      <p:cBhvr>
                                        <p:cTn id="153" dur="500"/>
                                        <p:tgtEl>
                                          <p:spTgt spid="255"/>
                                        </p:tgtEl>
                                      </p:cBhvr>
                                    </p:animEffect>
                                  </p:childTnLst>
                                </p:cTn>
                              </p:par>
                            </p:childTnLst>
                          </p:cTn>
                        </p:par>
                      </p:childTnLst>
                    </p:cTn>
                  </p:par>
                  <p:par>
                    <p:cTn id="154" fill="hold">
                      <p:stCondLst>
                        <p:cond delay="indefinite"/>
                      </p:stCondLst>
                      <p:childTnLst>
                        <p:par>
                          <p:cTn id="155" fill="hold">
                            <p:stCondLst>
                              <p:cond delay="0"/>
                            </p:stCondLst>
                            <p:childTnLst>
                              <p:par>
                                <p:cTn id="156" presetID="14" presetClass="entr" presetSubtype="10" fill="hold" grpId="0" nodeType="clickEffect">
                                  <p:stCondLst>
                                    <p:cond delay="0"/>
                                  </p:stCondLst>
                                  <p:childTnLst>
                                    <p:set>
                                      <p:cBhvr>
                                        <p:cTn id="157" dur="1" fill="hold">
                                          <p:stCondLst>
                                            <p:cond delay="0"/>
                                          </p:stCondLst>
                                        </p:cTn>
                                        <p:tgtEl>
                                          <p:spTgt spid="258"/>
                                        </p:tgtEl>
                                        <p:attrNameLst>
                                          <p:attrName>style.visibility</p:attrName>
                                        </p:attrNameLst>
                                      </p:cBhvr>
                                      <p:to>
                                        <p:strVal val="visible"/>
                                      </p:to>
                                    </p:set>
                                    <p:animEffect transition="in" filter="randombar(horizontal)">
                                      <p:cBhvr>
                                        <p:cTn id="158" dur="500"/>
                                        <p:tgtEl>
                                          <p:spTgt spid="258"/>
                                        </p:tgtEl>
                                      </p:cBhvr>
                                    </p:animEffect>
                                  </p:childTnLst>
                                </p:cTn>
                              </p:par>
                              <p:par>
                                <p:cTn id="159" presetID="14" presetClass="entr" presetSubtype="10" fill="hold" grpId="0" nodeType="withEffect">
                                  <p:stCondLst>
                                    <p:cond delay="0"/>
                                  </p:stCondLst>
                                  <p:childTnLst>
                                    <p:set>
                                      <p:cBhvr>
                                        <p:cTn id="160" dur="1" fill="hold">
                                          <p:stCondLst>
                                            <p:cond delay="0"/>
                                          </p:stCondLst>
                                        </p:cTn>
                                        <p:tgtEl>
                                          <p:spTgt spid="260"/>
                                        </p:tgtEl>
                                        <p:attrNameLst>
                                          <p:attrName>style.visibility</p:attrName>
                                        </p:attrNameLst>
                                      </p:cBhvr>
                                      <p:to>
                                        <p:strVal val="visible"/>
                                      </p:to>
                                    </p:set>
                                    <p:animEffect transition="in" filter="randombar(horizontal)">
                                      <p:cBhvr>
                                        <p:cTn id="161" dur="500"/>
                                        <p:tgtEl>
                                          <p:spTgt spid="260"/>
                                        </p:tgtEl>
                                      </p:cBhvr>
                                    </p:animEffect>
                                  </p:childTnLst>
                                </p:cTn>
                              </p:par>
                              <p:par>
                                <p:cTn id="162" presetID="14" presetClass="entr" presetSubtype="10" fill="hold" grpId="0" nodeType="withEffect">
                                  <p:stCondLst>
                                    <p:cond delay="0"/>
                                  </p:stCondLst>
                                  <p:childTnLst>
                                    <p:set>
                                      <p:cBhvr>
                                        <p:cTn id="163" dur="1" fill="hold">
                                          <p:stCondLst>
                                            <p:cond delay="0"/>
                                          </p:stCondLst>
                                        </p:cTn>
                                        <p:tgtEl>
                                          <p:spTgt spid="259"/>
                                        </p:tgtEl>
                                        <p:attrNameLst>
                                          <p:attrName>style.visibility</p:attrName>
                                        </p:attrNameLst>
                                      </p:cBhvr>
                                      <p:to>
                                        <p:strVal val="visible"/>
                                      </p:to>
                                    </p:set>
                                    <p:animEffect transition="in" filter="randombar(horizontal)">
                                      <p:cBhvr>
                                        <p:cTn id="164" dur="500"/>
                                        <p:tgtEl>
                                          <p:spTgt spid="259"/>
                                        </p:tgtEl>
                                      </p:cBhvr>
                                    </p:animEffect>
                                  </p:childTnLst>
                                </p:cTn>
                              </p:par>
                            </p:childTnLst>
                          </p:cTn>
                        </p:par>
                      </p:childTnLst>
                    </p:cTn>
                  </p:par>
                  <p:par>
                    <p:cTn id="165" fill="hold">
                      <p:stCondLst>
                        <p:cond delay="indefinite"/>
                      </p:stCondLst>
                      <p:childTnLst>
                        <p:par>
                          <p:cTn id="166" fill="hold">
                            <p:stCondLst>
                              <p:cond delay="0"/>
                            </p:stCondLst>
                            <p:childTnLst>
                              <p:par>
                                <p:cTn id="167" presetID="14" presetClass="entr" presetSubtype="10" fill="hold" grpId="0" nodeType="clickEffect">
                                  <p:stCondLst>
                                    <p:cond delay="0"/>
                                  </p:stCondLst>
                                  <p:childTnLst>
                                    <p:set>
                                      <p:cBhvr>
                                        <p:cTn id="168" dur="1" fill="hold">
                                          <p:stCondLst>
                                            <p:cond delay="0"/>
                                          </p:stCondLst>
                                        </p:cTn>
                                        <p:tgtEl>
                                          <p:spTgt spid="261"/>
                                        </p:tgtEl>
                                        <p:attrNameLst>
                                          <p:attrName>style.visibility</p:attrName>
                                        </p:attrNameLst>
                                      </p:cBhvr>
                                      <p:to>
                                        <p:strVal val="visible"/>
                                      </p:to>
                                    </p:set>
                                    <p:animEffect transition="in" filter="randombar(horizontal)">
                                      <p:cBhvr>
                                        <p:cTn id="169" dur="500"/>
                                        <p:tgtEl>
                                          <p:spTgt spid="261"/>
                                        </p:tgtEl>
                                      </p:cBhvr>
                                    </p:animEffect>
                                  </p:childTnLst>
                                </p:cTn>
                              </p:par>
                              <p:par>
                                <p:cTn id="170" presetID="14" presetClass="entr" presetSubtype="10" fill="hold" grpId="0" nodeType="withEffect">
                                  <p:stCondLst>
                                    <p:cond delay="0"/>
                                  </p:stCondLst>
                                  <p:childTnLst>
                                    <p:set>
                                      <p:cBhvr>
                                        <p:cTn id="171" dur="1" fill="hold">
                                          <p:stCondLst>
                                            <p:cond delay="0"/>
                                          </p:stCondLst>
                                        </p:cTn>
                                        <p:tgtEl>
                                          <p:spTgt spid="263"/>
                                        </p:tgtEl>
                                        <p:attrNameLst>
                                          <p:attrName>style.visibility</p:attrName>
                                        </p:attrNameLst>
                                      </p:cBhvr>
                                      <p:to>
                                        <p:strVal val="visible"/>
                                      </p:to>
                                    </p:set>
                                    <p:animEffect transition="in" filter="randombar(horizontal)">
                                      <p:cBhvr>
                                        <p:cTn id="172" dur="500"/>
                                        <p:tgtEl>
                                          <p:spTgt spid="263"/>
                                        </p:tgtEl>
                                      </p:cBhvr>
                                    </p:animEffect>
                                  </p:childTnLst>
                                </p:cTn>
                              </p:par>
                              <p:par>
                                <p:cTn id="173" presetID="14" presetClass="entr" presetSubtype="10" fill="hold" grpId="0" nodeType="withEffect">
                                  <p:stCondLst>
                                    <p:cond delay="0"/>
                                  </p:stCondLst>
                                  <p:childTnLst>
                                    <p:set>
                                      <p:cBhvr>
                                        <p:cTn id="174" dur="1" fill="hold">
                                          <p:stCondLst>
                                            <p:cond delay="0"/>
                                          </p:stCondLst>
                                        </p:cTn>
                                        <p:tgtEl>
                                          <p:spTgt spid="262"/>
                                        </p:tgtEl>
                                        <p:attrNameLst>
                                          <p:attrName>style.visibility</p:attrName>
                                        </p:attrNameLst>
                                      </p:cBhvr>
                                      <p:to>
                                        <p:strVal val="visible"/>
                                      </p:to>
                                    </p:set>
                                    <p:animEffect transition="in" filter="randombar(horizontal)">
                                      <p:cBhvr>
                                        <p:cTn id="175" dur="500"/>
                                        <p:tgtEl>
                                          <p:spTgt spid="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4" grpId="0" animBg="1"/>
      <p:bldP spid="235" grpId="0"/>
      <p:bldP spid="253" grpId="0"/>
      <p:bldP spid="255" grpId="0"/>
      <p:bldP spid="256" grpId="0" animBg="1"/>
      <p:bldP spid="257" grpId="0" animBg="1"/>
      <p:bldP spid="258" grpId="0" animBg="1"/>
      <p:bldP spid="259" grpId="0" animBg="1"/>
      <p:bldP spid="260" grpId="0"/>
      <p:bldP spid="261" grpId="0" animBg="1"/>
      <p:bldP spid="262" grpId="0" animBg="1"/>
      <p:bldP spid="26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 name="图片 2">
            <a:extLst>
              <a:ext uri="{FF2B5EF4-FFF2-40B4-BE49-F238E27FC236}">
                <a16:creationId xmlns:a16="http://schemas.microsoft.com/office/drawing/2014/main" id="{B7377FE1-A60F-4474-AB7F-9655C79F393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49761" y="74036"/>
            <a:ext cx="738131" cy="7381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 name="文本框 102">
            <a:extLst>
              <a:ext uri="{FF2B5EF4-FFF2-40B4-BE49-F238E27FC236}">
                <a16:creationId xmlns:a16="http://schemas.microsoft.com/office/drawing/2014/main" id="{CD9A1D36-29C8-4355-9200-DA50B166E790}"/>
              </a:ext>
            </a:extLst>
          </p:cNvPr>
          <p:cNvSpPr txBox="1"/>
          <p:nvPr/>
        </p:nvSpPr>
        <p:spPr>
          <a:xfrm>
            <a:off x="137805" y="188649"/>
            <a:ext cx="3712611" cy="584775"/>
          </a:xfrm>
          <a:prstGeom prst="rect">
            <a:avLst/>
          </a:prstGeom>
          <a:noFill/>
        </p:spPr>
        <p:txBody>
          <a:bodyPr wrap="square" rtlCol="0">
            <a:spAutoFit/>
          </a:bodyPr>
          <a:lstStyle/>
          <a:p>
            <a:r>
              <a:rPr lang="zh-CN" altLang="en-US" sz="3200" b="1" dirty="0">
                <a:solidFill>
                  <a:schemeClr val="bg1"/>
                </a:solidFill>
                <a:latin typeface="微软雅黑" panose="020B0503020204020204" pitchFamily="34" charset="-122"/>
                <a:ea typeface="微软雅黑" panose="020B0503020204020204" pitchFamily="34" charset="-122"/>
                <a:cs typeface="Arial" pitchFamily="34" charset="0"/>
              </a:rPr>
              <a:t>研究背景</a:t>
            </a:r>
          </a:p>
        </p:txBody>
      </p:sp>
      <p:sp>
        <p:nvSpPr>
          <p:cNvPr id="45" name="矩形 44">
            <a:extLst>
              <a:ext uri="{FF2B5EF4-FFF2-40B4-BE49-F238E27FC236}">
                <a16:creationId xmlns:a16="http://schemas.microsoft.com/office/drawing/2014/main" id="{975DB874-E4F1-4BA5-815B-58CC332CDCCC}"/>
              </a:ext>
            </a:extLst>
          </p:cNvPr>
          <p:cNvSpPr/>
          <p:nvPr/>
        </p:nvSpPr>
        <p:spPr>
          <a:xfrm>
            <a:off x="46634" y="1047850"/>
            <a:ext cx="3570208" cy="461665"/>
          </a:xfrm>
          <a:prstGeom prst="rect">
            <a:avLst/>
          </a:prstGeom>
        </p:spPr>
        <p:txBody>
          <a:bodyPr wrap="none">
            <a:spAutoFit/>
          </a:bodyPr>
          <a:lstStyle/>
          <a:p>
            <a:r>
              <a:rPr lang="en-US" altLang="zh-CN" sz="2400" dirty="0">
                <a:latin typeface="黑体" panose="02010609060101010101" pitchFamily="49" charset="-122"/>
                <a:ea typeface="黑体" panose="02010609060101010101" pitchFamily="49" charset="-122"/>
              </a:rPr>
              <a:t>【</a:t>
            </a:r>
            <a:r>
              <a:rPr lang="zh-CN" altLang="en-US" sz="2400" dirty="0">
                <a:latin typeface="黑体" panose="02010609060101010101" pitchFamily="49" charset="-122"/>
                <a:ea typeface="黑体" panose="02010609060101010101" pitchFamily="49" charset="-122"/>
              </a:rPr>
              <a:t>通信资源受限的影响</a:t>
            </a:r>
            <a:r>
              <a:rPr lang="en-US" altLang="zh-CN" sz="2400" dirty="0">
                <a:latin typeface="黑体" panose="02010609060101010101" pitchFamily="49" charset="-122"/>
                <a:ea typeface="黑体" panose="02010609060101010101" pitchFamily="49" charset="-122"/>
              </a:rPr>
              <a:t>】</a:t>
            </a:r>
            <a:endParaRPr lang="zh-CN" altLang="en-US" sz="2400" dirty="0">
              <a:latin typeface="黑体" panose="02010609060101010101" pitchFamily="49" charset="-122"/>
              <a:ea typeface="黑体" panose="02010609060101010101" pitchFamily="49" charset="-122"/>
            </a:endParaRPr>
          </a:p>
        </p:txBody>
      </p:sp>
      <p:pic>
        <p:nvPicPr>
          <p:cNvPr id="46" name="图片 45">
            <a:extLst>
              <a:ext uri="{FF2B5EF4-FFF2-40B4-BE49-F238E27FC236}">
                <a16:creationId xmlns:a16="http://schemas.microsoft.com/office/drawing/2014/main" id="{E63F09CE-AA5E-4731-8B75-C46A52B4AF2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65444">
            <a:off x="6691501" y="4406571"/>
            <a:ext cx="301450" cy="578686"/>
          </a:xfrm>
          <a:prstGeom prst="rect">
            <a:avLst/>
          </a:prstGeom>
        </p:spPr>
      </p:pic>
      <p:pic>
        <p:nvPicPr>
          <p:cNvPr id="51" name="图片 50">
            <a:extLst>
              <a:ext uri="{FF2B5EF4-FFF2-40B4-BE49-F238E27FC236}">
                <a16:creationId xmlns:a16="http://schemas.microsoft.com/office/drawing/2014/main" id="{6F926425-6756-4716-B30A-4CC31A98A7F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640241" y="3131828"/>
            <a:ext cx="514469" cy="514469"/>
          </a:xfrm>
          <a:prstGeom prst="rect">
            <a:avLst/>
          </a:prstGeom>
        </p:spPr>
      </p:pic>
      <p:pic>
        <p:nvPicPr>
          <p:cNvPr id="52" name="图片 51">
            <a:extLst>
              <a:ext uri="{FF2B5EF4-FFF2-40B4-BE49-F238E27FC236}">
                <a16:creationId xmlns:a16="http://schemas.microsoft.com/office/drawing/2014/main" id="{252429AF-4B84-4529-A11C-8F8C5B501C1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911904" y="3130883"/>
            <a:ext cx="514469" cy="514469"/>
          </a:xfrm>
          <a:prstGeom prst="rect">
            <a:avLst/>
          </a:prstGeom>
        </p:spPr>
      </p:pic>
      <p:pic>
        <p:nvPicPr>
          <p:cNvPr id="53" name="图片 52">
            <a:extLst>
              <a:ext uri="{FF2B5EF4-FFF2-40B4-BE49-F238E27FC236}">
                <a16:creationId xmlns:a16="http://schemas.microsoft.com/office/drawing/2014/main" id="{52A5BCB1-8BE3-469A-913A-2444858107DB}"/>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88969" y="3131168"/>
            <a:ext cx="514469" cy="514469"/>
          </a:xfrm>
          <a:prstGeom prst="rect">
            <a:avLst/>
          </a:prstGeom>
        </p:spPr>
      </p:pic>
      <p:pic>
        <p:nvPicPr>
          <p:cNvPr id="54" name="图片 53">
            <a:extLst>
              <a:ext uri="{FF2B5EF4-FFF2-40B4-BE49-F238E27FC236}">
                <a16:creationId xmlns:a16="http://schemas.microsoft.com/office/drawing/2014/main" id="{F0C8ED1F-9207-46D1-A1A5-C537C6D85CC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71870" y="3131828"/>
            <a:ext cx="514469" cy="514469"/>
          </a:xfrm>
          <a:prstGeom prst="rect">
            <a:avLst/>
          </a:prstGeom>
        </p:spPr>
      </p:pic>
      <p:sp>
        <p:nvSpPr>
          <p:cNvPr id="55" name="矩形 54">
            <a:extLst>
              <a:ext uri="{FF2B5EF4-FFF2-40B4-BE49-F238E27FC236}">
                <a16:creationId xmlns:a16="http://schemas.microsoft.com/office/drawing/2014/main" id="{4C2DF2D4-66AA-4867-84CB-1C7F7E0E5854}"/>
              </a:ext>
            </a:extLst>
          </p:cNvPr>
          <p:cNvSpPr/>
          <p:nvPr/>
        </p:nvSpPr>
        <p:spPr>
          <a:xfrm>
            <a:off x="1500021" y="3646297"/>
            <a:ext cx="992579"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边缘云</a:t>
            </a:r>
            <a:r>
              <a:rPr lang="en-US" altLang="zh-CN" dirty="0">
                <a:latin typeface="黑体" panose="02010609060101010101" pitchFamily="49" charset="-122"/>
                <a:ea typeface="黑体" panose="02010609060101010101" pitchFamily="49" charset="-122"/>
              </a:rPr>
              <a:t>1</a:t>
            </a:r>
            <a:endParaRPr lang="zh-CN" altLang="en-US" dirty="0"/>
          </a:p>
        </p:txBody>
      </p:sp>
      <p:sp>
        <p:nvSpPr>
          <p:cNvPr id="56" name="矩形 55">
            <a:extLst>
              <a:ext uri="{FF2B5EF4-FFF2-40B4-BE49-F238E27FC236}">
                <a16:creationId xmlns:a16="http://schemas.microsoft.com/office/drawing/2014/main" id="{F140F1B2-0D5E-4761-ACE5-52DAD6EBC3B6}"/>
              </a:ext>
            </a:extLst>
          </p:cNvPr>
          <p:cNvSpPr/>
          <p:nvPr/>
        </p:nvSpPr>
        <p:spPr>
          <a:xfrm>
            <a:off x="2947927" y="3660061"/>
            <a:ext cx="992579"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边缘云</a:t>
            </a:r>
            <a:r>
              <a:rPr lang="en-US" altLang="zh-CN" dirty="0">
                <a:latin typeface="黑体" panose="02010609060101010101" pitchFamily="49" charset="-122"/>
                <a:ea typeface="黑体" panose="02010609060101010101" pitchFamily="49" charset="-122"/>
              </a:rPr>
              <a:t>2</a:t>
            </a:r>
            <a:endParaRPr lang="zh-CN" altLang="en-US" dirty="0"/>
          </a:p>
        </p:txBody>
      </p:sp>
      <p:sp>
        <p:nvSpPr>
          <p:cNvPr id="57" name="矩形 56">
            <a:extLst>
              <a:ext uri="{FF2B5EF4-FFF2-40B4-BE49-F238E27FC236}">
                <a16:creationId xmlns:a16="http://schemas.microsoft.com/office/drawing/2014/main" id="{2BF75499-C1FC-422C-B21C-E3DFD872C395}"/>
              </a:ext>
            </a:extLst>
          </p:cNvPr>
          <p:cNvSpPr/>
          <p:nvPr/>
        </p:nvSpPr>
        <p:spPr>
          <a:xfrm>
            <a:off x="4672848" y="3659116"/>
            <a:ext cx="992579"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边缘云</a:t>
            </a:r>
            <a:r>
              <a:rPr lang="en-US" altLang="zh-CN" dirty="0">
                <a:latin typeface="黑体" panose="02010609060101010101" pitchFamily="49" charset="-122"/>
                <a:ea typeface="黑体" panose="02010609060101010101" pitchFamily="49" charset="-122"/>
              </a:rPr>
              <a:t>3</a:t>
            </a:r>
            <a:endParaRPr lang="zh-CN" altLang="en-US" dirty="0"/>
          </a:p>
        </p:txBody>
      </p:sp>
      <p:sp>
        <p:nvSpPr>
          <p:cNvPr id="58" name="矩形 57">
            <a:extLst>
              <a:ext uri="{FF2B5EF4-FFF2-40B4-BE49-F238E27FC236}">
                <a16:creationId xmlns:a16="http://schemas.microsoft.com/office/drawing/2014/main" id="{74A5D0B5-5AE2-47F0-92F8-D9A34B6FB7AF}"/>
              </a:ext>
            </a:extLst>
          </p:cNvPr>
          <p:cNvSpPr/>
          <p:nvPr/>
        </p:nvSpPr>
        <p:spPr>
          <a:xfrm>
            <a:off x="6438479" y="3660061"/>
            <a:ext cx="992579"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边缘云</a:t>
            </a:r>
            <a:r>
              <a:rPr lang="en-US" altLang="zh-CN" dirty="0">
                <a:latin typeface="黑体" panose="02010609060101010101" pitchFamily="49" charset="-122"/>
                <a:ea typeface="黑体" panose="02010609060101010101" pitchFamily="49" charset="-122"/>
              </a:rPr>
              <a:t>4</a:t>
            </a:r>
            <a:endParaRPr lang="zh-CN" altLang="en-US" dirty="0"/>
          </a:p>
        </p:txBody>
      </p:sp>
      <p:pic>
        <p:nvPicPr>
          <p:cNvPr id="59" name="图片 58">
            <a:extLst>
              <a:ext uri="{FF2B5EF4-FFF2-40B4-BE49-F238E27FC236}">
                <a16:creationId xmlns:a16="http://schemas.microsoft.com/office/drawing/2014/main" id="{AE5E6E1E-3D5B-46EE-A279-C72A12071C3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91907">
            <a:off x="2479930" y="4419696"/>
            <a:ext cx="301450" cy="578686"/>
          </a:xfrm>
          <a:prstGeom prst="rect">
            <a:avLst/>
          </a:prstGeom>
        </p:spPr>
      </p:pic>
      <p:pic>
        <p:nvPicPr>
          <p:cNvPr id="60" name="图片 59">
            <a:extLst>
              <a:ext uri="{FF2B5EF4-FFF2-40B4-BE49-F238E27FC236}">
                <a16:creationId xmlns:a16="http://schemas.microsoft.com/office/drawing/2014/main" id="{B92E7ED4-C93E-41F6-886A-2D5E687D557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718177" y="5048991"/>
            <a:ext cx="541192" cy="523442"/>
          </a:xfrm>
          <a:prstGeom prst="rect">
            <a:avLst/>
          </a:prstGeom>
        </p:spPr>
      </p:pic>
      <p:pic>
        <p:nvPicPr>
          <p:cNvPr id="61" name="图片 60">
            <a:extLst>
              <a:ext uri="{FF2B5EF4-FFF2-40B4-BE49-F238E27FC236}">
                <a16:creationId xmlns:a16="http://schemas.microsoft.com/office/drawing/2014/main" id="{1785F04E-DA4C-4DD0-8606-26C843DA2717}"/>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528359" y="5054014"/>
            <a:ext cx="541192" cy="523442"/>
          </a:xfrm>
          <a:prstGeom prst="rect">
            <a:avLst/>
          </a:prstGeom>
        </p:spPr>
      </p:pic>
      <p:pic>
        <p:nvPicPr>
          <p:cNvPr id="62" name="图片 61">
            <a:extLst>
              <a:ext uri="{FF2B5EF4-FFF2-40B4-BE49-F238E27FC236}">
                <a16:creationId xmlns:a16="http://schemas.microsoft.com/office/drawing/2014/main" id="{438B5D9B-0BA1-4A68-B472-29CFEA72E12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211663" y="5083668"/>
            <a:ext cx="440443" cy="440443"/>
          </a:xfrm>
          <a:prstGeom prst="rect">
            <a:avLst/>
          </a:prstGeom>
        </p:spPr>
      </p:pic>
      <p:pic>
        <p:nvPicPr>
          <p:cNvPr id="63" name="图片 62">
            <a:extLst>
              <a:ext uri="{FF2B5EF4-FFF2-40B4-BE49-F238E27FC236}">
                <a16:creationId xmlns:a16="http://schemas.microsoft.com/office/drawing/2014/main" id="{BBED8246-DF69-4D7E-B468-4A53E2FBE1B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902327" y="5032352"/>
            <a:ext cx="541192" cy="541192"/>
          </a:xfrm>
          <a:prstGeom prst="rect">
            <a:avLst/>
          </a:prstGeom>
        </p:spPr>
      </p:pic>
      <p:sp>
        <p:nvSpPr>
          <p:cNvPr id="64" name="矩形: 圆角 63">
            <a:extLst>
              <a:ext uri="{FF2B5EF4-FFF2-40B4-BE49-F238E27FC236}">
                <a16:creationId xmlns:a16="http://schemas.microsoft.com/office/drawing/2014/main" id="{947AD720-4BF0-4E26-A0A6-1E404018ED67}"/>
              </a:ext>
            </a:extLst>
          </p:cNvPr>
          <p:cNvSpPr/>
          <p:nvPr/>
        </p:nvSpPr>
        <p:spPr>
          <a:xfrm>
            <a:off x="1407722" y="2990221"/>
            <a:ext cx="6158118" cy="1385431"/>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65" name="直接连接符 64">
            <a:extLst>
              <a:ext uri="{FF2B5EF4-FFF2-40B4-BE49-F238E27FC236}">
                <a16:creationId xmlns:a16="http://schemas.microsoft.com/office/drawing/2014/main" id="{6EEBF84D-3256-4E1E-88F2-3B7846439DB1}"/>
              </a:ext>
            </a:extLst>
          </p:cNvPr>
          <p:cNvCxnSpPr>
            <a:stCxn id="53" idx="3"/>
            <a:endCxn id="54" idx="1"/>
          </p:cNvCxnSpPr>
          <p:nvPr/>
        </p:nvCxnSpPr>
        <p:spPr>
          <a:xfrm>
            <a:off x="2203438" y="3388403"/>
            <a:ext cx="968432" cy="660"/>
          </a:xfrm>
          <a:prstGeom prst="line">
            <a:avLst/>
          </a:prstGeom>
        </p:spPr>
        <p:style>
          <a:lnRef idx="1">
            <a:schemeClr val="accent2"/>
          </a:lnRef>
          <a:fillRef idx="0">
            <a:schemeClr val="accent2"/>
          </a:fillRef>
          <a:effectRef idx="0">
            <a:schemeClr val="accent2"/>
          </a:effectRef>
          <a:fontRef idx="minor">
            <a:schemeClr val="tx1"/>
          </a:fontRef>
        </p:style>
      </p:cxnSp>
      <p:cxnSp>
        <p:nvCxnSpPr>
          <p:cNvPr id="66" name="直接连接符 65">
            <a:extLst>
              <a:ext uri="{FF2B5EF4-FFF2-40B4-BE49-F238E27FC236}">
                <a16:creationId xmlns:a16="http://schemas.microsoft.com/office/drawing/2014/main" id="{BC471143-CB8C-4B78-95AB-28D6F8247D42}"/>
              </a:ext>
            </a:extLst>
          </p:cNvPr>
          <p:cNvCxnSpPr>
            <a:cxnSpLocks/>
            <a:stCxn id="52" idx="3"/>
            <a:endCxn id="51" idx="1"/>
          </p:cNvCxnSpPr>
          <p:nvPr/>
        </p:nvCxnSpPr>
        <p:spPr>
          <a:xfrm>
            <a:off x="5426373" y="3388118"/>
            <a:ext cx="1213868" cy="945"/>
          </a:xfrm>
          <a:prstGeom prst="line">
            <a:avLst/>
          </a:prstGeom>
        </p:spPr>
        <p:style>
          <a:lnRef idx="1">
            <a:schemeClr val="accent2"/>
          </a:lnRef>
          <a:fillRef idx="0">
            <a:schemeClr val="accent2"/>
          </a:fillRef>
          <a:effectRef idx="0">
            <a:schemeClr val="accent2"/>
          </a:effectRef>
          <a:fontRef idx="minor">
            <a:schemeClr val="tx1"/>
          </a:fontRef>
        </p:style>
      </p:cxnSp>
      <p:sp>
        <p:nvSpPr>
          <p:cNvPr id="67" name="矩形 66">
            <a:extLst>
              <a:ext uri="{FF2B5EF4-FFF2-40B4-BE49-F238E27FC236}">
                <a16:creationId xmlns:a16="http://schemas.microsoft.com/office/drawing/2014/main" id="{485AE58C-46F2-4A4A-ACEE-F73B1FC0ED1E}"/>
              </a:ext>
            </a:extLst>
          </p:cNvPr>
          <p:cNvSpPr/>
          <p:nvPr/>
        </p:nvSpPr>
        <p:spPr>
          <a:xfrm>
            <a:off x="2063391" y="5545374"/>
            <a:ext cx="761747"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用户</a:t>
            </a:r>
            <a:r>
              <a:rPr lang="en-US" altLang="zh-CN" dirty="0">
                <a:latin typeface="黑体" panose="02010609060101010101" pitchFamily="49" charset="-122"/>
                <a:ea typeface="黑体" panose="02010609060101010101" pitchFamily="49" charset="-122"/>
              </a:rPr>
              <a:t>2</a:t>
            </a:r>
            <a:endParaRPr lang="zh-CN" altLang="en-US" dirty="0"/>
          </a:p>
        </p:txBody>
      </p:sp>
      <p:sp>
        <p:nvSpPr>
          <p:cNvPr id="68" name="矩形 67">
            <a:extLst>
              <a:ext uri="{FF2B5EF4-FFF2-40B4-BE49-F238E27FC236}">
                <a16:creationId xmlns:a16="http://schemas.microsoft.com/office/drawing/2014/main" id="{BAF2727C-0777-4AEA-98BB-7B60913EDD4B}"/>
              </a:ext>
            </a:extLst>
          </p:cNvPr>
          <p:cNvSpPr/>
          <p:nvPr/>
        </p:nvSpPr>
        <p:spPr>
          <a:xfrm>
            <a:off x="2644996" y="5532718"/>
            <a:ext cx="761747"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用户</a:t>
            </a:r>
            <a:r>
              <a:rPr lang="en-US" altLang="zh-CN" dirty="0">
                <a:latin typeface="黑体" panose="02010609060101010101" pitchFamily="49" charset="-122"/>
                <a:ea typeface="黑体" panose="02010609060101010101" pitchFamily="49" charset="-122"/>
              </a:rPr>
              <a:t>3</a:t>
            </a:r>
            <a:endParaRPr lang="zh-CN" altLang="en-US" dirty="0"/>
          </a:p>
        </p:txBody>
      </p:sp>
      <p:sp>
        <p:nvSpPr>
          <p:cNvPr id="69" name="矩形 68">
            <a:extLst>
              <a:ext uri="{FF2B5EF4-FFF2-40B4-BE49-F238E27FC236}">
                <a16:creationId xmlns:a16="http://schemas.microsoft.com/office/drawing/2014/main" id="{64290961-45D5-4A95-A82D-DF5547046479}"/>
              </a:ext>
            </a:extLst>
          </p:cNvPr>
          <p:cNvSpPr/>
          <p:nvPr/>
        </p:nvSpPr>
        <p:spPr>
          <a:xfrm>
            <a:off x="4786043" y="5532718"/>
            <a:ext cx="761747"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用户</a:t>
            </a:r>
            <a:r>
              <a:rPr lang="en-US" altLang="zh-CN" dirty="0">
                <a:latin typeface="黑体" panose="02010609060101010101" pitchFamily="49" charset="-122"/>
                <a:ea typeface="黑体" panose="02010609060101010101" pitchFamily="49" charset="-122"/>
              </a:rPr>
              <a:t>6</a:t>
            </a:r>
            <a:endParaRPr lang="zh-CN" altLang="en-US" dirty="0"/>
          </a:p>
        </p:txBody>
      </p:sp>
      <p:sp>
        <p:nvSpPr>
          <p:cNvPr id="70" name="矩形 69">
            <a:extLst>
              <a:ext uri="{FF2B5EF4-FFF2-40B4-BE49-F238E27FC236}">
                <a16:creationId xmlns:a16="http://schemas.microsoft.com/office/drawing/2014/main" id="{4AB5D910-A2CB-49FA-B7B8-DDB71F51EFFB}"/>
              </a:ext>
            </a:extLst>
          </p:cNvPr>
          <p:cNvSpPr/>
          <p:nvPr/>
        </p:nvSpPr>
        <p:spPr>
          <a:xfrm>
            <a:off x="5473478" y="5525395"/>
            <a:ext cx="761747"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用户</a:t>
            </a:r>
            <a:r>
              <a:rPr lang="en-US" altLang="zh-CN" dirty="0">
                <a:latin typeface="黑体" panose="02010609060101010101" pitchFamily="49" charset="-122"/>
                <a:ea typeface="黑体" panose="02010609060101010101" pitchFamily="49" charset="-122"/>
              </a:rPr>
              <a:t>7</a:t>
            </a:r>
            <a:endParaRPr lang="zh-CN" altLang="en-US" dirty="0"/>
          </a:p>
        </p:txBody>
      </p:sp>
      <p:pic>
        <p:nvPicPr>
          <p:cNvPr id="71" name="图片 70">
            <a:extLst>
              <a:ext uri="{FF2B5EF4-FFF2-40B4-BE49-F238E27FC236}">
                <a16:creationId xmlns:a16="http://schemas.microsoft.com/office/drawing/2014/main" id="{F3BDDCA4-D73A-4FCD-8498-7D4092D2E4A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88064" y="5050106"/>
            <a:ext cx="440443" cy="440443"/>
          </a:xfrm>
          <a:prstGeom prst="rect">
            <a:avLst/>
          </a:prstGeom>
        </p:spPr>
      </p:pic>
      <p:sp>
        <p:nvSpPr>
          <p:cNvPr id="72" name="矩形 71">
            <a:extLst>
              <a:ext uri="{FF2B5EF4-FFF2-40B4-BE49-F238E27FC236}">
                <a16:creationId xmlns:a16="http://schemas.microsoft.com/office/drawing/2014/main" id="{B583AEC7-AFAD-4671-9F69-75E2EA37494E}"/>
              </a:ext>
            </a:extLst>
          </p:cNvPr>
          <p:cNvSpPr/>
          <p:nvPr/>
        </p:nvSpPr>
        <p:spPr>
          <a:xfrm>
            <a:off x="3363075" y="5537936"/>
            <a:ext cx="761747"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用户</a:t>
            </a:r>
            <a:r>
              <a:rPr lang="en-US" altLang="zh-CN" dirty="0">
                <a:latin typeface="黑体" panose="02010609060101010101" pitchFamily="49" charset="-122"/>
                <a:ea typeface="黑体" panose="02010609060101010101" pitchFamily="49" charset="-122"/>
              </a:rPr>
              <a:t>4</a:t>
            </a:r>
            <a:endParaRPr lang="zh-CN" altLang="en-US" dirty="0"/>
          </a:p>
        </p:txBody>
      </p:sp>
      <p:cxnSp>
        <p:nvCxnSpPr>
          <p:cNvPr id="73" name="直接连接符 72">
            <a:extLst>
              <a:ext uri="{FF2B5EF4-FFF2-40B4-BE49-F238E27FC236}">
                <a16:creationId xmlns:a16="http://schemas.microsoft.com/office/drawing/2014/main" id="{B295E4A1-A89F-463A-A12D-F90E8114539C}"/>
              </a:ext>
            </a:extLst>
          </p:cNvPr>
          <p:cNvCxnSpPr>
            <a:cxnSpLocks/>
            <a:stCxn id="54" idx="3"/>
            <a:endCxn id="52" idx="1"/>
          </p:cNvCxnSpPr>
          <p:nvPr/>
        </p:nvCxnSpPr>
        <p:spPr>
          <a:xfrm flipV="1">
            <a:off x="3686339" y="3388118"/>
            <a:ext cx="1225565" cy="945"/>
          </a:xfrm>
          <a:prstGeom prst="line">
            <a:avLst/>
          </a:prstGeom>
        </p:spPr>
        <p:style>
          <a:lnRef idx="1">
            <a:schemeClr val="accent2"/>
          </a:lnRef>
          <a:fillRef idx="0">
            <a:schemeClr val="accent2"/>
          </a:fillRef>
          <a:effectRef idx="0">
            <a:schemeClr val="accent2"/>
          </a:effectRef>
          <a:fontRef idx="minor">
            <a:schemeClr val="tx1"/>
          </a:fontRef>
        </p:style>
      </p:cxnSp>
      <p:pic>
        <p:nvPicPr>
          <p:cNvPr id="74" name="图片 73">
            <a:extLst>
              <a:ext uri="{FF2B5EF4-FFF2-40B4-BE49-F238E27FC236}">
                <a16:creationId xmlns:a16="http://schemas.microsoft.com/office/drawing/2014/main" id="{BD03D89B-6AD9-4F5E-8141-51C599B95423}"/>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48995" y="5002418"/>
            <a:ext cx="541192" cy="541192"/>
          </a:xfrm>
          <a:prstGeom prst="rect">
            <a:avLst/>
          </a:prstGeom>
        </p:spPr>
      </p:pic>
      <p:sp>
        <p:nvSpPr>
          <p:cNvPr id="75" name="矩形 74">
            <a:extLst>
              <a:ext uri="{FF2B5EF4-FFF2-40B4-BE49-F238E27FC236}">
                <a16:creationId xmlns:a16="http://schemas.microsoft.com/office/drawing/2014/main" id="{5747CD15-EACE-4F97-A35D-BB3240A52DF3}"/>
              </a:ext>
            </a:extLst>
          </p:cNvPr>
          <p:cNvSpPr/>
          <p:nvPr/>
        </p:nvSpPr>
        <p:spPr>
          <a:xfrm>
            <a:off x="4059237" y="5524111"/>
            <a:ext cx="761747"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用户</a:t>
            </a:r>
            <a:r>
              <a:rPr lang="en-US" altLang="zh-CN" dirty="0">
                <a:latin typeface="黑体" panose="02010609060101010101" pitchFamily="49" charset="-122"/>
                <a:ea typeface="黑体" panose="02010609060101010101" pitchFamily="49" charset="-122"/>
              </a:rPr>
              <a:t>5</a:t>
            </a:r>
            <a:endParaRPr lang="zh-CN" altLang="en-US" dirty="0"/>
          </a:p>
        </p:txBody>
      </p:sp>
      <p:pic>
        <p:nvPicPr>
          <p:cNvPr id="76" name="图片 75">
            <a:extLst>
              <a:ext uri="{FF2B5EF4-FFF2-40B4-BE49-F238E27FC236}">
                <a16:creationId xmlns:a16="http://schemas.microsoft.com/office/drawing/2014/main" id="{C9532363-00F3-461B-9148-05E4EEBDF0B4}"/>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95862" y="5914323"/>
            <a:ext cx="236862" cy="213854"/>
          </a:xfrm>
          <a:prstGeom prst="rect">
            <a:avLst/>
          </a:prstGeom>
        </p:spPr>
      </p:pic>
      <p:pic>
        <p:nvPicPr>
          <p:cNvPr id="77" name="图片 76">
            <a:extLst>
              <a:ext uri="{FF2B5EF4-FFF2-40B4-BE49-F238E27FC236}">
                <a16:creationId xmlns:a16="http://schemas.microsoft.com/office/drawing/2014/main" id="{004E029D-094E-4B69-AB99-CDC1200EFA3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677292" y="5816602"/>
            <a:ext cx="380874" cy="391663"/>
          </a:xfrm>
          <a:prstGeom prst="rect">
            <a:avLst/>
          </a:prstGeom>
        </p:spPr>
      </p:pic>
      <p:pic>
        <p:nvPicPr>
          <p:cNvPr id="78" name="图片 77">
            <a:extLst>
              <a:ext uri="{FF2B5EF4-FFF2-40B4-BE49-F238E27FC236}">
                <a16:creationId xmlns:a16="http://schemas.microsoft.com/office/drawing/2014/main" id="{B2974814-891D-4FD8-85C3-91A220D99145}"/>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864611" y="5890266"/>
            <a:ext cx="323457" cy="248658"/>
          </a:xfrm>
          <a:prstGeom prst="rect">
            <a:avLst/>
          </a:prstGeom>
        </p:spPr>
      </p:pic>
      <p:pic>
        <p:nvPicPr>
          <p:cNvPr id="79" name="图片 78">
            <a:extLst>
              <a:ext uri="{FF2B5EF4-FFF2-40B4-BE49-F238E27FC236}">
                <a16:creationId xmlns:a16="http://schemas.microsoft.com/office/drawing/2014/main" id="{70ADB65F-0A71-4D78-8254-E318FCABA3AD}"/>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14357" y="5882891"/>
            <a:ext cx="321121" cy="243381"/>
          </a:xfrm>
          <a:prstGeom prst="rect">
            <a:avLst/>
          </a:prstGeom>
        </p:spPr>
      </p:pic>
      <p:pic>
        <p:nvPicPr>
          <p:cNvPr id="80" name="图片 79">
            <a:extLst>
              <a:ext uri="{FF2B5EF4-FFF2-40B4-BE49-F238E27FC236}">
                <a16:creationId xmlns:a16="http://schemas.microsoft.com/office/drawing/2014/main" id="{B535F48C-1D76-43C0-AECB-D893E2158B2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589854" y="5916500"/>
            <a:ext cx="236862" cy="213854"/>
          </a:xfrm>
          <a:prstGeom prst="rect">
            <a:avLst/>
          </a:prstGeom>
        </p:spPr>
      </p:pic>
      <p:pic>
        <p:nvPicPr>
          <p:cNvPr id="81" name="图片 80">
            <a:extLst>
              <a:ext uri="{FF2B5EF4-FFF2-40B4-BE49-F238E27FC236}">
                <a16:creationId xmlns:a16="http://schemas.microsoft.com/office/drawing/2014/main" id="{B221FE54-C52B-4591-89B4-9FFC127ED56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62647" y="5800927"/>
            <a:ext cx="380874" cy="391663"/>
          </a:xfrm>
          <a:prstGeom prst="rect">
            <a:avLst/>
          </a:prstGeom>
        </p:spPr>
      </p:pic>
      <p:sp>
        <p:nvSpPr>
          <p:cNvPr id="82" name="矩形: 圆角 81">
            <a:extLst>
              <a:ext uri="{FF2B5EF4-FFF2-40B4-BE49-F238E27FC236}">
                <a16:creationId xmlns:a16="http://schemas.microsoft.com/office/drawing/2014/main" id="{F8CC84F5-24F4-431B-A950-3A3869CAFC4B}"/>
              </a:ext>
            </a:extLst>
          </p:cNvPr>
          <p:cNvSpPr/>
          <p:nvPr/>
        </p:nvSpPr>
        <p:spPr>
          <a:xfrm>
            <a:off x="969746" y="4990786"/>
            <a:ext cx="6762772" cy="1515600"/>
          </a:xfrm>
          <a:prstGeom prst="roundRect">
            <a:avLst/>
          </a:prstGeom>
          <a:no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pic>
        <p:nvPicPr>
          <p:cNvPr id="88" name="图片 87">
            <a:extLst>
              <a:ext uri="{FF2B5EF4-FFF2-40B4-BE49-F238E27FC236}">
                <a16:creationId xmlns:a16="http://schemas.microsoft.com/office/drawing/2014/main" id="{A763AC5C-83E2-4022-B1F1-000E869C157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25785" y="4004170"/>
            <a:ext cx="236862" cy="213854"/>
          </a:xfrm>
          <a:prstGeom prst="rect">
            <a:avLst/>
          </a:prstGeom>
        </p:spPr>
      </p:pic>
      <p:pic>
        <p:nvPicPr>
          <p:cNvPr id="89" name="图片 88">
            <a:extLst>
              <a:ext uri="{FF2B5EF4-FFF2-40B4-BE49-F238E27FC236}">
                <a16:creationId xmlns:a16="http://schemas.microsoft.com/office/drawing/2014/main" id="{C180ADFE-6218-4139-9024-134995353C0E}"/>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806997" y="4000024"/>
            <a:ext cx="323457" cy="248658"/>
          </a:xfrm>
          <a:prstGeom prst="rect">
            <a:avLst/>
          </a:prstGeom>
        </p:spPr>
      </p:pic>
      <p:pic>
        <p:nvPicPr>
          <p:cNvPr id="90" name="图片 89">
            <a:extLst>
              <a:ext uri="{FF2B5EF4-FFF2-40B4-BE49-F238E27FC236}">
                <a16:creationId xmlns:a16="http://schemas.microsoft.com/office/drawing/2014/main" id="{7A3E71AA-6AC1-4BB2-85B2-095180A581A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65444">
            <a:off x="2895875" y="4416571"/>
            <a:ext cx="301450" cy="578686"/>
          </a:xfrm>
          <a:prstGeom prst="rect">
            <a:avLst/>
          </a:prstGeom>
        </p:spPr>
      </p:pic>
      <p:pic>
        <p:nvPicPr>
          <p:cNvPr id="94" name="图片 93">
            <a:extLst>
              <a:ext uri="{FF2B5EF4-FFF2-40B4-BE49-F238E27FC236}">
                <a16:creationId xmlns:a16="http://schemas.microsoft.com/office/drawing/2014/main" id="{012E22D3-BE22-4C13-8E7A-7C908ABD734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58407" y="4416571"/>
            <a:ext cx="301450" cy="578686"/>
          </a:xfrm>
          <a:prstGeom prst="rect">
            <a:avLst/>
          </a:prstGeom>
        </p:spPr>
      </p:pic>
      <p:pic>
        <p:nvPicPr>
          <p:cNvPr id="96" name="图片 95">
            <a:extLst>
              <a:ext uri="{FF2B5EF4-FFF2-40B4-BE49-F238E27FC236}">
                <a16:creationId xmlns:a16="http://schemas.microsoft.com/office/drawing/2014/main" id="{4F4AAB30-145A-4DA1-AE30-6CACD8E43F35}"/>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rot="19598059">
            <a:off x="4025005" y="4394191"/>
            <a:ext cx="282828" cy="542937"/>
          </a:xfrm>
          <a:prstGeom prst="rect">
            <a:avLst/>
          </a:prstGeom>
        </p:spPr>
      </p:pic>
      <p:pic>
        <p:nvPicPr>
          <p:cNvPr id="97" name="图片 96">
            <a:extLst>
              <a:ext uri="{FF2B5EF4-FFF2-40B4-BE49-F238E27FC236}">
                <a16:creationId xmlns:a16="http://schemas.microsoft.com/office/drawing/2014/main" id="{67377199-DD7A-4A46-B55F-E9C24B95BD4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53057" y="4390837"/>
            <a:ext cx="301450" cy="578686"/>
          </a:xfrm>
          <a:prstGeom prst="rect">
            <a:avLst/>
          </a:prstGeom>
        </p:spPr>
      </p:pic>
      <p:pic>
        <p:nvPicPr>
          <p:cNvPr id="98" name="图片 97">
            <a:extLst>
              <a:ext uri="{FF2B5EF4-FFF2-40B4-BE49-F238E27FC236}">
                <a16:creationId xmlns:a16="http://schemas.microsoft.com/office/drawing/2014/main" id="{3022BEA4-D1C2-4757-9B27-DED2FB25E89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239383">
            <a:off x="5454102" y="4409346"/>
            <a:ext cx="301450" cy="578686"/>
          </a:xfrm>
          <a:prstGeom prst="rect">
            <a:avLst/>
          </a:prstGeom>
        </p:spPr>
      </p:pic>
      <p:pic>
        <p:nvPicPr>
          <p:cNvPr id="131" name="图片 130">
            <a:extLst>
              <a:ext uri="{FF2B5EF4-FFF2-40B4-BE49-F238E27FC236}">
                <a16:creationId xmlns:a16="http://schemas.microsoft.com/office/drawing/2014/main" id="{5C263760-BFA3-433E-82B3-55A81252C4B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05903" y="5082175"/>
            <a:ext cx="541192" cy="523442"/>
          </a:xfrm>
          <a:prstGeom prst="rect">
            <a:avLst/>
          </a:prstGeom>
        </p:spPr>
      </p:pic>
      <p:sp>
        <p:nvSpPr>
          <p:cNvPr id="132" name="矩形 131">
            <a:extLst>
              <a:ext uri="{FF2B5EF4-FFF2-40B4-BE49-F238E27FC236}">
                <a16:creationId xmlns:a16="http://schemas.microsoft.com/office/drawing/2014/main" id="{C4A2682A-EA07-4D57-B202-FFB210406657}"/>
              </a:ext>
            </a:extLst>
          </p:cNvPr>
          <p:cNvSpPr/>
          <p:nvPr/>
        </p:nvSpPr>
        <p:spPr>
          <a:xfrm>
            <a:off x="6432722" y="5565902"/>
            <a:ext cx="761747"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用户</a:t>
            </a:r>
            <a:r>
              <a:rPr lang="en-US" altLang="zh-CN" dirty="0">
                <a:latin typeface="黑体" panose="02010609060101010101" pitchFamily="49" charset="-122"/>
                <a:ea typeface="黑体" panose="02010609060101010101" pitchFamily="49" charset="-122"/>
              </a:rPr>
              <a:t>8</a:t>
            </a:r>
            <a:endParaRPr lang="zh-CN" altLang="en-US" dirty="0"/>
          </a:p>
        </p:txBody>
      </p:sp>
      <p:pic>
        <p:nvPicPr>
          <p:cNvPr id="134" name="图片 133">
            <a:extLst>
              <a:ext uri="{FF2B5EF4-FFF2-40B4-BE49-F238E27FC236}">
                <a16:creationId xmlns:a16="http://schemas.microsoft.com/office/drawing/2014/main" id="{AF940FDC-C999-4FF1-8CE8-40AC115DFCD7}"/>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986068" y="3979192"/>
            <a:ext cx="321121" cy="243381"/>
          </a:xfrm>
          <a:prstGeom prst="rect">
            <a:avLst/>
          </a:prstGeom>
        </p:spPr>
      </p:pic>
      <p:pic>
        <p:nvPicPr>
          <p:cNvPr id="135" name="图片 134">
            <a:extLst>
              <a:ext uri="{FF2B5EF4-FFF2-40B4-BE49-F238E27FC236}">
                <a16:creationId xmlns:a16="http://schemas.microsoft.com/office/drawing/2014/main" id="{F967F847-F92F-4AC5-ABFE-58A6F8841545}"/>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103782" y="5883437"/>
            <a:ext cx="236862" cy="213854"/>
          </a:xfrm>
          <a:prstGeom prst="rect">
            <a:avLst/>
          </a:prstGeom>
        </p:spPr>
      </p:pic>
      <p:pic>
        <p:nvPicPr>
          <p:cNvPr id="137" name="图片 136">
            <a:extLst>
              <a:ext uri="{FF2B5EF4-FFF2-40B4-BE49-F238E27FC236}">
                <a16:creationId xmlns:a16="http://schemas.microsoft.com/office/drawing/2014/main" id="{6BDFEAD6-AF2E-41F4-A1BF-F644CAABE2E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141850" y="5066929"/>
            <a:ext cx="541192" cy="523442"/>
          </a:xfrm>
          <a:prstGeom prst="rect">
            <a:avLst/>
          </a:prstGeom>
        </p:spPr>
      </p:pic>
      <p:sp>
        <p:nvSpPr>
          <p:cNvPr id="138" name="矩形 137">
            <a:extLst>
              <a:ext uri="{FF2B5EF4-FFF2-40B4-BE49-F238E27FC236}">
                <a16:creationId xmlns:a16="http://schemas.microsoft.com/office/drawing/2014/main" id="{B6594991-FF29-4924-B537-CE863EF0A712}"/>
              </a:ext>
            </a:extLst>
          </p:cNvPr>
          <p:cNvSpPr/>
          <p:nvPr/>
        </p:nvSpPr>
        <p:spPr>
          <a:xfrm>
            <a:off x="1068669" y="5550656"/>
            <a:ext cx="761747" cy="369332"/>
          </a:xfrm>
          <a:prstGeom prst="rect">
            <a:avLst/>
          </a:prstGeom>
        </p:spPr>
        <p:txBody>
          <a:bodyPr wrap="square">
            <a:spAutoFit/>
          </a:bodyPr>
          <a:lstStyle/>
          <a:p>
            <a:r>
              <a:rPr lang="zh-CN" altLang="en-US" dirty="0">
                <a:latin typeface="黑体" panose="02010609060101010101" pitchFamily="49" charset="-122"/>
                <a:ea typeface="黑体" panose="02010609060101010101" pitchFamily="49" charset="-122"/>
              </a:rPr>
              <a:t>用户</a:t>
            </a:r>
            <a:r>
              <a:rPr lang="en-US" altLang="zh-CN" dirty="0">
                <a:latin typeface="黑体" panose="02010609060101010101" pitchFamily="49" charset="-122"/>
                <a:ea typeface="黑体" panose="02010609060101010101" pitchFamily="49" charset="-122"/>
              </a:rPr>
              <a:t>1</a:t>
            </a:r>
            <a:endParaRPr lang="zh-CN" altLang="en-US" dirty="0"/>
          </a:p>
        </p:txBody>
      </p:sp>
      <p:pic>
        <p:nvPicPr>
          <p:cNvPr id="139" name="图片 138">
            <a:extLst>
              <a:ext uri="{FF2B5EF4-FFF2-40B4-BE49-F238E27FC236}">
                <a16:creationId xmlns:a16="http://schemas.microsoft.com/office/drawing/2014/main" id="{FA3F6DDC-353D-43A8-8B20-785EED35738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288284" y="5908204"/>
            <a:ext cx="323457" cy="248658"/>
          </a:xfrm>
          <a:prstGeom prst="rect">
            <a:avLst/>
          </a:prstGeom>
        </p:spPr>
      </p:pic>
      <p:pic>
        <p:nvPicPr>
          <p:cNvPr id="140" name="图片 139">
            <a:extLst>
              <a:ext uri="{FF2B5EF4-FFF2-40B4-BE49-F238E27FC236}">
                <a16:creationId xmlns:a16="http://schemas.microsoft.com/office/drawing/2014/main" id="{7D89655B-E87A-4586-9155-746F9D9EA3F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565444">
            <a:off x="1437539" y="4391324"/>
            <a:ext cx="301450" cy="578686"/>
          </a:xfrm>
          <a:prstGeom prst="rect">
            <a:avLst/>
          </a:prstGeom>
        </p:spPr>
      </p:pic>
      <p:pic>
        <p:nvPicPr>
          <p:cNvPr id="141" name="图片 140">
            <a:extLst>
              <a:ext uri="{FF2B5EF4-FFF2-40B4-BE49-F238E27FC236}">
                <a16:creationId xmlns:a16="http://schemas.microsoft.com/office/drawing/2014/main" id="{C2B6155F-01ED-4E07-BAF6-741291AB484D}"/>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825977" y="4005569"/>
            <a:ext cx="236862" cy="213854"/>
          </a:xfrm>
          <a:prstGeom prst="rect">
            <a:avLst/>
          </a:prstGeom>
        </p:spPr>
      </p:pic>
      <p:sp>
        <p:nvSpPr>
          <p:cNvPr id="142" name="对话气泡: 圆角矩形 141">
            <a:extLst>
              <a:ext uri="{FF2B5EF4-FFF2-40B4-BE49-F238E27FC236}">
                <a16:creationId xmlns:a16="http://schemas.microsoft.com/office/drawing/2014/main" id="{6D358916-C9FB-4134-88FE-FBA8163EA0E8}"/>
              </a:ext>
            </a:extLst>
          </p:cNvPr>
          <p:cNvSpPr/>
          <p:nvPr/>
        </p:nvSpPr>
        <p:spPr>
          <a:xfrm>
            <a:off x="137805" y="2990220"/>
            <a:ext cx="1067575" cy="765015"/>
          </a:xfrm>
          <a:prstGeom prst="wedgeRoundRectCallout">
            <a:avLst>
              <a:gd name="adj1" fmla="val 43928"/>
              <a:gd name="adj2" fmla="val 62500"/>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文本框 142">
            <a:extLst>
              <a:ext uri="{FF2B5EF4-FFF2-40B4-BE49-F238E27FC236}">
                <a16:creationId xmlns:a16="http://schemas.microsoft.com/office/drawing/2014/main" id="{963384B9-62B9-482D-9A95-9DA42EEE2443}"/>
              </a:ext>
            </a:extLst>
          </p:cNvPr>
          <p:cNvSpPr txBox="1"/>
          <p:nvPr/>
        </p:nvSpPr>
        <p:spPr>
          <a:xfrm>
            <a:off x="143019" y="3012785"/>
            <a:ext cx="1167899" cy="646331"/>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若通信资源为</a:t>
            </a:r>
            <a:r>
              <a:rPr lang="en-US" altLang="zh-CN" dirty="0">
                <a:latin typeface="黑体" panose="02010609060101010101" pitchFamily="49" charset="-122"/>
                <a:ea typeface="黑体" panose="02010609060101010101" pitchFamily="49" charset="-122"/>
              </a:rPr>
              <a:t>2</a:t>
            </a:r>
            <a:endParaRPr lang="zh-CN" altLang="en-US" dirty="0">
              <a:latin typeface="黑体" panose="02010609060101010101" pitchFamily="49" charset="-122"/>
              <a:ea typeface="黑体" panose="02010609060101010101" pitchFamily="49" charset="-122"/>
            </a:endParaRPr>
          </a:p>
        </p:txBody>
      </p:sp>
      <p:pic>
        <p:nvPicPr>
          <p:cNvPr id="144" name="图片 143">
            <a:extLst>
              <a:ext uri="{FF2B5EF4-FFF2-40B4-BE49-F238E27FC236}">
                <a16:creationId xmlns:a16="http://schemas.microsoft.com/office/drawing/2014/main" id="{97DB206A-809F-4CD7-BEE9-73531C1D7EC3}"/>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293002" y="6131443"/>
            <a:ext cx="334205" cy="222803"/>
          </a:xfrm>
          <a:prstGeom prst="rect">
            <a:avLst/>
          </a:prstGeom>
        </p:spPr>
      </p:pic>
      <p:pic>
        <p:nvPicPr>
          <p:cNvPr id="145" name="图片 144">
            <a:extLst>
              <a:ext uri="{FF2B5EF4-FFF2-40B4-BE49-F238E27FC236}">
                <a16:creationId xmlns:a16="http://schemas.microsoft.com/office/drawing/2014/main" id="{74FE8927-E28B-4AB4-86B9-922C6055AE0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239343" y="6148498"/>
            <a:ext cx="334205" cy="222803"/>
          </a:xfrm>
          <a:prstGeom prst="rect">
            <a:avLst/>
          </a:prstGeom>
        </p:spPr>
      </p:pic>
      <p:pic>
        <p:nvPicPr>
          <p:cNvPr id="146" name="图片 145">
            <a:extLst>
              <a:ext uri="{FF2B5EF4-FFF2-40B4-BE49-F238E27FC236}">
                <a16:creationId xmlns:a16="http://schemas.microsoft.com/office/drawing/2014/main" id="{8C02AB73-33DE-4D1B-BEDF-316A111F60A0}"/>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868796" y="6134876"/>
            <a:ext cx="334205" cy="222803"/>
          </a:xfrm>
          <a:prstGeom prst="rect">
            <a:avLst/>
          </a:prstGeom>
        </p:spPr>
      </p:pic>
      <p:pic>
        <p:nvPicPr>
          <p:cNvPr id="147" name="图片 146">
            <a:extLst>
              <a:ext uri="{FF2B5EF4-FFF2-40B4-BE49-F238E27FC236}">
                <a16:creationId xmlns:a16="http://schemas.microsoft.com/office/drawing/2014/main" id="{36BCD2AA-7573-4E78-8355-67F1713B62AD}"/>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534094" y="6134876"/>
            <a:ext cx="334205" cy="222803"/>
          </a:xfrm>
          <a:prstGeom prst="rect">
            <a:avLst/>
          </a:prstGeom>
        </p:spPr>
      </p:pic>
      <p:pic>
        <p:nvPicPr>
          <p:cNvPr id="148" name="图片 147">
            <a:extLst>
              <a:ext uri="{FF2B5EF4-FFF2-40B4-BE49-F238E27FC236}">
                <a16:creationId xmlns:a16="http://schemas.microsoft.com/office/drawing/2014/main" id="{9CD1D88A-2A57-4ACE-8D49-75AF25CD3876}"/>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312159" y="6131442"/>
            <a:ext cx="334205" cy="222803"/>
          </a:xfrm>
          <a:prstGeom prst="rect">
            <a:avLst/>
          </a:prstGeom>
        </p:spPr>
      </p:pic>
      <p:pic>
        <p:nvPicPr>
          <p:cNvPr id="149" name="图片 148">
            <a:extLst>
              <a:ext uri="{FF2B5EF4-FFF2-40B4-BE49-F238E27FC236}">
                <a16:creationId xmlns:a16="http://schemas.microsoft.com/office/drawing/2014/main" id="{C967AB12-15E4-44D1-BD54-6E3BC9AE7510}"/>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997801" y="6134876"/>
            <a:ext cx="334205" cy="222803"/>
          </a:xfrm>
          <a:prstGeom prst="rect">
            <a:avLst/>
          </a:prstGeom>
        </p:spPr>
      </p:pic>
      <p:pic>
        <p:nvPicPr>
          <p:cNvPr id="150" name="图片 149">
            <a:extLst>
              <a:ext uri="{FF2B5EF4-FFF2-40B4-BE49-F238E27FC236}">
                <a16:creationId xmlns:a16="http://schemas.microsoft.com/office/drawing/2014/main" id="{03A8AADD-9E36-48C9-9AA8-593A07199944}"/>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676325" y="6147923"/>
            <a:ext cx="334205" cy="222803"/>
          </a:xfrm>
          <a:prstGeom prst="rect">
            <a:avLst/>
          </a:prstGeom>
        </p:spPr>
      </p:pic>
      <p:pic>
        <p:nvPicPr>
          <p:cNvPr id="151" name="图片 150">
            <a:extLst>
              <a:ext uri="{FF2B5EF4-FFF2-40B4-BE49-F238E27FC236}">
                <a16:creationId xmlns:a16="http://schemas.microsoft.com/office/drawing/2014/main" id="{BAB466C8-B64A-4190-8ED7-DE0E7F9436B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658874" y="6138478"/>
            <a:ext cx="334205" cy="222803"/>
          </a:xfrm>
          <a:prstGeom prst="rect">
            <a:avLst/>
          </a:prstGeom>
        </p:spPr>
      </p:pic>
      <p:sp>
        <p:nvSpPr>
          <p:cNvPr id="162" name="椭圆 161">
            <a:extLst>
              <a:ext uri="{FF2B5EF4-FFF2-40B4-BE49-F238E27FC236}">
                <a16:creationId xmlns:a16="http://schemas.microsoft.com/office/drawing/2014/main" id="{BD7D3083-64B5-4D55-9EA7-B4E303B8EE78}"/>
              </a:ext>
            </a:extLst>
          </p:cNvPr>
          <p:cNvSpPr/>
          <p:nvPr/>
        </p:nvSpPr>
        <p:spPr>
          <a:xfrm>
            <a:off x="3447585" y="5911588"/>
            <a:ext cx="517337" cy="478459"/>
          </a:xfrm>
          <a:prstGeom prst="ellipse">
            <a:avLst/>
          </a:prstGeom>
          <a:noFill/>
        </p:spPr>
        <p:style>
          <a:lnRef idx="2">
            <a:schemeClr val="accent2"/>
          </a:lnRef>
          <a:fillRef idx="1">
            <a:schemeClr val="lt1"/>
          </a:fillRef>
          <a:effectRef idx="0">
            <a:schemeClr val="accent2"/>
          </a:effectRef>
          <a:fontRef idx="minor">
            <a:schemeClr val="dk1"/>
          </a:fontRef>
        </p:style>
        <p:txBody>
          <a:bodyPr wrap="none" rtlCol="0" anchor="ctr">
            <a:spAutoFit/>
          </a:bodyPr>
          <a:lstStyle/>
          <a:p>
            <a:pPr algn="l"/>
            <a:endParaRPr lang="zh-CN" altLang="en-US" sz="2400" dirty="0">
              <a:latin typeface="黑体" panose="02010609060101010101" pitchFamily="49" charset="-122"/>
              <a:ea typeface="黑体" panose="02010609060101010101" pitchFamily="49" charset="-122"/>
            </a:endParaRPr>
          </a:p>
        </p:txBody>
      </p:sp>
      <p:sp>
        <p:nvSpPr>
          <p:cNvPr id="163" name="椭圆 162">
            <a:extLst>
              <a:ext uri="{FF2B5EF4-FFF2-40B4-BE49-F238E27FC236}">
                <a16:creationId xmlns:a16="http://schemas.microsoft.com/office/drawing/2014/main" id="{C54C0AFB-25C0-4076-827C-186EBD301BB5}"/>
              </a:ext>
            </a:extLst>
          </p:cNvPr>
          <p:cNvSpPr/>
          <p:nvPr/>
        </p:nvSpPr>
        <p:spPr>
          <a:xfrm>
            <a:off x="4227047" y="5878571"/>
            <a:ext cx="517337" cy="478459"/>
          </a:xfrm>
          <a:prstGeom prst="ellipse">
            <a:avLst/>
          </a:prstGeom>
          <a:noFill/>
        </p:spPr>
        <p:style>
          <a:lnRef idx="2">
            <a:schemeClr val="accent2"/>
          </a:lnRef>
          <a:fillRef idx="1">
            <a:schemeClr val="lt1"/>
          </a:fillRef>
          <a:effectRef idx="0">
            <a:schemeClr val="accent2"/>
          </a:effectRef>
          <a:fontRef idx="minor">
            <a:schemeClr val="dk1"/>
          </a:fontRef>
        </p:style>
        <p:txBody>
          <a:bodyPr wrap="none" rtlCol="0" anchor="ctr">
            <a:spAutoFit/>
          </a:bodyPr>
          <a:lstStyle/>
          <a:p>
            <a:pPr algn="l"/>
            <a:endParaRPr lang="zh-CN" altLang="en-US" sz="2400" dirty="0">
              <a:latin typeface="黑体" panose="02010609060101010101" pitchFamily="49" charset="-122"/>
              <a:ea typeface="黑体" panose="02010609060101010101" pitchFamily="49" charset="-122"/>
            </a:endParaRPr>
          </a:p>
        </p:txBody>
      </p:sp>
      <p:sp>
        <p:nvSpPr>
          <p:cNvPr id="164" name="椭圆 163">
            <a:extLst>
              <a:ext uri="{FF2B5EF4-FFF2-40B4-BE49-F238E27FC236}">
                <a16:creationId xmlns:a16="http://schemas.microsoft.com/office/drawing/2014/main" id="{3A7ECF99-E4B5-4B0E-8DB4-A837EB25B81A}"/>
              </a:ext>
            </a:extLst>
          </p:cNvPr>
          <p:cNvSpPr/>
          <p:nvPr/>
        </p:nvSpPr>
        <p:spPr>
          <a:xfrm>
            <a:off x="5598499" y="5878570"/>
            <a:ext cx="517337" cy="478459"/>
          </a:xfrm>
          <a:prstGeom prst="ellipse">
            <a:avLst/>
          </a:prstGeom>
          <a:noFill/>
          <a:ln>
            <a:solidFill>
              <a:srgbClr val="7030A0"/>
            </a:solidFill>
          </a:ln>
        </p:spPr>
        <p:style>
          <a:lnRef idx="2">
            <a:schemeClr val="accent2"/>
          </a:lnRef>
          <a:fillRef idx="1">
            <a:schemeClr val="lt1"/>
          </a:fillRef>
          <a:effectRef idx="0">
            <a:schemeClr val="accent2"/>
          </a:effectRef>
          <a:fontRef idx="minor">
            <a:schemeClr val="dk1"/>
          </a:fontRef>
        </p:style>
        <p:txBody>
          <a:bodyPr wrap="none" rtlCol="0" anchor="ctr">
            <a:spAutoFit/>
          </a:bodyPr>
          <a:lstStyle/>
          <a:p>
            <a:pPr algn="l"/>
            <a:endParaRPr lang="zh-CN" altLang="en-US" sz="2400" dirty="0">
              <a:latin typeface="黑体" panose="02010609060101010101" pitchFamily="49" charset="-122"/>
              <a:ea typeface="黑体" panose="02010609060101010101" pitchFamily="49" charset="-122"/>
            </a:endParaRPr>
          </a:p>
        </p:txBody>
      </p:sp>
      <p:sp>
        <p:nvSpPr>
          <p:cNvPr id="165" name="椭圆 164">
            <a:extLst>
              <a:ext uri="{FF2B5EF4-FFF2-40B4-BE49-F238E27FC236}">
                <a16:creationId xmlns:a16="http://schemas.microsoft.com/office/drawing/2014/main" id="{B732255B-9F62-4F46-92A8-57FD5A33D3E7}"/>
              </a:ext>
            </a:extLst>
          </p:cNvPr>
          <p:cNvSpPr/>
          <p:nvPr/>
        </p:nvSpPr>
        <p:spPr>
          <a:xfrm>
            <a:off x="6578881" y="5878569"/>
            <a:ext cx="517337" cy="478459"/>
          </a:xfrm>
          <a:prstGeom prst="ellipse">
            <a:avLst/>
          </a:prstGeom>
          <a:noFill/>
          <a:ln>
            <a:solidFill>
              <a:srgbClr val="7030A0"/>
            </a:solidFill>
          </a:ln>
        </p:spPr>
        <p:style>
          <a:lnRef idx="2">
            <a:schemeClr val="accent2"/>
          </a:lnRef>
          <a:fillRef idx="1">
            <a:schemeClr val="lt1"/>
          </a:fillRef>
          <a:effectRef idx="0">
            <a:schemeClr val="accent2"/>
          </a:effectRef>
          <a:fontRef idx="minor">
            <a:schemeClr val="dk1"/>
          </a:fontRef>
        </p:style>
        <p:txBody>
          <a:bodyPr wrap="none" rtlCol="0" anchor="ctr">
            <a:spAutoFit/>
          </a:bodyPr>
          <a:lstStyle/>
          <a:p>
            <a:pPr algn="l"/>
            <a:endParaRPr lang="zh-CN" altLang="en-US" sz="2400" dirty="0">
              <a:latin typeface="黑体" panose="02010609060101010101" pitchFamily="49" charset="-122"/>
              <a:ea typeface="黑体" panose="02010609060101010101" pitchFamily="49" charset="-122"/>
            </a:endParaRPr>
          </a:p>
        </p:txBody>
      </p:sp>
      <p:sp>
        <p:nvSpPr>
          <p:cNvPr id="166" name="矩形 165">
            <a:extLst>
              <a:ext uri="{FF2B5EF4-FFF2-40B4-BE49-F238E27FC236}">
                <a16:creationId xmlns:a16="http://schemas.microsoft.com/office/drawing/2014/main" id="{15F20008-E78B-46D5-A49D-05196CF45647}"/>
              </a:ext>
            </a:extLst>
          </p:cNvPr>
          <p:cNvSpPr/>
          <p:nvPr/>
        </p:nvSpPr>
        <p:spPr>
          <a:xfrm>
            <a:off x="677088" y="1779568"/>
            <a:ext cx="3711272" cy="369332"/>
          </a:xfrm>
          <a:prstGeom prst="rect">
            <a:avLst/>
          </a:prstGeom>
        </p:spPr>
        <p:txBody>
          <a:bodyPr wrap="none">
            <a:spAutoFit/>
          </a:bodyPr>
          <a:lstStyle/>
          <a:p>
            <a:r>
              <a:rPr lang="en-US" altLang="zh-CN" dirty="0">
                <a:latin typeface="Century Gothic" panose="020B0502020202020204" pitchFamily="34" charset="0"/>
                <a:ea typeface="黑体" panose="02010609060101010101" pitchFamily="49" charset="-122"/>
              </a:rPr>
              <a:t>▲ </a:t>
            </a:r>
            <a:r>
              <a:rPr lang="zh-CN" altLang="en-US" dirty="0">
                <a:latin typeface="Century Gothic" panose="020B0502020202020204" pitchFamily="34" charset="0"/>
                <a:ea typeface="黑体" panose="02010609060101010101" pitchFamily="49" charset="-122"/>
              </a:rPr>
              <a:t>本地任务无法全部卸载到边缘云</a:t>
            </a:r>
            <a:endParaRPr lang="zh-CN" altLang="en-US" dirty="0">
              <a:latin typeface="黑体" panose="02010609060101010101" pitchFamily="49" charset="-122"/>
              <a:ea typeface="黑体" panose="02010609060101010101" pitchFamily="49" charset="-122"/>
            </a:endParaRPr>
          </a:p>
        </p:txBody>
      </p:sp>
      <p:sp>
        <p:nvSpPr>
          <p:cNvPr id="167" name="矩形 166">
            <a:extLst>
              <a:ext uri="{FF2B5EF4-FFF2-40B4-BE49-F238E27FC236}">
                <a16:creationId xmlns:a16="http://schemas.microsoft.com/office/drawing/2014/main" id="{00FC8E29-8AAA-4A58-8259-FA347EA2F5D1}"/>
              </a:ext>
            </a:extLst>
          </p:cNvPr>
          <p:cNvSpPr/>
          <p:nvPr/>
        </p:nvSpPr>
        <p:spPr>
          <a:xfrm>
            <a:off x="6316746" y="1758481"/>
            <a:ext cx="1415772" cy="5350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8" name="箭头: 右 167">
            <a:extLst>
              <a:ext uri="{FF2B5EF4-FFF2-40B4-BE49-F238E27FC236}">
                <a16:creationId xmlns:a16="http://schemas.microsoft.com/office/drawing/2014/main" id="{0E3F6A9A-D6C0-4297-AEC8-526B7DC89756}"/>
              </a:ext>
            </a:extLst>
          </p:cNvPr>
          <p:cNvSpPr/>
          <p:nvPr/>
        </p:nvSpPr>
        <p:spPr>
          <a:xfrm>
            <a:off x="4838140" y="1713059"/>
            <a:ext cx="1140933" cy="5350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rgbClr val="000000"/>
                </a:solidFill>
                <a:latin typeface="黑体" panose="02010609060101010101" pitchFamily="49" charset="-122"/>
                <a:ea typeface="黑体" panose="02010609060101010101" pitchFamily="49" charset="-122"/>
              </a:rPr>
              <a:t>导致</a:t>
            </a:r>
          </a:p>
        </p:txBody>
      </p:sp>
      <p:sp>
        <p:nvSpPr>
          <p:cNvPr id="169" name="矩形 168">
            <a:extLst>
              <a:ext uri="{FF2B5EF4-FFF2-40B4-BE49-F238E27FC236}">
                <a16:creationId xmlns:a16="http://schemas.microsoft.com/office/drawing/2014/main" id="{E2B7C83D-2E19-4F1F-AAC9-C15C9892A5FE}"/>
              </a:ext>
            </a:extLst>
          </p:cNvPr>
          <p:cNvSpPr/>
          <p:nvPr/>
        </p:nvSpPr>
        <p:spPr>
          <a:xfrm>
            <a:off x="6348230" y="1796058"/>
            <a:ext cx="1415772" cy="461665"/>
          </a:xfrm>
          <a:prstGeom prst="rect">
            <a:avLst/>
          </a:prstGeom>
        </p:spPr>
        <p:txBody>
          <a:bodyPr wrap="none">
            <a:spAutoFit/>
          </a:bodyPr>
          <a:lstStyle/>
          <a:p>
            <a:r>
              <a:rPr lang="zh-CN" altLang="en-US" sz="2400" dirty="0">
                <a:latin typeface="黑体" panose="02010609060101010101" pitchFamily="49" charset="-122"/>
                <a:ea typeface="黑体" panose="02010609060101010101" pitchFamily="49" charset="-122"/>
              </a:rPr>
              <a:t>选择调度</a:t>
            </a:r>
            <a:endParaRPr lang="zh-CN" altLang="en-US" sz="2400" dirty="0"/>
          </a:p>
        </p:txBody>
      </p:sp>
    </p:spTree>
    <p:extLst>
      <p:ext uri="{BB962C8B-B14F-4D97-AF65-F5344CB8AC3E}">
        <p14:creationId xmlns:p14="http://schemas.microsoft.com/office/powerpoint/2010/main" val="99924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4" presetClass="path" presetSubtype="0" accel="50000" decel="50000" fill="hold" nodeType="clickEffect">
                                  <p:stCondLst>
                                    <p:cond delay="0"/>
                                  </p:stCondLst>
                                  <p:childTnLst>
                                    <p:animMotion origin="layout" path="M 1.38889E-6 4.81481E-6 L 0.08785 -0.30857 " pathEditMode="relative" rAng="0" ptsTypes="AA">
                                      <p:cBhvr>
                                        <p:cTn id="6" dur="2000" fill="hold"/>
                                        <p:tgtEl>
                                          <p:spTgt spid="144"/>
                                        </p:tgtEl>
                                        <p:attrNameLst>
                                          <p:attrName>ppt_x</p:attrName>
                                          <p:attrName>ppt_y</p:attrName>
                                        </p:attrNameLst>
                                      </p:cBhvr>
                                      <p:rCtr x="4392" y="-15440"/>
                                    </p:animMotion>
                                  </p:childTnLst>
                                </p:cTn>
                              </p:par>
                              <p:par>
                                <p:cTn id="7" presetID="64" presetClass="path" presetSubtype="0" accel="50000" decel="50000" fill="hold" nodeType="withEffect">
                                  <p:stCondLst>
                                    <p:cond delay="0"/>
                                  </p:stCondLst>
                                  <p:childTnLst>
                                    <p:animMotion origin="layout" path="M -4.44444E-6 -1.48148E-6 L 0.07865 -0.30949 " pathEditMode="relative" rAng="0" ptsTypes="AA">
                                      <p:cBhvr>
                                        <p:cTn id="8" dur="2000" fill="hold"/>
                                        <p:tgtEl>
                                          <p:spTgt spid="145"/>
                                        </p:tgtEl>
                                        <p:attrNameLst>
                                          <p:attrName>ppt_x</p:attrName>
                                          <p:attrName>ppt_y</p:attrName>
                                        </p:attrNameLst>
                                      </p:cBhvr>
                                      <p:rCtr x="3924" y="-15486"/>
                                    </p:animMotion>
                                  </p:childTnLst>
                                </p:cTn>
                              </p:par>
                              <p:par>
                                <p:cTn id="9" presetID="0" presetClass="path" presetSubtype="0" accel="50000" decel="50000" fill="hold" nodeType="withEffect">
                                  <p:stCondLst>
                                    <p:cond delay="0"/>
                                  </p:stCondLst>
                                  <p:childTnLst>
                                    <p:animMotion origin="layout" path="M 0.00226 -0.00162 L 0.00469 -0.19375 L 0.01563 -0.27176 L 0.02657 -0.32222 L 0.03994 -0.38241 L 0.04862 -0.47662 L 0.03872 -0.52222 L 0.00834 -0.54977 L -0.04045 -0.55139 L -0.09288 -0.52222 L -0.11371 -0.47014 L -0.13802 -0.38565 L -0.14895 -0.3125 " pathEditMode="relative" ptsTypes="AAAAAAAAAAAAA">
                                      <p:cBhvr>
                                        <p:cTn id="10" dur="2000" fill="hold"/>
                                        <p:tgtEl>
                                          <p:spTgt spid="146"/>
                                        </p:tgtEl>
                                        <p:attrNameLst>
                                          <p:attrName>ppt_x</p:attrName>
                                          <p:attrName>ppt_y</p:attrName>
                                        </p:attrNameLst>
                                      </p:cBhvr>
                                    </p:animMotion>
                                  </p:childTnLst>
                                </p:cTn>
                              </p:par>
                              <p:par>
                                <p:cTn id="11" presetID="0" presetClass="path" presetSubtype="0" accel="50000" decel="50000" fill="hold" nodeType="withEffect">
                                  <p:stCondLst>
                                    <p:cond delay="0"/>
                                  </p:stCondLst>
                                  <p:childTnLst>
                                    <p:animMotion origin="layout" path="M -0.00018 0.02106 L -0.00382 -0.26528 L -0.00382 -0.47338 L 0.01076 -0.51551 L 0.05712 -0.53982 L 0.11319 -0.53009 L 0.1559 -0.47824 L 0.16458 -0.31227 " pathEditMode="relative" ptsTypes="AAAAAAAA">
                                      <p:cBhvr>
                                        <p:cTn id="12" dur="2000" fill="hold"/>
                                        <p:tgtEl>
                                          <p:spTgt spid="149"/>
                                        </p:tgtEl>
                                        <p:attrNameLst>
                                          <p:attrName>ppt_x</p:attrName>
                                          <p:attrName>ppt_y</p:attrName>
                                        </p:attrNameLst>
                                      </p:cBhvr>
                                    </p:animMotion>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grpId="0" nodeType="clickEffect">
                                  <p:stCondLst>
                                    <p:cond delay="0"/>
                                  </p:stCondLst>
                                  <p:childTnLst>
                                    <p:set>
                                      <p:cBhvr>
                                        <p:cTn id="16" dur="1" fill="hold">
                                          <p:stCondLst>
                                            <p:cond delay="0"/>
                                          </p:stCondLst>
                                        </p:cTn>
                                        <p:tgtEl>
                                          <p:spTgt spid="162"/>
                                        </p:tgtEl>
                                        <p:attrNameLst>
                                          <p:attrName>style.visibility</p:attrName>
                                        </p:attrNameLst>
                                      </p:cBhvr>
                                      <p:to>
                                        <p:strVal val="visible"/>
                                      </p:to>
                                    </p:set>
                                    <p:animEffect transition="in" filter="wipe(down)">
                                      <p:cBhvr>
                                        <p:cTn id="17" dur="500"/>
                                        <p:tgtEl>
                                          <p:spTgt spid="162"/>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163"/>
                                        </p:tgtEl>
                                        <p:attrNameLst>
                                          <p:attrName>style.visibility</p:attrName>
                                        </p:attrNameLst>
                                      </p:cBhvr>
                                      <p:to>
                                        <p:strVal val="visible"/>
                                      </p:to>
                                    </p:set>
                                    <p:animEffect transition="in" filter="wipe(down)">
                                      <p:cBhvr>
                                        <p:cTn id="20" dur="500"/>
                                        <p:tgtEl>
                                          <p:spTgt spid="163"/>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64"/>
                                        </p:tgtEl>
                                        <p:attrNameLst>
                                          <p:attrName>style.visibility</p:attrName>
                                        </p:attrNameLst>
                                      </p:cBhvr>
                                      <p:to>
                                        <p:strVal val="visible"/>
                                      </p:to>
                                    </p:set>
                                    <p:animEffect transition="in" filter="wipe(down)">
                                      <p:cBhvr>
                                        <p:cTn id="23" dur="500"/>
                                        <p:tgtEl>
                                          <p:spTgt spid="164"/>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65"/>
                                        </p:tgtEl>
                                        <p:attrNameLst>
                                          <p:attrName>style.visibility</p:attrName>
                                        </p:attrNameLst>
                                      </p:cBhvr>
                                      <p:to>
                                        <p:strVal val="visible"/>
                                      </p:to>
                                    </p:set>
                                    <p:animEffect transition="in" filter="wipe(down)">
                                      <p:cBhvr>
                                        <p:cTn id="26" dur="500"/>
                                        <p:tgtEl>
                                          <p:spTgt spid="165"/>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166"/>
                                        </p:tgtEl>
                                        <p:attrNameLst>
                                          <p:attrName>style.visibility</p:attrName>
                                        </p:attrNameLst>
                                      </p:cBhvr>
                                      <p:to>
                                        <p:strVal val="visible"/>
                                      </p:to>
                                    </p:set>
                                    <p:animEffect transition="in" filter="wipe(down)">
                                      <p:cBhvr>
                                        <p:cTn id="31" dur="500"/>
                                        <p:tgtEl>
                                          <p:spTgt spid="166"/>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grpId="0" nodeType="clickEffect">
                                  <p:stCondLst>
                                    <p:cond delay="0"/>
                                  </p:stCondLst>
                                  <p:childTnLst>
                                    <p:set>
                                      <p:cBhvr>
                                        <p:cTn id="35" dur="1" fill="hold">
                                          <p:stCondLst>
                                            <p:cond delay="0"/>
                                          </p:stCondLst>
                                        </p:cTn>
                                        <p:tgtEl>
                                          <p:spTgt spid="167"/>
                                        </p:tgtEl>
                                        <p:attrNameLst>
                                          <p:attrName>style.visibility</p:attrName>
                                        </p:attrNameLst>
                                      </p:cBhvr>
                                      <p:to>
                                        <p:strVal val="visible"/>
                                      </p:to>
                                    </p:set>
                                    <p:animEffect transition="in" filter="randombar(horizontal)">
                                      <p:cBhvr>
                                        <p:cTn id="36" dur="500"/>
                                        <p:tgtEl>
                                          <p:spTgt spid="167"/>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169"/>
                                        </p:tgtEl>
                                        <p:attrNameLst>
                                          <p:attrName>style.visibility</p:attrName>
                                        </p:attrNameLst>
                                      </p:cBhvr>
                                      <p:to>
                                        <p:strVal val="visible"/>
                                      </p:to>
                                    </p:set>
                                    <p:animEffect transition="in" filter="randombar(horizontal)">
                                      <p:cBhvr>
                                        <p:cTn id="39" dur="500"/>
                                        <p:tgtEl>
                                          <p:spTgt spid="169"/>
                                        </p:tgtEl>
                                      </p:cBhvr>
                                    </p:animEffect>
                                  </p:childTnLst>
                                </p:cTn>
                              </p:par>
                              <p:par>
                                <p:cTn id="40" presetID="14" presetClass="entr" presetSubtype="10" fill="hold" grpId="0" nodeType="withEffect">
                                  <p:stCondLst>
                                    <p:cond delay="0"/>
                                  </p:stCondLst>
                                  <p:childTnLst>
                                    <p:set>
                                      <p:cBhvr>
                                        <p:cTn id="41" dur="1" fill="hold">
                                          <p:stCondLst>
                                            <p:cond delay="0"/>
                                          </p:stCondLst>
                                        </p:cTn>
                                        <p:tgtEl>
                                          <p:spTgt spid="168"/>
                                        </p:tgtEl>
                                        <p:attrNameLst>
                                          <p:attrName>style.visibility</p:attrName>
                                        </p:attrNameLst>
                                      </p:cBhvr>
                                      <p:to>
                                        <p:strVal val="visible"/>
                                      </p:to>
                                    </p:set>
                                    <p:animEffect transition="in" filter="randombar(horizontal)">
                                      <p:cBhvr>
                                        <p:cTn id="42"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animBg="1"/>
      <p:bldP spid="163" grpId="0" animBg="1"/>
      <p:bldP spid="164" grpId="0" animBg="1"/>
      <p:bldP spid="165" grpId="0" animBg="1"/>
      <p:bldP spid="166" grpId="0"/>
      <p:bldP spid="167" grpId="0" animBg="1"/>
      <p:bldP spid="168" grpId="0" animBg="1"/>
      <p:bldP spid="169" grpId="0"/>
    </p:bldLst>
  </p:timing>
</p:sld>
</file>

<file path=ppt/theme/theme1.xml><?xml version="1.0" encoding="utf-8"?>
<a:theme xmlns:a="http://schemas.openxmlformats.org/drawingml/2006/main" name="小组报告-东方">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none">
        <a:spAutoFit/>
      </a:bodyPr>
      <a:lstStyle>
        <a:defPPr algn="l">
          <a:defRPr sz="2400" dirty="0">
            <a:latin typeface="黑体" panose="02010609060101010101" pitchFamily="49" charset="-122"/>
            <a:ea typeface="黑体" panose="02010609060101010101" pitchFamily="49" charset="-122"/>
          </a:defRPr>
        </a:defPPr>
      </a:lst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小组报告-东方</Template>
  <TotalTime>25655</TotalTime>
  <Words>6260</Words>
  <Application>Microsoft Office PowerPoint</Application>
  <PresentationFormat>全屏显示(4:3)</PresentationFormat>
  <Paragraphs>716</Paragraphs>
  <Slides>37</Slides>
  <Notes>32</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37</vt:i4>
      </vt:variant>
    </vt:vector>
  </HeadingPairs>
  <TitlesOfParts>
    <vt:vector size="49" baseType="lpstr">
      <vt:lpstr>等线</vt:lpstr>
      <vt:lpstr>方正兰亭粗黑_GBK</vt:lpstr>
      <vt:lpstr>黑体</vt:lpstr>
      <vt:lpstr>宋体</vt:lpstr>
      <vt:lpstr>微软雅黑</vt:lpstr>
      <vt:lpstr>Arial</vt:lpstr>
      <vt:lpstr>Calibri</vt:lpstr>
      <vt:lpstr>Cambria Math</vt:lpstr>
      <vt:lpstr>Century Gothic</vt:lpstr>
      <vt:lpstr>Impact</vt:lpstr>
      <vt:lpstr>Times New Roman</vt:lpstr>
      <vt:lpstr>小组报告-东方</vt:lpstr>
      <vt:lpstr>PowerPoint 演示文稿</vt:lpstr>
      <vt:lpstr>文章信息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ORS算法小结</vt:lpstr>
      <vt:lpstr>PowerPoint 演示文稿</vt:lpstr>
      <vt:lpstr>PowerPoint 演示文稿</vt:lpstr>
      <vt:lpstr>GSP-ORS算法小结</vt:lpstr>
      <vt:lpstr>PowerPoint 演示文稿</vt:lpstr>
      <vt:lpstr>PowerPoint 演示文稿</vt:lpstr>
      <vt:lpstr>GSP-GRS算法小结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移动边缘计算MEC</dc:title>
  <dc:creator>yang alan</dc:creator>
  <cp:lastModifiedBy>yang alan</cp:lastModifiedBy>
  <cp:revision>902</cp:revision>
  <dcterms:created xsi:type="dcterms:W3CDTF">2019-03-03T11:59:38Z</dcterms:created>
  <dcterms:modified xsi:type="dcterms:W3CDTF">2019-07-26T04:24:30Z</dcterms:modified>
</cp:coreProperties>
</file>